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2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28" r:id="rId13"/>
  </p:sldIdLst>
  <p:sldSz cx="9144000" cy="6858000" type="screen4x3"/>
  <p:notesSz cx="6797675" cy="99282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EC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édio 4 - Destaqu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Destaqu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74" autoAdjust="0"/>
    <p:restoredTop sz="94049" autoAdjust="0"/>
  </p:normalViewPr>
  <p:slideViewPr>
    <p:cSldViewPr>
      <p:cViewPr>
        <p:scale>
          <a:sx n="80" d="100"/>
          <a:sy n="80" d="100"/>
        </p:scale>
        <p:origin x="83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ECB65-93BF-40F0-8311-3250DB67E608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245E3-8C22-4418-AB50-9AB08E0E5D6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8846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altLang="pt-PT" smtClean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7350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599369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55650"/>
            <a:ext cx="4962525" cy="37226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768" y="4715908"/>
            <a:ext cx="5438140" cy="4467701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PT" altLang="pt-PT" smtClean="0">
              <a:latin typeface="Times New Roman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280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>
                <a:solidFill>
                  <a:prstClr val="black"/>
                </a:solidFill>
              </a:rPr>
              <a:pPr/>
              <a:t>3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6153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>
                <a:solidFill>
                  <a:prstClr val="black"/>
                </a:solidFill>
              </a:rPr>
              <a:pPr/>
              <a:t>4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669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>
                <a:solidFill>
                  <a:prstClr val="black"/>
                </a:solidFill>
              </a:rPr>
              <a:pPr/>
              <a:t>5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944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>
                <a:solidFill>
                  <a:prstClr val="black"/>
                </a:solidFill>
              </a:rPr>
              <a:pPr/>
              <a:t>6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01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>
                <a:solidFill>
                  <a:prstClr val="black"/>
                </a:solidFill>
              </a:rPr>
              <a:pPr/>
              <a:t>7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089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>
                <a:solidFill>
                  <a:prstClr val="black"/>
                </a:solidFill>
              </a:rPr>
              <a:pPr/>
              <a:t>8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564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>
                <a:solidFill>
                  <a:prstClr val="black"/>
                </a:solidFill>
              </a:rPr>
              <a:pPr/>
              <a:t>9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857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245E3-8C22-4418-AB50-9AB08E0E5D6B}" type="slidenum">
              <a:rPr lang="pt-PT" smtClean="0">
                <a:solidFill>
                  <a:prstClr val="black"/>
                </a:solidFill>
              </a:rPr>
              <a:pPr/>
              <a:t>10</a:t>
            </a:fld>
            <a:endParaRPr lang="pt-P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042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  <p:pic>
        <p:nvPicPr>
          <p:cNvPr id="7" name="Imagem 6" descr="C:\Users\vdevesa\AppData\Local\Microsoft\Windows\Temporary Internet Files\Content.IE5\BYC45QX5\banner-capacitar_v2.jpg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2"/>
          <a:stretch/>
        </p:blipFill>
        <p:spPr bwMode="auto">
          <a:xfrm>
            <a:off x="7020272" y="162998"/>
            <a:ext cx="1764197" cy="731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8" name="Conexão recta 7"/>
          <p:cNvCxnSpPr/>
          <p:nvPr userDrawn="1"/>
        </p:nvCxnSpPr>
        <p:spPr>
          <a:xfrm>
            <a:off x="6107485" y="920540"/>
            <a:ext cx="3191669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479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86454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5245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squema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 alt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2D902-3584-40A3-BFEC-8CDD6F772946}" type="slidenum">
              <a:rPr lang="pt-PT" altLang="pt-PT"/>
              <a:pPr/>
              <a:t>‹nº›</a:t>
            </a:fld>
            <a:endParaRPr lang="pt-PT" altLang="pt-PT"/>
          </a:p>
        </p:txBody>
      </p:sp>
    </p:spTree>
    <p:extLst>
      <p:ext uri="{BB962C8B-B14F-4D97-AF65-F5344CB8AC3E}">
        <p14:creationId xmlns:p14="http://schemas.microsoft.com/office/powerpoint/2010/main" val="122788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  <p:pic>
        <p:nvPicPr>
          <p:cNvPr id="7" name="Picture 10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t="22939" r="17258" b="16846"/>
          <a:stretch/>
        </p:blipFill>
        <p:spPr bwMode="auto">
          <a:xfrm>
            <a:off x="-18225" y="260649"/>
            <a:ext cx="1133841" cy="570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076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6298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4212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8975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5657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367215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30018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15333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487F-F2CC-452A-90D0-955D04C5B36F}" type="datetimeFigureOut">
              <a:rPr lang="pt-PT" smtClean="0"/>
              <a:t>08-10-2015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B75EA-AE89-4930-A0DC-F1F96C9C6798}" type="slidenum">
              <a:rPr lang="pt-PT" smtClean="0"/>
              <a:t>‹nº›</a:t>
            </a:fld>
            <a:endParaRPr lang="pt-PT"/>
          </a:p>
        </p:txBody>
      </p:sp>
      <p:pic>
        <p:nvPicPr>
          <p:cNvPr id="9" name="Picture 10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t="22939" r="17258" b="16846"/>
          <a:stretch/>
        </p:blipFill>
        <p:spPr bwMode="auto">
          <a:xfrm>
            <a:off x="-18225" y="260649"/>
            <a:ext cx="1133841" cy="570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579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tif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tif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333375"/>
            <a:ext cx="2547938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16013" y="3016250"/>
            <a:ext cx="424815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0"/>
              </a:spcBef>
              <a:buClrTx/>
              <a:buFontTx/>
              <a:buNone/>
            </a:pPr>
            <a:r>
              <a:rPr lang="pt-PT" altLang="pt-PT" sz="6000">
                <a:solidFill>
                  <a:srgbClr val="FFFFFF"/>
                </a:solidFill>
                <a:latin typeface="Calibri" pitchFamily="34" charset="0"/>
              </a:rPr>
              <a:t>WORKSHOP 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76250"/>
            <a:ext cx="31686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t="22939" r="17258" b="16846"/>
          <a:stretch/>
        </p:blipFill>
        <p:spPr bwMode="auto">
          <a:xfrm>
            <a:off x="0" y="1904798"/>
            <a:ext cx="4419601" cy="222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 descr="C:\Users\vdevesa\Desktop\FEEI\Uniao_Europeia_logotipo\Logo Uniao Europeia_Fundos Europeus Estruturais e de Investimento-01.tif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131" y="5972000"/>
            <a:ext cx="1294322" cy="387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9113" r="6826" b="38469"/>
          <a:stretch/>
        </p:blipFill>
        <p:spPr bwMode="auto">
          <a:xfrm>
            <a:off x="4644008" y="6075955"/>
            <a:ext cx="1847850" cy="33972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2" name="Rectângulo 11"/>
          <p:cNvSpPr/>
          <p:nvPr/>
        </p:nvSpPr>
        <p:spPr>
          <a:xfrm>
            <a:off x="-36512" y="5142435"/>
            <a:ext cx="1008112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ctângulo 1"/>
          <p:cNvSpPr/>
          <p:nvPr/>
        </p:nvSpPr>
        <p:spPr>
          <a:xfrm>
            <a:off x="-36512" y="0"/>
            <a:ext cx="2376264" cy="1412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081" name="Imagem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454025"/>
            <a:ext cx="21621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ângulo 12"/>
          <p:cNvSpPr/>
          <p:nvPr/>
        </p:nvSpPr>
        <p:spPr>
          <a:xfrm>
            <a:off x="376052" y="4613269"/>
            <a:ext cx="700335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PT" sz="2000" b="1" dirty="0" smtClean="0">
                <a:solidFill>
                  <a:srgbClr val="006600"/>
                </a:solidFill>
                <a:ea typeface="Calibri"/>
                <a:cs typeface="Times New Roman"/>
              </a:rPr>
              <a:t>DESENVOLVIMENTO </a:t>
            </a:r>
            <a:r>
              <a:rPr lang="pt-PT" sz="2000" b="1" dirty="0">
                <a:solidFill>
                  <a:srgbClr val="006600"/>
                </a:solidFill>
                <a:ea typeface="Calibri"/>
                <a:cs typeface="Times New Roman"/>
              </a:rPr>
              <a:t>LOCAL E </a:t>
            </a:r>
            <a:endParaRPr lang="pt-PT" sz="2000" b="1" dirty="0" smtClean="0">
              <a:solidFill>
                <a:srgbClr val="0066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PT" sz="2000" b="1" dirty="0" smtClean="0">
                <a:solidFill>
                  <a:srgbClr val="006600"/>
                </a:solidFill>
                <a:ea typeface="Calibri"/>
                <a:cs typeface="Times New Roman"/>
              </a:rPr>
              <a:t>ABORDAGENS </a:t>
            </a:r>
            <a:r>
              <a:rPr lang="pt-PT" sz="2000" b="1" dirty="0">
                <a:solidFill>
                  <a:srgbClr val="006600"/>
                </a:solidFill>
                <a:ea typeface="Calibri"/>
                <a:cs typeface="Times New Roman"/>
              </a:rPr>
              <a:t>TERRITORIAIS INTEGRADAS NO NORTE </a:t>
            </a:r>
            <a:r>
              <a:rPr lang="pt-PT" sz="2000" b="1" dirty="0" smtClean="0">
                <a:solidFill>
                  <a:srgbClr val="006600"/>
                </a:solidFill>
                <a:ea typeface="Calibri"/>
                <a:cs typeface="Times New Roman"/>
              </a:rPr>
              <a:t>2020</a:t>
            </a:r>
          </a:p>
          <a:p>
            <a:pPr>
              <a:lnSpc>
                <a:spcPct val="115000"/>
              </a:lnSpc>
            </a:pPr>
            <a:r>
              <a:rPr lang="pt-PT" sz="1400" b="1" dirty="0">
                <a:solidFill>
                  <a:schemeClr val="tx1">
                    <a:lumMod val="65000"/>
                    <a:lumOff val="35000"/>
                  </a:schemeClr>
                </a:solidFill>
                <a:ea typeface="Calibri"/>
                <a:cs typeface="Times New Roman"/>
              </a:rPr>
              <a:t>Enquadramento regulamentar, monitorização e governação</a:t>
            </a:r>
          </a:p>
        </p:txBody>
      </p:sp>
    </p:spTree>
    <p:extLst>
      <p:ext uri="{BB962C8B-B14F-4D97-AF65-F5344CB8AC3E}">
        <p14:creationId xmlns:p14="http://schemas.microsoft.com/office/powerpoint/2010/main" val="67701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467544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0070C0"/>
                </a:solidFill>
              </a:rPr>
              <a:t>3. Planos Estratégicos de Desenvolvimento Urbano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6783528"/>
              </p:ext>
            </p:extLst>
          </p:nvPr>
        </p:nvGraphicFramePr>
        <p:xfrm>
          <a:off x="539552" y="1628800"/>
          <a:ext cx="8064000" cy="490388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648000"/>
                <a:gridCol w="3240432"/>
                <a:gridCol w="4175568"/>
              </a:tblGrid>
              <a:tr h="42449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</a:p>
                  </a:txBody>
                  <a:tcPr marL="108000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Objetivo específico </a:t>
                      </a: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Indicadores (realização e resultado) e metas</a:t>
                      </a:r>
                      <a:endParaRPr lang="pt-PT" sz="160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895128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4.5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4e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Promover uma mobilidade urbana ambiental e</a:t>
                      </a:r>
                      <a:r>
                        <a:rPr lang="pt-PT" sz="1400" i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energeticamente mais sustentável, num quadro mais amplo de descarbonização das atividades sociais e económicas e de reforço das cidades enquanto espaços privilegiados de integração e articulação de políticas e âncoras de desenvolvimento regional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Planos de mobilidade urbana sustentável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implementados (1)</a:t>
                      </a: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de corredores de elevada procura de transporte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implementados (9)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de  interfaces multimodais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apoiados (12)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Emissão estimada dos gases com efeitos de estufa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(4.960.000 </a:t>
                      </a:r>
                      <a:r>
                        <a:rPr kumimoji="0" lang="pt-PT" sz="14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ton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/CO2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440161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6.5</a:t>
                      </a:r>
                      <a:endParaRPr lang="pt-PT" sz="1400" b="1" kern="1200" cap="non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pt-PT" sz="1400" b="1" kern="1200" cap="none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6e</a:t>
                      </a:r>
                      <a:endParaRPr lang="pt-PT" sz="1400" b="1" cap="all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Promover a qualidade ambiental, urbanística e paisagística dos </a:t>
                      </a:r>
                      <a:r>
                        <a:rPr lang="pt-PT" sz="1400" b="1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centros urbanos de nível hierárquico superior </a:t>
                      </a: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enquanto fator de estruturação territorial, de bem-estar social e de competitividade regional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Espaços abertos criados ou reabilitados em áreas urbanas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(240.000 m2 - PI 6.5 e 400.000 m2 - PI 9.8)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Edifícios públicos ou comerciais construídos ou renovados em áreas urbanas </a:t>
                      </a:r>
                      <a:r>
                        <a:rPr kumimoji="0" lang="it-I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(58.000 m2 - PI 6.5 e 21.900 m2 - PI 9.8)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habitações reabilitadas em áreas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urbanas </a:t>
                      </a:r>
                      <a:r>
                        <a:rPr kumimoji="0" lang="it-I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(500 - PI 6.5 e  210- PI 9.8)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Aumento do grau de satisfação dos residentes nas áreas intervencionadas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(&gt;=2, na escala de 1 a 10)</a:t>
                      </a: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936103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9.8</a:t>
                      </a:r>
                      <a:endParaRPr lang="pt-PT" sz="1400" b="1" cap="all" baseline="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pt-PT" sz="1400" b="1" cap="none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9b</a:t>
                      </a:r>
                      <a:endParaRPr lang="pt-PT" sz="1400" b="1" cap="none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algn="ctr"/>
                      <a:endParaRPr lang="pt-PT" sz="140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Promover a inclusão social em </a:t>
                      </a:r>
                      <a:r>
                        <a:rPr lang="pt-PT" sz="1400" b="1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territórios urbanos desfavorecidos</a:t>
                      </a: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, através de ações de regeneração física, económica e social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62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31540" y="1916832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As Autoridades de Gestão não vão simplesmente aprovar projetos e financiamentos. Vão sobretudo contratualizar </a:t>
            </a:r>
            <a:r>
              <a:rPr lang="pt-P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realizações e resultados</a:t>
            </a: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pt-P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Neste ciclo de programação há uma lógica de orientação para os resultados!</a:t>
            </a:r>
            <a:endParaRPr lang="pt-PT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67544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solidFill>
                  <a:srgbClr val="0070C0"/>
                </a:solidFill>
              </a:rPr>
              <a:t>4</a:t>
            </a:r>
            <a:r>
              <a:rPr lang="pt-PT" sz="2800" dirty="0" smtClean="0">
                <a:solidFill>
                  <a:srgbClr val="0070C0"/>
                </a:solidFill>
              </a:rPr>
              <a:t>. </a:t>
            </a:r>
            <a:r>
              <a:rPr lang="pt-PT" sz="2800" dirty="0" smtClean="0">
                <a:solidFill>
                  <a:srgbClr val="0070C0"/>
                </a:solidFill>
              </a:rPr>
              <a:t>A pensar </a:t>
            </a:r>
            <a:r>
              <a:rPr lang="pt-PT" sz="2800" dirty="0" smtClean="0">
                <a:solidFill>
                  <a:srgbClr val="0070C0"/>
                </a:solidFill>
              </a:rPr>
              <a:t>no futuro…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395536" y="2780928"/>
            <a:ext cx="82809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70C0"/>
              </a:buClr>
            </a:pPr>
            <a:endParaRPr lang="pt-PT" b="1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 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não concretização das realizações 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 resultados 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contratados 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tem consequências e pode implicar a: 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(i) 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suspensão 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pagamentos; (</a:t>
            </a:r>
            <a:r>
              <a:rPr lang="pt-PT" b="1" i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ii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) 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ap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licação de sanções 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financeiras; (</a:t>
            </a:r>
            <a:r>
              <a:rPr lang="pt-PT" b="1" i="1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iii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) não atribuição da Reserva de 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Desempenho.</a:t>
            </a:r>
            <a:r>
              <a:rPr lang="pt-PT" dirty="0">
                <a:solidFill>
                  <a:prstClr val="black"/>
                </a:solidFill>
              </a:rPr>
              <a:t> 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[Artigo 22.º - Aplicação do quadro de 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desempenho do Regulamento (UE) n.º 1303/2013 do Parlamento 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E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uropeu e do Conselho de 17 /12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]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31" y="4718126"/>
            <a:ext cx="8370533" cy="159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19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6225" y="333375"/>
            <a:ext cx="2547938" cy="86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116013" y="3016250"/>
            <a:ext cx="4248150" cy="10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3000"/>
              </a:spcBef>
              <a:buClrTx/>
              <a:buFontTx/>
              <a:buNone/>
            </a:pPr>
            <a:r>
              <a:rPr lang="pt-PT" altLang="pt-PT" sz="6000">
                <a:solidFill>
                  <a:srgbClr val="FFFFFF"/>
                </a:solidFill>
                <a:latin typeface="Calibri" pitchFamily="34" charset="0"/>
              </a:rPr>
              <a:t>WORKSHOP </a:t>
            </a:r>
          </a:p>
        </p:txBody>
      </p:sp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476250"/>
            <a:ext cx="3168650" cy="47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99" t="22939" r="17258" b="16846"/>
          <a:stretch/>
        </p:blipFill>
        <p:spPr bwMode="auto">
          <a:xfrm>
            <a:off x="0" y="1904798"/>
            <a:ext cx="4419601" cy="22229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m 7" descr="C:\Users\vdevesa\Desktop\FEEI\Uniao_Europeia_logotipo\Logo Uniao Europeia_Fundos Europeus Estruturais e de Investimento-01.tif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9131" y="5972000"/>
            <a:ext cx="1294322" cy="3877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2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7" t="39113" r="6826" b="38469"/>
          <a:stretch/>
        </p:blipFill>
        <p:spPr bwMode="auto">
          <a:xfrm>
            <a:off x="4644008" y="6075955"/>
            <a:ext cx="1847850" cy="339725"/>
          </a:xfrm>
          <a:prstGeom prst="rect">
            <a:avLst/>
          </a:prstGeom>
          <a:noFill/>
          <a:ln>
            <a:noFill/>
          </a:ln>
          <a:effectLst/>
          <a:extLst/>
        </p:spPr>
      </p:pic>
      <p:sp>
        <p:nvSpPr>
          <p:cNvPr id="12" name="Rectângulo 11"/>
          <p:cNvSpPr/>
          <p:nvPr/>
        </p:nvSpPr>
        <p:spPr>
          <a:xfrm>
            <a:off x="-36512" y="5142435"/>
            <a:ext cx="1008112" cy="16561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2" name="Rectângulo 1"/>
          <p:cNvSpPr/>
          <p:nvPr/>
        </p:nvSpPr>
        <p:spPr>
          <a:xfrm>
            <a:off x="-36512" y="0"/>
            <a:ext cx="2376264" cy="14127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081" name="Imagem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454025"/>
            <a:ext cx="2162175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ângulo 12"/>
          <p:cNvSpPr/>
          <p:nvPr/>
        </p:nvSpPr>
        <p:spPr>
          <a:xfrm>
            <a:off x="376052" y="4613269"/>
            <a:ext cx="7003353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pt-PT" sz="2000" b="1" dirty="0" smtClean="0">
                <a:solidFill>
                  <a:srgbClr val="006600"/>
                </a:solidFill>
                <a:ea typeface="Calibri"/>
                <a:cs typeface="Times New Roman"/>
              </a:rPr>
              <a:t>DESENVOLVIMENTO </a:t>
            </a:r>
            <a:r>
              <a:rPr lang="pt-PT" sz="2000" b="1" dirty="0">
                <a:solidFill>
                  <a:srgbClr val="006600"/>
                </a:solidFill>
                <a:ea typeface="Calibri"/>
                <a:cs typeface="Times New Roman"/>
              </a:rPr>
              <a:t>LOCAL E </a:t>
            </a:r>
            <a:endParaRPr lang="pt-PT" sz="2000" b="1" dirty="0" smtClean="0">
              <a:solidFill>
                <a:srgbClr val="006600"/>
              </a:solidFill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pt-PT" sz="2000" b="1" dirty="0" smtClean="0">
                <a:solidFill>
                  <a:srgbClr val="006600"/>
                </a:solidFill>
                <a:ea typeface="Calibri"/>
                <a:cs typeface="Times New Roman"/>
              </a:rPr>
              <a:t>ABORDAGENS </a:t>
            </a:r>
            <a:r>
              <a:rPr lang="pt-PT" sz="2000" b="1" dirty="0">
                <a:solidFill>
                  <a:srgbClr val="006600"/>
                </a:solidFill>
                <a:ea typeface="Calibri"/>
                <a:cs typeface="Times New Roman"/>
              </a:rPr>
              <a:t>TERRITORIAIS INTEGRADAS NO NORTE </a:t>
            </a:r>
            <a:r>
              <a:rPr lang="pt-PT" sz="2000" b="1" dirty="0" smtClean="0">
                <a:solidFill>
                  <a:srgbClr val="006600"/>
                </a:solidFill>
                <a:ea typeface="Calibri"/>
                <a:cs typeface="Times New Roman"/>
              </a:rPr>
              <a:t>2020</a:t>
            </a:r>
          </a:p>
          <a:p>
            <a:pPr>
              <a:lnSpc>
                <a:spcPct val="115000"/>
              </a:lnSpc>
            </a:pPr>
            <a:r>
              <a:rPr lang="pt-PT" sz="1400" b="1" dirty="0">
                <a:solidFill>
                  <a:schemeClr val="tx1">
                    <a:lumMod val="65000"/>
                    <a:lumOff val="35000"/>
                  </a:schemeClr>
                </a:solidFill>
                <a:ea typeface="Calibri"/>
                <a:cs typeface="Times New Roman"/>
              </a:rPr>
              <a:t>Enquadramento regulamentar, monitorização e governação</a:t>
            </a:r>
          </a:p>
        </p:txBody>
      </p:sp>
    </p:spTree>
    <p:extLst>
      <p:ext uri="{BB962C8B-B14F-4D97-AF65-F5344CB8AC3E}">
        <p14:creationId xmlns:p14="http://schemas.microsoft.com/office/powerpoint/2010/main" val="3879202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31540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solidFill>
                  <a:srgbClr val="0070C0"/>
                </a:solidFill>
              </a:rPr>
              <a:t>1</a:t>
            </a:r>
            <a:r>
              <a:rPr lang="pt-PT" sz="2800" dirty="0" smtClean="0">
                <a:solidFill>
                  <a:srgbClr val="0070C0"/>
                </a:solidFill>
              </a:rPr>
              <a:t>. As Abordagens Territoriais Integradas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934273"/>
              </p:ext>
            </p:extLst>
          </p:nvPr>
        </p:nvGraphicFramePr>
        <p:xfrm>
          <a:off x="539552" y="1844824"/>
          <a:ext cx="8074826" cy="41760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1090594"/>
                <a:gridCol w="2808000"/>
                <a:gridCol w="2088232"/>
                <a:gridCol w="2088000"/>
              </a:tblGrid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pt-PT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ATI</a:t>
                      </a:r>
                      <a:endParaRPr lang="pt-PT" sz="1800" b="1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Enquadramento</a:t>
                      </a:r>
                      <a:r>
                        <a:rPr lang="pt-PT" sz="1800" b="1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regulamentar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Entidade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responsável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800" b="1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Delegação competências</a:t>
                      </a:r>
                      <a:endParaRPr lang="pt-PT" sz="1800" b="1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pt-PT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PDCT</a:t>
                      </a:r>
                      <a:endParaRPr lang="pt-PT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DL n.º 137/ 2014 de 12/09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(artigo 65.º)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Entidades Intermunicipais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Sim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pt-PT" sz="18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DLBC</a:t>
                      </a:r>
                      <a:endParaRPr lang="pt-PT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DL n.º 137/ 2014 de 12/09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(artigo 66.º)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Grupos de Ação Local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Sim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044000">
                <a:tc>
                  <a:txBody>
                    <a:bodyPr/>
                    <a:lstStyle/>
                    <a:p>
                      <a:pPr algn="ctr"/>
                      <a:r>
                        <a:rPr lang="pt-PT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AIDUS </a:t>
                      </a:r>
                      <a:r>
                        <a:rPr lang="pt-PT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(PEDU)</a:t>
                      </a:r>
                      <a:endParaRPr lang="pt-PT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Portaria</a:t>
                      </a:r>
                      <a:r>
                        <a:rPr lang="pt-PT" sz="1700" b="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n.º 57-B/2015 de 27/02 (Secção 18)</a:t>
                      </a:r>
                      <a:endParaRPr lang="pt-PT" sz="1700" b="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Autoridades Urbanas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7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Sim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614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31540" y="1917987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 acesso de operações promovidas por entidades municipais, num território que tenha aprovado um </a:t>
            </a:r>
            <a:r>
              <a:rPr lang="pt-P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PDCT, </a:t>
            </a:r>
            <a:r>
              <a:rPr lang="pt-P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é feito </a:t>
            </a:r>
            <a:r>
              <a:rPr lang="pt-PT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exclusivamente por </a:t>
            </a:r>
            <a:r>
              <a:rPr lang="pt-PT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via deste</a:t>
            </a:r>
            <a:r>
              <a:rPr lang="pt-PT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para as tipologias de intervenção abrangidas por esse </a:t>
            </a:r>
            <a:r>
              <a:rPr lang="pt-PT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PDCT.</a:t>
            </a:r>
            <a:r>
              <a:rPr lang="pt-P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pt-PT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pt-PT" i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ctr">
              <a:buClr>
                <a:srgbClr val="0070C0"/>
              </a:buClr>
            </a:pPr>
            <a:r>
              <a:rPr lang="pt-PT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</a:t>
            </a:r>
            <a:r>
              <a:rPr lang="pt-P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n.º 9</a:t>
            </a:r>
            <a:r>
              <a:rPr lang="pt-PT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t-P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artigo 65.º do DL n.º 137/ 2014]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pt-PT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Clr>
                <a:srgbClr val="0070C0"/>
              </a:buClr>
            </a:pPr>
            <a:endParaRPr lang="pt-PT" i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>
              <a:buClr>
                <a:srgbClr val="0070C0"/>
              </a:buClr>
            </a:pPr>
            <a:endParaRPr lang="pt-PT" i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No 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caso de incumprimento, 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aferido na avaliação de desempenho relativa à estratégia e aos objetivos contratualizados e à concretização dos indicadores de 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realização e 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de resultado nela estabelecidos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a realizar em 2019 e com referência a 31 de dezembro de 2018, 6 % das verbas inicialmente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atribuídas são reafectadas aos ITI com melhor desempenho. 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pt-PT" i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ctr">
              <a:buClr>
                <a:srgbClr val="0070C0"/>
              </a:buClr>
            </a:pPr>
            <a:r>
              <a:rPr lang="pt-PT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[n.º 10 do artigo 65.º do DL </a:t>
            </a:r>
            <a:r>
              <a:rPr lang="pt-PT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n.º 137/ </a:t>
            </a:r>
            <a:r>
              <a:rPr lang="pt-PT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2014]</a:t>
            </a:r>
            <a:endParaRPr lang="pt-PT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>
              <a:buClr>
                <a:srgbClr val="0070C0"/>
              </a:buClr>
            </a:pPr>
            <a:endParaRPr lang="pt-PT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67544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pt-PT" sz="2800" dirty="0" smtClean="0">
                <a:solidFill>
                  <a:srgbClr val="0070C0"/>
                </a:solidFill>
              </a:rPr>
              <a:t> Pactos para o Desenvolvimento e Coesão Territorial</a:t>
            </a:r>
          </a:p>
        </p:txBody>
      </p:sp>
    </p:spTree>
    <p:extLst>
      <p:ext uri="{BB962C8B-B14F-4D97-AF65-F5344CB8AC3E}">
        <p14:creationId xmlns:p14="http://schemas.microsoft.com/office/powerpoint/2010/main" val="2204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467544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pt-PT" sz="2800" dirty="0" smtClean="0">
                <a:solidFill>
                  <a:srgbClr val="0070C0"/>
                </a:solidFill>
              </a:rPr>
              <a:t> Pactos para o Desenvolvimento e Coesão Territorial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290761"/>
              </p:ext>
            </p:extLst>
          </p:nvPr>
        </p:nvGraphicFramePr>
        <p:xfrm>
          <a:off x="539552" y="1603032"/>
          <a:ext cx="8064000" cy="4943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648000"/>
                <a:gridCol w="3240432"/>
                <a:gridCol w="4175568"/>
              </a:tblGrid>
              <a:tr h="437560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</a:p>
                  </a:txBody>
                  <a:tcPr marL="108000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Objetivo </a:t>
                      </a:r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específico</a:t>
                      </a: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Indicadores </a:t>
                      </a: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pt-PT" sz="1600" b="1" kern="120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realização e resultado) e metas</a:t>
                      </a:r>
                      <a:endParaRPr lang="pt-PT" sz="160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533578">
                <a:tc>
                  <a:txBody>
                    <a:bodyPr/>
                    <a:lstStyle/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2.3</a:t>
                      </a:r>
                    </a:p>
                    <a:p>
                      <a:pPr algn="ctr"/>
                      <a:r>
                        <a:rPr lang="pt-PT" sz="14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2c</a:t>
                      </a:r>
                      <a:endParaRPr lang="pt-PT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Aumentar o acesso e o uso dos serviços públicos digitais de natureza local e regional e melhorar a eficiência interna da administração pública através de TIC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1400" i="1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Nº de serviços da Administração Pública </a:t>
                      </a:r>
                      <a:r>
                        <a:rPr lang="pt-PT" sz="1400" i="1" u="sng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apoiados (40)</a:t>
                      </a:r>
                      <a:endParaRPr lang="pt-PT" sz="1400" b="0" i="1" u="sng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1400" b="0" i="1" spc="-2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% Indivíduos </a:t>
                      </a:r>
                      <a:r>
                        <a:rPr lang="pt-PT" sz="1400" b="0" i="1" spc="-2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com idade entre 16 e 74 anos que preencheram e enviaram pela Internet impressos ou formulários oficiais nos últimos 12 </a:t>
                      </a:r>
                      <a:r>
                        <a:rPr lang="pt-PT" sz="1400" b="0" i="1" spc="-2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meses</a:t>
                      </a:r>
                      <a:r>
                        <a:rPr lang="pt-PT" sz="1400" b="0" i="1" spc="-20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(40-50)</a:t>
                      </a:r>
                      <a:endParaRPr lang="pt-PT" sz="1400" b="0" i="1" spc="-2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285750" marR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pt-PT" sz="14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% Câmaras </a:t>
                      </a:r>
                      <a:r>
                        <a:rPr lang="pt-PT" sz="14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municipais que disponibilizam o preenchimento e submissão de formulários na </a:t>
                      </a:r>
                      <a:r>
                        <a:rPr lang="pt-PT" sz="1400" b="0" i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Internet</a:t>
                      </a:r>
                      <a:r>
                        <a:rPr lang="pt-PT" sz="1400" b="0" i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 (70-80)</a:t>
                      </a:r>
                      <a:endParaRPr lang="pt-PT" sz="1400" b="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262031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4.3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4c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Aumentar a eficiência energética nas infraestruturas públicas da administração local, apoiando a implementação de medidas integradas de promoção da eficiência energética e racionalizando os consumos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Redução anual do consumo de energia primária nos edifícios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públicos (140 </a:t>
                      </a:r>
                      <a:r>
                        <a:rPr kumimoji="0" lang="pt-PT" sz="1400" b="0" i="1" u="sng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GWh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/ano) 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Consumos de energia primária na administração regional e local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(165 </a:t>
                      </a:r>
                      <a:r>
                        <a:rPr kumimoji="0" lang="pt-PT" sz="1400" b="0" i="1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ktep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174279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8.3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8iii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Incentivar a criação de emprego por conta própria e de empresas por desempregados e outras pessoas desfavorecidas ou inativas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de pessoas apoiadas no âmbito da criação de emprego, incluindo autoemprego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(10.000)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 Pessoas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apoiadas no âmbito da criação de emprego, incluindo autoemprego, que permanecem 12 meses após o fim do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apoio (70)</a:t>
                      </a: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22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467544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pt-PT" sz="2800" dirty="0" smtClean="0">
                <a:solidFill>
                  <a:srgbClr val="0070C0"/>
                </a:solidFill>
              </a:rPr>
              <a:t> Pactos para o Desenvolvimento e Coesão Territorial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228258"/>
              </p:ext>
            </p:extLst>
          </p:nvPr>
        </p:nvGraphicFramePr>
        <p:xfrm>
          <a:off x="539552" y="1700808"/>
          <a:ext cx="8064000" cy="45365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648000"/>
                <a:gridCol w="3240432"/>
                <a:gridCol w="4175568"/>
              </a:tblGrid>
              <a:tr h="42449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</a:p>
                  </a:txBody>
                  <a:tcPr marL="108000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Objetivo específico </a:t>
                      </a: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Indicadores (realização e resultado) e metas</a:t>
                      </a:r>
                      <a:endParaRPr lang="pt-PT" sz="160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303693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8.8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8a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Incentivar a criação de emprego por conta própria e de empresas por desempregados e outras pessoas desfavorecidas ou inativas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de empresas que recebem apoio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(900)</a:t>
                      </a: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de postos de trabalho criados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(1.260)</a:t>
                      </a: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440161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9.1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9i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Promover iniciativas de inclusão social, potenciando parcerias de caráter inovador e/ou experimental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de participantes em ações de trabalho socialmente necessário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(36.000)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 Participantes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empregados 6 meses depois de terminada a participação em ações de trabalho socialmente necessário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(42)</a:t>
                      </a:r>
                      <a:endParaRPr lang="pt-PT" sz="1400" b="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368151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9.7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9a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Qualificar e adequar a atual rede de serviços e equipamentos sociais e de saúde à satisfação das necessidades da população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equipamentos sociais apoiados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(97)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Indicador de resultado PO não se adequa às tipologias de intervenção possíveis de integrar nos Pactos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19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467544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pt-PT" sz="2800" dirty="0" smtClean="0">
                <a:solidFill>
                  <a:srgbClr val="0070C0"/>
                </a:solidFill>
              </a:rPr>
              <a:t> Pactos para o Desenvolvimento e Coesão Territorial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0829603"/>
              </p:ext>
            </p:extLst>
          </p:nvPr>
        </p:nvGraphicFramePr>
        <p:xfrm>
          <a:off x="539552" y="1700808"/>
          <a:ext cx="8063544" cy="45365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648000"/>
                <a:gridCol w="3240432"/>
                <a:gridCol w="4175112"/>
              </a:tblGrid>
              <a:tr h="42449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</a:p>
                  </a:txBody>
                  <a:tcPr marL="108000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Objetivo específico </a:t>
                      </a: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Indicadores (realização e resultado) e metas</a:t>
                      </a:r>
                      <a:endParaRPr lang="pt-PT" sz="160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807749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10.1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10i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Promover a melhoria do sucesso educativo dos alunos, reduzindo as saídas precoces do sistema educativo, combatendo o insucesso escolar e reforçando as medidas que promovem a equidade no acesso à educação básica e secundária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de planos integrados e inovadores de combate ao insucesso escolar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(8)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Indicador de resultado PO não se adequa às tipologias de intervenção possíveis de integrar nos Pactos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2304256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10.5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10a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Prosseguir a requalificação/modernização das instalações da educação pré-escolar, dos ensinos básico, secundário e superior e dos equipamentos de formação profissional, colmatando situações deficitárias e melhorando as condições para a educação, o ensino e a formação profissional, em complemento das ações de melhoria da qualidade do sistema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Capacidade das infraestruturas de acolhimento de crianças ou de educação apoiadas </a:t>
                      </a:r>
                      <a:r>
                        <a:rPr kumimoji="0" lang="pt-PT" sz="1400" b="0" i="1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(9500)</a:t>
                      </a:r>
                      <a:endParaRPr kumimoji="0" lang="pt-PT" sz="1400" b="0" i="1" u="sng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Taxa de cobertura da requalificação das escolas do ensino básico e secundário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(86 %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 alunos) 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18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31540" y="1917987"/>
            <a:ext cx="82809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A decisão da Comissão de Avaliação será apoiada por um parecer das Comunidades Intermunicipais e Áreas Metropolitanas sobre a 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coerência da EDL proposta com as Estratégias Integradas de Desenvolvimento Territorial NUTS III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endParaRPr lang="pt-PT" i="1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lvl="0" algn="ctr">
              <a:buClr>
                <a:srgbClr val="0070C0"/>
              </a:buClr>
            </a:pPr>
            <a:endParaRPr lang="pt-PT" i="1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lvl="0" algn="ctr">
              <a:buClr>
                <a:srgbClr val="0070C0"/>
              </a:buClr>
            </a:pP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[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ponto 4.2 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do 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Aviso DLBC-99-2015-02]</a:t>
            </a:r>
          </a:p>
          <a:p>
            <a:pPr lvl="0" algn="just">
              <a:buClr>
                <a:srgbClr val="0070C0"/>
              </a:buClr>
            </a:pPr>
            <a:endParaRPr lang="pt-PT" i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pt-PT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>
              <a:buClr>
                <a:srgbClr val="0070C0"/>
              </a:buClr>
            </a:pPr>
            <a:endParaRPr lang="pt-PT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85750" lvl="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No caso de incumprimento, 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aferido na avaliação de desempenho relativa à estratégia e aos objetivos contratualizados e à concretização dos indicadores de realização e de resultado nela estabelecidos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, a realizar em 2019 e com referência a 31 de dezembro de 2018, 6 % das verbas inicialmente atribuídas são reafectadas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endParaRPr lang="pt-PT" i="1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lvl="0" algn="ctr">
              <a:buClr>
                <a:srgbClr val="0070C0"/>
              </a:buClr>
            </a:pPr>
            <a:endParaRPr lang="pt-PT" i="1" dirty="0" smtClean="0">
              <a:solidFill>
                <a:srgbClr val="1F497D">
                  <a:lumMod val="60000"/>
                  <a:lumOff val="40000"/>
                </a:srgbClr>
              </a:solidFill>
            </a:endParaRPr>
          </a:p>
          <a:p>
            <a:pPr lvl="0" algn="ctr">
              <a:buClr>
                <a:srgbClr val="0070C0"/>
              </a:buClr>
            </a:pP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[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n.º 9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 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do artigo </a:t>
            </a:r>
            <a:r>
              <a:rPr lang="pt-PT" i="1" dirty="0" smtClean="0">
                <a:solidFill>
                  <a:srgbClr val="1F497D">
                    <a:lumMod val="60000"/>
                    <a:lumOff val="40000"/>
                  </a:srgbClr>
                </a:solidFill>
              </a:rPr>
              <a:t>66.º 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do DL n.º 137/ 2014]</a:t>
            </a:r>
          </a:p>
          <a:p>
            <a:pPr algn="ctr">
              <a:buClr>
                <a:srgbClr val="0070C0"/>
              </a:buClr>
            </a:pPr>
            <a:endParaRPr lang="pt-PT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67544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0070C0"/>
                </a:solidFill>
              </a:rPr>
              <a:t>2. Desenvolvimento Local de Base Comunitária</a:t>
            </a:r>
          </a:p>
        </p:txBody>
      </p:sp>
    </p:spTree>
    <p:extLst>
      <p:ext uri="{BB962C8B-B14F-4D97-AF65-F5344CB8AC3E}">
        <p14:creationId xmlns:p14="http://schemas.microsoft.com/office/powerpoint/2010/main" val="152162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467544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 smtClean="0">
                <a:solidFill>
                  <a:srgbClr val="0070C0"/>
                </a:solidFill>
              </a:rPr>
              <a:t>2. Desenvolvimento Local de Base Comunitária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484315"/>
              </p:ext>
            </p:extLst>
          </p:nvPr>
        </p:nvGraphicFramePr>
        <p:xfrm>
          <a:off x="539552" y="1700808"/>
          <a:ext cx="8064000" cy="28803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{69CF1AB2-1976-4502-BF36-3FF5EA218861}</a:tableStyleId>
              </a:tblPr>
              <a:tblGrid>
                <a:gridCol w="648000"/>
                <a:gridCol w="3240432"/>
                <a:gridCol w="4175568"/>
              </a:tblGrid>
              <a:tr h="42449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PI</a:t>
                      </a:r>
                    </a:p>
                  </a:txBody>
                  <a:tcPr marL="108000" marR="9525" marT="9525" marB="0"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Objetivo específico </a:t>
                      </a: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6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Indicadores (realização e resultado) e metas</a:t>
                      </a:r>
                      <a:endParaRPr lang="pt-PT" sz="1600" b="1" kern="12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9525" marT="9525" marB="0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375701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9.6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9vi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Dinamizar a criação de estratégias de desenvolvimento socioeconómico de base local lideradas pelas respetivas comunidades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Pessoas apoiadas no âmbito da criação de emprego, incluindo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autoemprego (900)</a:t>
                      </a: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% Pessoas apoiadas no âmbito da criação de emprego que permanecem 12 meses após o fim do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apoio (50)</a:t>
                      </a: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pt-PT" sz="1400" b="1" cap="all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9.10</a:t>
                      </a:r>
                    </a:p>
                    <a:p>
                      <a:pPr marL="0" algn="ctr" defTabSz="914400" rtl="0" eaLnBrk="1" latinLnBrk="0" hangingPunct="1"/>
                      <a:r>
                        <a:rPr lang="pt-PT" sz="1400" b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9d</a:t>
                      </a:r>
                    </a:p>
                  </a:txBody>
                  <a:tcPr anchor="ctr">
                    <a:lnL w="12700" cmpd="sng">
                      <a:noFill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i="1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Constituir estratégias de desenvolvimento socioeconómico de base local lideradas pelas respetivas comunidades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Nº Estratégias DLBC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apoiadas (16)</a:t>
                      </a:r>
                      <a:endParaRPr kumimoji="0" lang="pt-PT" sz="14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Efeito multiplicador do investimento público no investimento </a:t>
                      </a:r>
                      <a:r>
                        <a:rPr kumimoji="0" lang="pt-PT" sz="14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privado (1,4)</a:t>
                      </a:r>
                      <a:endParaRPr lang="pt-PT" sz="1400" b="0" i="1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1F8"/>
                    </a:solidFill>
                  </a:tcPr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31540" y="4719915"/>
            <a:ext cx="82809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Clr>
                <a:srgbClr val="0070C0"/>
              </a:buClr>
            </a:pPr>
            <a:r>
              <a:rPr lang="pt-PT" sz="16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Nota: Se as EDL se propuserem atuar de forma complementar noutras PI, deverão </a:t>
            </a:r>
            <a:r>
              <a:rPr lang="pt-PT" sz="16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demonstrar o seu contributo direto para os indicadores dessas PI</a:t>
            </a:r>
            <a:r>
              <a:rPr lang="pt-PT" sz="16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Por exemplo, no caso de haver intervenções no domínio da valorização do património cultural e natural, terá que ser demonstrado o seu contributo para os indicadores:</a:t>
            </a:r>
          </a:p>
          <a:p>
            <a:pPr marL="531813" indent="-285750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pt-PT" sz="1400" i="1" dirty="0" smtClean="0">
                <a:solidFill>
                  <a:srgbClr val="0070C0"/>
                </a:solidFill>
              </a:rPr>
              <a:t>“</a:t>
            </a:r>
            <a:r>
              <a:rPr lang="pt-PT" sz="1400" i="1" dirty="0">
                <a:solidFill>
                  <a:srgbClr val="0070C0"/>
                </a:solidFill>
              </a:rPr>
              <a:t>Aumento do n.º esperado de visitantes a sítios de património cultural e natural e atrações </a:t>
            </a:r>
            <a:r>
              <a:rPr lang="pt-PT" sz="1400" i="1" dirty="0" smtClean="0">
                <a:solidFill>
                  <a:srgbClr val="0070C0"/>
                </a:solidFill>
              </a:rPr>
              <a:t>que beneficiam </a:t>
            </a:r>
            <a:r>
              <a:rPr lang="pt-PT" sz="1400" i="1" dirty="0">
                <a:solidFill>
                  <a:srgbClr val="0070C0"/>
                </a:solidFill>
              </a:rPr>
              <a:t>de apoio</a:t>
            </a:r>
            <a:r>
              <a:rPr lang="pt-PT" sz="1400" i="1" dirty="0" smtClean="0">
                <a:solidFill>
                  <a:srgbClr val="0070C0"/>
                </a:solidFill>
              </a:rPr>
              <a:t>”</a:t>
            </a:r>
          </a:p>
          <a:p>
            <a:pPr marL="285750" indent="246063" algn="just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pt-PT" sz="1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Aumento de “dormidas </a:t>
            </a:r>
            <a:r>
              <a:rPr lang="pt-PT" sz="14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em estabelecimentos hoteleiros, aldeamentos, apartamentos turísticos e outos</a:t>
            </a:r>
            <a:r>
              <a:rPr lang="pt-PT" sz="1400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”</a:t>
            </a:r>
            <a:endParaRPr lang="pt-PT" sz="14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3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431540" y="1917987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O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PEDU é o elemento de integração suportado nos instrumentos de planeamento: Plano de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Ação de Mobilidade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Urbana Sustentável (PAMUS), Plano de Ação de Regeneração Urbana (PARU) e Plano de Ação Integrado para as Comunidades Desfavorecidas (PAICD).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endParaRPr lang="pt-PT" i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>
              <a:buClr>
                <a:srgbClr val="0070C0"/>
              </a:buClr>
            </a:pPr>
            <a:endParaRPr lang="pt-PT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Cada Município elegível no Eixo do Sistema Urbano apenas poderá apresentar um PEDU. 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Esses Municípios ficarão impedidos de mobilizar a PI ou as PI (4.5, 6.5 e 9.8) ora não incluídas em PEDU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.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No caso do Programa Norte 2020, 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a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PI 9.8 é mobilizada exclusivamente através do PEDU.</a:t>
            </a:r>
          </a:p>
          <a:p>
            <a:pPr algn="just">
              <a:buClr>
                <a:srgbClr val="0070C0"/>
              </a:buClr>
            </a:pPr>
            <a:endParaRPr lang="pt-PT" i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>
              <a:buClr>
                <a:srgbClr val="0070C0"/>
              </a:buClr>
            </a:pPr>
            <a:endParaRPr lang="pt-PT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 PEDU 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é </a:t>
            </a:r>
            <a:r>
              <a:rPr lang="pt-PT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objeto </a:t>
            </a:r>
            <a:r>
              <a:rPr lang="pt-PT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de avaliação intercalar em 2019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, 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podendo ser alvo de revisão, em sentido decrescente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ou 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crescente,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em 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função do grau de concretização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dos 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indicadores de realização e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resultado, efetivamente alcançados com </a:t>
            </a:r>
            <a:r>
              <a:rPr lang="pt-PT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referência a 31 de dezembro de </a:t>
            </a:r>
            <a:r>
              <a:rPr lang="pt-PT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2018.</a:t>
            </a:r>
            <a:r>
              <a:rPr lang="pt-PT" i="1" dirty="0">
                <a:solidFill>
                  <a:srgbClr val="1F497D">
                    <a:lumMod val="60000"/>
                    <a:lumOff val="40000"/>
                  </a:srgbClr>
                </a:solidFill>
              </a:rPr>
              <a:t> [ponto 3 do Aviso EIDT-99-2015-03]</a:t>
            </a:r>
          </a:p>
          <a:p>
            <a:pPr marL="285750" indent="-285750" algn="just"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pt-PT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467544" y="96156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800" dirty="0">
                <a:solidFill>
                  <a:srgbClr val="0070C0"/>
                </a:solidFill>
              </a:rPr>
              <a:t>3</a:t>
            </a:r>
            <a:r>
              <a:rPr lang="pt-PT" sz="2800" dirty="0" smtClean="0">
                <a:solidFill>
                  <a:srgbClr val="0070C0"/>
                </a:solidFill>
              </a:rPr>
              <a:t>. </a:t>
            </a:r>
            <a:r>
              <a:rPr lang="pt-PT" sz="2800" dirty="0">
                <a:solidFill>
                  <a:srgbClr val="0070C0"/>
                </a:solidFill>
              </a:rPr>
              <a:t>Planos Estratégicos de Desenvolvimento </a:t>
            </a:r>
            <a:r>
              <a:rPr lang="pt-PT" sz="2800" dirty="0" smtClean="0">
                <a:solidFill>
                  <a:srgbClr val="0070C0"/>
                </a:solidFill>
              </a:rPr>
              <a:t>Urbano</a:t>
            </a:r>
            <a:endParaRPr lang="pt-PT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22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2022</TotalTime>
  <Words>1573</Words>
  <Application>Microsoft Office PowerPoint</Application>
  <PresentationFormat>Apresentação no Ecrã (4:3)</PresentationFormat>
  <Paragraphs>160</Paragraphs>
  <Slides>12</Slides>
  <Notes>11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Sónia Camisa</dc:creator>
  <cp:lastModifiedBy>Sonia Camisa</cp:lastModifiedBy>
  <cp:revision>41</cp:revision>
  <cp:lastPrinted>2015-08-13T17:13:19Z</cp:lastPrinted>
  <dcterms:created xsi:type="dcterms:W3CDTF">2015-08-11T19:00:28Z</dcterms:created>
  <dcterms:modified xsi:type="dcterms:W3CDTF">2015-10-08T09:59:10Z</dcterms:modified>
</cp:coreProperties>
</file>