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540" r:id="rId2"/>
    <p:sldId id="444" r:id="rId3"/>
    <p:sldId id="486" r:id="rId4"/>
    <p:sldId id="489" r:id="rId5"/>
    <p:sldId id="488" r:id="rId6"/>
    <p:sldId id="490" r:id="rId7"/>
    <p:sldId id="522" r:id="rId8"/>
    <p:sldId id="487" r:id="rId9"/>
    <p:sldId id="491" r:id="rId10"/>
    <p:sldId id="492" r:id="rId11"/>
    <p:sldId id="493" r:id="rId12"/>
    <p:sldId id="442" r:id="rId13"/>
    <p:sldId id="445" r:id="rId14"/>
    <p:sldId id="446" r:id="rId15"/>
    <p:sldId id="447" r:id="rId16"/>
    <p:sldId id="457" r:id="rId17"/>
    <p:sldId id="453" r:id="rId18"/>
    <p:sldId id="536" r:id="rId19"/>
    <p:sldId id="537" r:id="rId20"/>
    <p:sldId id="535" r:id="rId21"/>
    <p:sldId id="454" r:id="rId22"/>
    <p:sldId id="461" r:id="rId23"/>
    <p:sldId id="462" r:id="rId24"/>
    <p:sldId id="465" r:id="rId25"/>
    <p:sldId id="466" r:id="rId26"/>
    <p:sldId id="467" r:id="rId27"/>
    <p:sldId id="468" r:id="rId28"/>
    <p:sldId id="469" r:id="rId29"/>
    <p:sldId id="478" r:id="rId30"/>
    <p:sldId id="479" r:id="rId31"/>
    <p:sldId id="458" r:id="rId32"/>
    <p:sldId id="521" r:id="rId33"/>
    <p:sldId id="494" r:id="rId34"/>
    <p:sldId id="523" r:id="rId35"/>
    <p:sldId id="525" r:id="rId36"/>
    <p:sldId id="526" r:id="rId37"/>
    <p:sldId id="527" r:id="rId38"/>
    <p:sldId id="528" r:id="rId39"/>
    <p:sldId id="524" r:id="rId40"/>
    <p:sldId id="529" r:id="rId41"/>
    <p:sldId id="530" r:id="rId42"/>
    <p:sldId id="531" r:id="rId43"/>
    <p:sldId id="532" r:id="rId44"/>
    <p:sldId id="534" r:id="rId45"/>
    <p:sldId id="533" r:id="rId46"/>
    <p:sldId id="541" r:id="rId47"/>
  </p:sldIdLst>
  <p:sldSz cx="9144000" cy="6858000" type="screen4x3"/>
  <p:notesSz cx="9928225" cy="1435735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>
          <p15:clr>
            <a:srgbClr val="A4A3A4"/>
          </p15:clr>
        </p15:guide>
        <p15:guide id="2" pos="1565">
          <p15:clr>
            <a:srgbClr val="A4A3A4"/>
          </p15:clr>
        </p15:guide>
        <p15:guide id="3" orient="horz" pos="23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061"/>
    <a:srgbClr val="D0D8E8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76" autoAdjust="0"/>
    <p:restoredTop sz="93556" autoAdjust="0"/>
  </p:normalViewPr>
  <p:slideViewPr>
    <p:cSldViewPr showGuides="1">
      <p:cViewPr varScale="1">
        <p:scale>
          <a:sx n="70" d="100"/>
          <a:sy n="70" d="100"/>
        </p:scale>
        <p:origin x="1188" y="54"/>
      </p:cViewPr>
      <p:guideLst>
        <p:guide orient="horz" pos="2478"/>
        <p:guide pos="1565"/>
        <p:guide orient="horz" pos="238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295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lha_de_C_lculo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noFill/>
            <a:ln w="25400" cap="flat" cmpd="sng" algn="ctr">
              <a:solidFill>
                <a:schemeClr val="accent1"/>
              </a:solidFill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Folha1!$A$10:$A$14</c:f>
              <c:strCache>
                <c:ptCount val="5"/>
                <c:pt idx="0">
                  <c:v>Eixo 1 - Promover a sustentabilidade e a qualidade do emprego</c:v>
                </c:pt>
                <c:pt idx="1">
                  <c:v>Eixo 2 - Iniciativa Emprego Jovem</c:v>
                </c:pt>
                <c:pt idx="2">
                  <c:v>Eixo 3 - Promover a inclusão social e combater a pobreza e a discriminação</c:v>
                </c:pt>
                <c:pt idx="3">
                  <c:v>Eixo 4 - Assistência Técnica</c:v>
                </c:pt>
                <c:pt idx="4">
                  <c:v>Total POISE</c:v>
                </c:pt>
              </c:strCache>
            </c:strRef>
          </c:cat>
          <c:val>
            <c:numRef>
              <c:f>Folha1!$C$10:$C$14</c:f>
              <c:numCache>
                <c:formatCode>#,##0</c:formatCode>
                <c:ptCount val="5"/>
                <c:pt idx="0">
                  <c:v>571.35639000000003</c:v>
                </c:pt>
                <c:pt idx="1">
                  <c:v>321.54433799999998</c:v>
                </c:pt>
                <c:pt idx="2">
                  <c:v>1178.28</c:v>
                </c:pt>
                <c:pt idx="3">
                  <c:v>59</c:v>
                </c:pt>
                <c:pt idx="4">
                  <c:v>2130.1807279999998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35"/>
        <c:axId val="-1936061728"/>
        <c:axId val="-1936069344"/>
      </c:barChart>
      <c:catAx>
        <c:axId val="-193606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PT"/>
          </a:p>
        </c:txPr>
        <c:crossAx val="-1936069344"/>
        <c:crosses val="autoZero"/>
        <c:auto val="1"/>
        <c:lblAlgn val="ctr"/>
        <c:lblOffset val="100"/>
        <c:noMultiLvlLbl val="0"/>
      </c:catAx>
      <c:valAx>
        <c:axId val="-193606934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-1936061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P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35000"/>
          <a:lumOff val="65000"/>
        </a:schemeClr>
      </a:solidFill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/>
    <cs:fontRef idx="minor">
      <a:schemeClr val="dk1"/>
    </cs:fontRef>
    <cs:spPr>
      <a:noFill/>
      <a:ln w="25400" cap="flat" cmpd="sng" algn="ctr">
        <a:solidFill>
          <a:schemeClr val="phClr"/>
        </a:solidFill>
        <a:miter lim="800000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flat" cmpd="sng" algn="ctr">
        <a:solidFill>
          <a:schemeClr val="phClr"/>
        </a:solidFill>
        <a:miter lim="800000"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1"/>
    <cs:effectRef idx="0"/>
    <cs:fontRef idx="minor">
      <a:schemeClr val="tx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3130" cy="718359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l">
              <a:defRPr sz="17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5622849" y="1"/>
            <a:ext cx="4303130" cy="718359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r">
              <a:defRPr sz="1700"/>
            </a:lvl1pPr>
          </a:lstStyle>
          <a:p>
            <a:fld id="{E2511F86-11DC-41D3-8005-716FDACF496A}" type="datetimeFigureOut">
              <a:rPr lang="pt-PT" smtClean="0"/>
              <a:pPr/>
              <a:t>07/10/2015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1" y="13636541"/>
            <a:ext cx="4303130" cy="718359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l">
              <a:defRPr sz="17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5622849" y="13636541"/>
            <a:ext cx="4303130" cy="718359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r">
              <a:defRPr sz="1700"/>
            </a:lvl1pPr>
          </a:lstStyle>
          <a:p>
            <a:fld id="{0EB8D470-17A2-4A1C-A008-48935A9C0A6E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1690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718557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594" y="0"/>
            <a:ext cx="4303313" cy="718557"/>
          </a:xfrm>
          <a:prstGeom prst="rect">
            <a:avLst/>
          </a:prstGeom>
        </p:spPr>
        <p:txBody>
          <a:bodyPr vert="horz" lIns="132762" tIns="66381" rIns="132762" bIns="66381" rtlCol="0"/>
          <a:lstStyle>
            <a:lvl1pPr algn="r">
              <a:defRPr sz="1700"/>
            </a:lvl1pPr>
          </a:lstStyle>
          <a:p>
            <a:fld id="{0C4CBF4B-0241-4977-8B83-1FA5DB7FADDA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076325"/>
            <a:ext cx="7178675" cy="5383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62" tIns="66381" rIns="132762" bIns="663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360" y="6820546"/>
            <a:ext cx="7943507" cy="6460119"/>
          </a:xfrm>
          <a:prstGeom prst="rect">
            <a:avLst/>
          </a:prstGeom>
        </p:spPr>
        <p:txBody>
          <a:bodyPr vert="horz" lIns="132762" tIns="66381" rIns="132762" bIns="663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498"/>
            <a:ext cx="4303313" cy="718557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594" y="13636498"/>
            <a:ext cx="4303313" cy="718557"/>
          </a:xfrm>
          <a:prstGeom prst="rect">
            <a:avLst/>
          </a:prstGeom>
        </p:spPr>
        <p:txBody>
          <a:bodyPr vert="horz" lIns="132762" tIns="66381" rIns="132762" bIns="66381" rtlCol="0" anchor="b"/>
          <a:lstStyle>
            <a:lvl1pPr algn="r">
              <a:defRPr sz="1700"/>
            </a:lvl1pPr>
          </a:lstStyle>
          <a:p>
            <a:fld id="{6DD06FE4-A1AC-4575-857A-500C5F9EDA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27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1092200"/>
            <a:ext cx="7178675" cy="53832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823" y="6819742"/>
            <a:ext cx="7942580" cy="646080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 altLang="pt-PT" smtClean="0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0786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97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67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049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612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516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872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227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2714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571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01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690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291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159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323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7329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5852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634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205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603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527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73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269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741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819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113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1696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6166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9212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2107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7992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5844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10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5908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7392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5421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9111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6969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5405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0100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1092200"/>
            <a:ext cx="7178675" cy="53832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2823" y="6819742"/>
            <a:ext cx="7942580" cy="646080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 altLang="pt-PT" dirty="0" smtClean="0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714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58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4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61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6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6FE4-A1AC-4575-857A-500C5F9EDA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85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07/10/2015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59448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07/10/2015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31"/>
          <a:stretch/>
        </p:blipFill>
        <p:spPr bwMode="auto">
          <a:xfrm>
            <a:off x="-10779" y="5373216"/>
            <a:ext cx="231271" cy="1345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2780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07/10/2015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31"/>
          <a:stretch/>
        </p:blipFill>
        <p:spPr bwMode="auto">
          <a:xfrm>
            <a:off x="-10779" y="5373216"/>
            <a:ext cx="231271" cy="1345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9404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squema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2D902-3584-40A3-BFEC-8CDD6F772946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267819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07/10/2015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31"/>
          <a:stretch/>
        </p:blipFill>
        <p:spPr bwMode="auto">
          <a:xfrm>
            <a:off x="-10779" y="5373216"/>
            <a:ext cx="231271" cy="1345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7162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07/10/2015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31"/>
          <a:stretch/>
        </p:blipFill>
        <p:spPr bwMode="auto">
          <a:xfrm>
            <a:off x="-10779" y="5373216"/>
            <a:ext cx="231271" cy="1345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4630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07/10/2015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31"/>
          <a:stretch/>
        </p:blipFill>
        <p:spPr bwMode="auto">
          <a:xfrm>
            <a:off x="-10779" y="5373216"/>
            <a:ext cx="231271" cy="1345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8362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07/10/2015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10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31"/>
          <a:stretch/>
        </p:blipFill>
        <p:spPr bwMode="auto">
          <a:xfrm>
            <a:off x="-10779" y="5373216"/>
            <a:ext cx="231271" cy="1345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5025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07/10/2015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31"/>
          <a:stretch/>
        </p:blipFill>
        <p:spPr bwMode="auto">
          <a:xfrm>
            <a:off x="-10779" y="5373216"/>
            <a:ext cx="231271" cy="1345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713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07/10/2015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2394273" cy="5080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31"/>
          <a:stretch/>
        </p:blipFill>
        <p:spPr bwMode="auto">
          <a:xfrm>
            <a:off x="-10779" y="5373216"/>
            <a:ext cx="231271" cy="1345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4294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07/10/2015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31"/>
          <a:stretch/>
        </p:blipFill>
        <p:spPr bwMode="auto">
          <a:xfrm>
            <a:off x="-10779" y="5373216"/>
            <a:ext cx="231271" cy="1345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8840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EC9B-D567-4F87-A723-5DD0206A1110}" type="datetimeFigureOut">
              <a:rPr lang="pt-PT" smtClean="0"/>
              <a:pPr/>
              <a:t>07/10/2015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31"/>
          <a:stretch/>
        </p:blipFill>
        <p:spPr bwMode="auto">
          <a:xfrm>
            <a:off x="-10779" y="5373216"/>
            <a:ext cx="231271" cy="1345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3790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4EC9B-D567-4F87-A723-5DD0206A1110}" type="datetimeFigureOut">
              <a:rPr lang="pt-PT" smtClean="0"/>
              <a:pPr/>
              <a:t>07/10/2015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85982-5D18-470C-91CE-B25F2F76F1D5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811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te2020.pt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te2020.pt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tiff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225" y="333375"/>
            <a:ext cx="2547938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116013" y="3016250"/>
            <a:ext cx="4248150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3000"/>
              </a:spcBef>
              <a:buClrTx/>
              <a:buFontTx/>
              <a:buNone/>
            </a:pPr>
            <a:r>
              <a:rPr lang="pt-PT" altLang="pt-PT" sz="6000">
                <a:solidFill>
                  <a:srgbClr val="FFFFFF"/>
                </a:solidFill>
                <a:latin typeface="Calibri" pitchFamily="34" charset="0"/>
              </a:rPr>
              <a:t>WORKSHOP </a:t>
            </a: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76250"/>
            <a:ext cx="316865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1" name="Imagem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454025"/>
            <a:ext cx="216217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9" t="22939" r="17258" b="16846"/>
          <a:stretch/>
        </p:blipFill>
        <p:spPr bwMode="auto">
          <a:xfrm>
            <a:off x="0" y="1904798"/>
            <a:ext cx="4419601" cy="222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7" descr="C:\Users\vdevesa\Desktop\FEEI\Uniao_Europeia_logotipo\Logo Uniao Europeia_Fundos Europeus Estruturais e de Investimento-01.tif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131" y="5972000"/>
            <a:ext cx="1294322" cy="387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7" t="39113" r="6826" b="38469"/>
          <a:stretch/>
        </p:blipFill>
        <p:spPr bwMode="auto">
          <a:xfrm>
            <a:off x="4644008" y="6075955"/>
            <a:ext cx="1847850" cy="339725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12" name="Rectângulo 11"/>
          <p:cNvSpPr/>
          <p:nvPr/>
        </p:nvSpPr>
        <p:spPr>
          <a:xfrm>
            <a:off x="-36512" y="5142435"/>
            <a:ext cx="1008112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Rectângulo 10"/>
          <p:cNvSpPr/>
          <p:nvPr/>
        </p:nvSpPr>
        <p:spPr>
          <a:xfrm>
            <a:off x="251520" y="5050194"/>
            <a:ext cx="7341348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pt-PT" sz="2800" b="1" dirty="0" smtClean="0">
                <a:solidFill>
                  <a:srgbClr val="006600"/>
                </a:solidFill>
                <a:ea typeface="Calibri"/>
                <a:cs typeface="Times New Roman"/>
              </a:rPr>
              <a:t>Inclusão Social e Emprego </a:t>
            </a:r>
          </a:p>
          <a:p>
            <a:pPr>
              <a:lnSpc>
                <a:spcPct val="115000"/>
              </a:lnSpc>
            </a:pPr>
            <a:endParaRPr lang="pt-PT" sz="28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pt-PT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Calibri"/>
                <a:cs typeface="Times New Roman"/>
              </a:rPr>
              <a:t>Miguel Gomes| Coordenador NORTE 2020</a:t>
            </a:r>
            <a:endParaRPr lang="pt-PT" sz="1400" b="1" dirty="0">
              <a:solidFill>
                <a:schemeClr val="tx1">
                  <a:lumMod val="65000"/>
                  <a:lumOff val="35000"/>
                </a:schemeClr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810568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200" b="1" dirty="0" smtClean="0">
                <a:solidFill>
                  <a:schemeClr val="bg1"/>
                </a:solidFill>
              </a:rPr>
              <a:t>3. Fundos Estruturais</a:t>
            </a:r>
            <a:endParaRPr lang="pt-PT" sz="2200" b="1" dirty="0">
              <a:solidFill>
                <a:prstClr val="white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79512" y="1460518"/>
            <a:ext cx="8784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000" b="1" dirty="0" smtClean="0"/>
              <a:t>Fundo </a:t>
            </a:r>
            <a:r>
              <a:rPr lang="pt-PT" sz="2000" b="1" dirty="0"/>
              <a:t>Social Europeu (FSE) como instrumento financeiro para </a:t>
            </a:r>
            <a:r>
              <a:rPr lang="pt-PT" sz="2000" b="1" dirty="0" smtClean="0"/>
              <a:t>investir: </a:t>
            </a:r>
            <a:endParaRPr lang="pt-PT" sz="2000" b="1" dirty="0"/>
          </a:p>
        </p:txBody>
      </p:sp>
      <p:sp>
        <p:nvSpPr>
          <p:cNvPr id="5" name="Retângulo 4"/>
          <p:cNvSpPr/>
          <p:nvPr/>
        </p:nvSpPr>
        <p:spPr>
          <a:xfrm>
            <a:off x="1259632" y="1980434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dirty="0"/>
              <a:t>em recursos </a:t>
            </a:r>
            <a:r>
              <a:rPr lang="pt-PT" dirty="0" smtClean="0"/>
              <a:t>humanos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dirty="0"/>
              <a:t>no emprego </a:t>
            </a:r>
            <a:endParaRPr lang="pt-PT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dirty="0"/>
              <a:t>na participação e inclusão </a:t>
            </a:r>
            <a:r>
              <a:rPr lang="pt-PT" dirty="0" smtClean="0"/>
              <a:t>social</a:t>
            </a:r>
          </a:p>
        </p:txBody>
      </p:sp>
      <p:sp>
        <p:nvSpPr>
          <p:cNvPr id="7" name="Seta para baixo 6"/>
          <p:cNvSpPr/>
          <p:nvPr/>
        </p:nvSpPr>
        <p:spPr>
          <a:xfrm>
            <a:off x="2339752" y="3034175"/>
            <a:ext cx="792088" cy="580883"/>
          </a:xfrm>
          <a:prstGeom prst="downArrow">
            <a:avLst>
              <a:gd name="adj1" fmla="val 36679"/>
              <a:gd name="adj2" fmla="val 6117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tângulo 7"/>
          <p:cNvSpPr/>
          <p:nvPr/>
        </p:nvSpPr>
        <p:spPr>
          <a:xfrm>
            <a:off x="323528" y="4814104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dirty="0" smtClean="0"/>
              <a:t>20</a:t>
            </a:r>
            <a:r>
              <a:rPr lang="pt-PT" dirty="0"/>
              <a:t>% do FSE alocado à promoção da inclusão social e à luta contra a </a:t>
            </a:r>
            <a:r>
              <a:rPr lang="pt-PT" dirty="0" smtClean="0"/>
              <a:t>pobreza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PT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dirty="0" smtClean="0"/>
              <a:t>Maior articulação </a:t>
            </a:r>
            <a:r>
              <a:rPr lang="pt-PT" dirty="0"/>
              <a:t>de vários tipos de medidas de </a:t>
            </a:r>
            <a:r>
              <a:rPr lang="pt-PT" dirty="0" smtClean="0"/>
              <a:t>empregabilidade</a:t>
            </a:r>
          </a:p>
          <a:p>
            <a:pPr algn="just"/>
            <a:endParaRPr lang="pt-PT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dirty="0" smtClean="0"/>
              <a:t>Promoção </a:t>
            </a:r>
            <a:r>
              <a:rPr lang="pt-PT" dirty="0"/>
              <a:t>da inovação social que permite testar e aplicar </a:t>
            </a:r>
            <a:r>
              <a:rPr lang="pt-PT" dirty="0" smtClean="0"/>
              <a:t>soluções inovadoras </a:t>
            </a:r>
            <a:r>
              <a:rPr lang="pt-PT" dirty="0"/>
              <a:t>que venham suprir as necessidades sociais</a:t>
            </a:r>
          </a:p>
        </p:txBody>
      </p:sp>
      <p:sp>
        <p:nvSpPr>
          <p:cNvPr id="9" name="Retângulo 8"/>
          <p:cNvSpPr/>
          <p:nvPr/>
        </p:nvSpPr>
        <p:spPr>
          <a:xfrm>
            <a:off x="179512" y="3844533"/>
            <a:ext cx="878497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pt-PT" dirty="0"/>
              <a:t>O FSE no Portugal 2020 viu o seu papel reforçado no âmbito </a:t>
            </a:r>
            <a:r>
              <a:rPr lang="pt-PT" dirty="0" smtClean="0"/>
              <a:t>de uma política de redução </a:t>
            </a:r>
            <a:r>
              <a:rPr lang="pt-PT" dirty="0"/>
              <a:t>da pobreza e da exclusão social:</a:t>
            </a:r>
          </a:p>
        </p:txBody>
      </p:sp>
    </p:spTree>
    <p:extLst>
      <p:ext uri="{BB962C8B-B14F-4D97-AF65-F5344CB8AC3E}">
        <p14:creationId xmlns:p14="http://schemas.microsoft.com/office/powerpoint/2010/main" val="155295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200" b="1" dirty="0" smtClean="0">
                <a:solidFill>
                  <a:schemeClr val="bg1"/>
                </a:solidFill>
              </a:rPr>
              <a:t>3. Fundos Estruturais</a:t>
            </a:r>
            <a:endParaRPr lang="pt-PT" sz="2200" b="1" dirty="0">
              <a:solidFill>
                <a:prstClr val="white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23528" y="1556792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b="1" dirty="0"/>
              <a:t>FEDER : </a:t>
            </a:r>
            <a:r>
              <a:rPr lang="pt-PT" sz="2400" u="sng" dirty="0" smtClean="0"/>
              <a:t>Prioridades na área da Inclusão Social e Emprego</a:t>
            </a:r>
            <a:endParaRPr lang="pt-PT" sz="2400" u="sng" dirty="0"/>
          </a:p>
        </p:txBody>
      </p:sp>
      <p:sp>
        <p:nvSpPr>
          <p:cNvPr id="6" name="Retângulo 5"/>
          <p:cNvSpPr/>
          <p:nvPr/>
        </p:nvSpPr>
        <p:spPr>
          <a:xfrm>
            <a:off x="246738" y="2420888"/>
            <a:ext cx="84129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dirty="0" smtClean="0"/>
              <a:t>Financiamento </a:t>
            </a:r>
            <a:r>
              <a:rPr lang="pt-PT" dirty="0"/>
              <a:t>de estruturas físicas de apoio </a:t>
            </a:r>
            <a:r>
              <a:rPr lang="pt-PT" dirty="0" smtClean="0"/>
              <a:t>empreendedorismo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PT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dirty="0" smtClean="0"/>
              <a:t>Apoio a Investimentos </a:t>
            </a:r>
            <a:r>
              <a:rPr lang="pt-PT" dirty="0"/>
              <a:t>em infraestruturas nas áreas da saúde e </a:t>
            </a:r>
            <a:r>
              <a:rPr lang="pt-PT" dirty="0" smtClean="0"/>
              <a:t>sociais</a:t>
            </a:r>
          </a:p>
          <a:p>
            <a:pPr algn="just"/>
            <a:endParaRPr lang="pt-PT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dirty="0" smtClean="0"/>
              <a:t>Apoio financeiro à </a:t>
            </a:r>
            <a:r>
              <a:rPr lang="pt-PT" dirty="0"/>
              <a:t>regeneração física e económica de comunidades urbanas e rurais mais desfavorecidas e o apoio às empresas </a:t>
            </a:r>
            <a:r>
              <a:rPr lang="pt-PT" dirty="0" smtClean="0"/>
              <a:t>sociais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PT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dirty="0" smtClean="0"/>
              <a:t>Apoio ao investimento </a:t>
            </a:r>
            <a:r>
              <a:rPr lang="pt-PT" dirty="0"/>
              <a:t>na educação, </a:t>
            </a:r>
            <a:r>
              <a:rPr lang="pt-PT" dirty="0" smtClean="0"/>
              <a:t>no desenvolvimento de competências </a:t>
            </a:r>
            <a:r>
              <a:rPr lang="pt-PT" dirty="0"/>
              <a:t>e </a:t>
            </a:r>
            <a:r>
              <a:rPr lang="pt-PT" dirty="0" smtClean="0"/>
              <a:t>na aprendizagem </a:t>
            </a:r>
            <a:r>
              <a:rPr lang="pt-PT" dirty="0"/>
              <a:t>ao longo da </a:t>
            </a:r>
            <a:r>
              <a:rPr lang="pt-PT" dirty="0" smtClean="0"/>
              <a:t>vida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PT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dirty="0" smtClean="0"/>
              <a:t>Apoio ao </a:t>
            </a:r>
            <a:r>
              <a:rPr lang="pt-PT" dirty="0" err="1" smtClean="0"/>
              <a:t>nvestimento</a:t>
            </a:r>
            <a:r>
              <a:rPr lang="pt-PT" dirty="0" smtClean="0"/>
              <a:t> </a:t>
            </a:r>
            <a:r>
              <a:rPr lang="pt-PT" dirty="0"/>
              <a:t>em habitação social, articulada com planos integrados com intervenção nas áreas da educação, saúde e o emprego.</a:t>
            </a:r>
          </a:p>
        </p:txBody>
      </p:sp>
    </p:spTree>
    <p:extLst>
      <p:ext uri="{BB962C8B-B14F-4D97-AF65-F5344CB8AC3E}">
        <p14:creationId xmlns:p14="http://schemas.microsoft.com/office/powerpoint/2010/main" val="125154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prstClr val="white"/>
                </a:solidFill>
              </a:rPr>
              <a:t>4. </a:t>
            </a:r>
            <a:r>
              <a:rPr lang="pt-PT" sz="2400" b="1" dirty="0" smtClean="0">
                <a:solidFill>
                  <a:prstClr val="white"/>
                </a:solidFill>
              </a:rPr>
              <a:t>Estratégia de Desenvolvimento Regional </a:t>
            </a:r>
            <a:endParaRPr lang="pt-PT" sz="2400" b="1" dirty="0">
              <a:solidFill>
                <a:prstClr val="white"/>
              </a:solidFill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345884" y="1806114"/>
            <a:ext cx="8546596" cy="4647221"/>
            <a:chOff x="251520" y="1052736"/>
            <a:chExt cx="8740264" cy="4752528"/>
          </a:xfrm>
        </p:grpSpPr>
        <p:sp>
          <p:nvSpPr>
            <p:cNvPr id="7" name="Retângulo arredondado 6"/>
            <p:cNvSpPr/>
            <p:nvPr/>
          </p:nvSpPr>
          <p:spPr>
            <a:xfrm>
              <a:off x="1835696" y="2420888"/>
              <a:ext cx="4361424" cy="3384376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8" name="Retângulo arredondado 7"/>
            <p:cNvSpPr/>
            <p:nvPr/>
          </p:nvSpPr>
          <p:spPr>
            <a:xfrm>
              <a:off x="251520" y="1052736"/>
              <a:ext cx="1464059" cy="1152128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600" b="1" dirty="0" smtClean="0">
                  <a:cs typeface="Times New Roman" panose="02020603050405020304" pitchFamily="18" charset="0"/>
                </a:rPr>
                <a:t>Visão</a:t>
              </a:r>
              <a:endParaRPr lang="pt-PT" sz="16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1" name="Retângulo arredondado 10"/>
            <p:cNvSpPr/>
            <p:nvPr/>
          </p:nvSpPr>
          <p:spPr>
            <a:xfrm>
              <a:off x="1979712" y="1052736"/>
              <a:ext cx="7012072" cy="1152128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400" b="1" dirty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“A Região do Norte será, em </a:t>
              </a:r>
              <a:r>
                <a:rPr lang="pt-PT" sz="14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2020, </a:t>
              </a:r>
              <a:r>
                <a:rPr lang="pt-PT" sz="1400" b="1" dirty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capaz de gerar um nível de produção de bens e serviços transacionáveis que permita </a:t>
              </a:r>
              <a:r>
                <a:rPr lang="pt-PT" sz="1400" b="1" u="sng" dirty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recuperar a trajetória de convergência a nível Europeu, assegurando, de forma sustentável, acréscimos de rendimento e de emprego </a:t>
              </a:r>
              <a:r>
                <a:rPr lang="pt-PT" sz="1400" b="1" dirty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da sua população e promovendo, por essa via, a </a:t>
              </a:r>
              <a:r>
                <a:rPr lang="pt-PT" sz="1400" b="1" u="sng" dirty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coesão económica, social e </a:t>
              </a:r>
              <a:r>
                <a:rPr lang="pt-PT" sz="1400" b="1" u="sng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territorial</a:t>
              </a:r>
              <a:r>
                <a:rPr lang="pt-PT" sz="14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”</a:t>
              </a:r>
              <a:endParaRPr lang="pt-PT" sz="14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3" name="Retângulo arredondado 12"/>
            <p:cNvSpPr/>
            <p:nvPr/>
          </p:nvSpPr>
          <p:spPr>
            <a:xfrm>
              <a:off x="1952416" y="2708920"/>
              <a:ext cx="1251432" cy="1152128"/>
            </a:xfrm>
            <a:prstGeom prst="roundRect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Intensificação tecnológica da base produtiva</a:t>
              </a:r>
              <a:endParaRPr lang="pt-PT" sz="12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5" name="Retângulo arredondado 14"/>
            <p:cNvSpPr/>
            <p:nvPr/>
          </p:nvSpPr>
          <p:spPr>
            <a:xfrm>
              <a:off x="3375160" y="2708920"/>
              <a:ext cx="1268848" cy="1152127"/>
            </a:xfrm>
            <a:prstGeom prst="roundRect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Valorização económica de ativos e recursos intensivos em território </a:t>
              </a:r>
              <a:endParaRPr lang="pt-PT" sz="12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6" name="Retângulo arredondado 15"/>
            <p:cNvSpPr/>
            <p:nvPr/>
          </p:nvSpPr>
          <p:spPr>
            <a:xfrm>
              <a:off x="251520" y="2695272"/>
              <a:ext cx="1457576" cy="1152128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600" b="1" dirty="0" smtClean="0">
                  <a:cs typeface="Times New Roman" panose="02020603050405020304" pitchFamily="18" charset="0"/>
                </a:rPr>
                <a:t>Objetivos Estratégicos</a:t>
              </a:r>
              <a:endParaRPr lang="pt-PT" sz="1600" b="1" dirty="0">
                <a:cs typeface="Times New Roman" panose="02020603050405020304" pitchFamily="18" charset="0"/>
              </a:endParaRPr>
            </a:p>
          </p:txBody>
        </p:sp>
        <p:sp>
          <p:nvSpPr>
            <p:cNvPr id="17" name="Retângulo arredondado 16"/>
            <p:cNvSpPr/>
            <p:nvPr/>
          </p:nvSpPr>
          <p:spPr>
            <a:xfrm>
              <a:off x="4797904" y="2708920"/>
              <a:ext cx="1268848" cy="1152127"/>
            </a:xfrm>
            <a:prstGeom prst="roundRect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Melhoria do </a:t>
              </a:r>
              <a:r>
                <a:rPr lang="pt-PT" sz="1200" b="1" dirty="0" err="1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posicionamen-to</a:t>
              </a:r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 competitivo à escala global</a:t>
              </a:r>
              <a:endParaRPr lang="pt-PT" sz="12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8" name="Retângulo arredondado 17"/>
            <p:cNvSpPr/>
            <p:nvPr/>
          </p:nvSpPr>
          <p:spPr>
            <a:xfrm>
              <a:off x="6269128" y="2708920"/>
              <a:ext cx="1251432" cy="1152128"/>
            </a:xfrm>
            <a:prstGeom prst="roundRect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Consolidação de um sistema urbano policêntrico</a:t>
              </a:r>
              <a:endParaRPr lang="pt-PT" sz="12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9" name="Retângulo arredondado 18"/>
            <p:cNvSpPr/>
            <p:nvPr/>
          </p:nvSpPr>
          <p:spPr>
            <a:xfrm>
              <a:off x="7740352" y="2708920"/>
              <a:ext cx="1251432" cy="1152128"/>
            </a:xfrm>
            <a:prstGeom prst="roundRect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Promoção da </a:t>
              </a:r>
              <a:r>
                <a:rPr lang="pt-PT" sz="1200" b="1" dirty="0" err="1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empregabili-dade</a:t>
              </a:r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 de públicos e territórios-alvo</a:t>
              </a:r>
              <a:endParaRPr lang="pt-PT" sz="12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0" name="Retângulo arredondado 19"/>
            <p:cNvSpPr/>
            <p:nvPr/>
          </p:nvSpPr>
          <p:spPr>
            <a:xfrm>
              <a:off x="251520" y="4365104"/>
              <a:ext cx="1457576" cy="1152128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600" b="1" dirty="0" smtClean="0">
                  <a:cs typeface="Times New Roman" panose="02020603050405020304" pitchFamily="18" charset="0"/>
                </a:rPr>
                <a:t>Objetivos Transversais</a:t>
              </a:r>
              <a:endParaRPr lang="pt-PT" sz="1600" b="1" dirty="0">
                <a:cs typeface="Times New Roman" panose="02020603050405020304" pitchFamily="18" charset="0"/>
              </a:endParaRPr>
            </a:p>
          </p:txBody>
        </p:sp>
        <p:sp>
          <p:nvSpPr>
            <p:cNvPr id="21" name="Retângulo arredondado 20"/>
            <p:cNvSpPr/>
            <p:nvPr/>
          </p:nvSpPr>
          <p:spPr>
            <a:xfrm>
              <a:off x="1952416" y="4392400"/>
              <a:ext cx="7039368" cy="432048"/>
            </a:xfrm>
            <a:prstGeom prst="roundRect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Acréscimo de qualificações de todos os segmentos da população</a:t>
              </a:r>
              <a:endParaRPr lang="pt-PT" sz="12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2" name="Retângulo arredondado 21"/>
            <p:cNvSpPr/>
            <p:nvPr/>
          </p:nvSpPr>
          <p:spPr>
            <a:xfrm>
              <a:off x="1952416" y="5040472"/>
              <a:ext cx="7039368" cy="432048"/>
            </a:xfrm>
            <a:prstGeom prst="roundRect">
              <a:avLst/>
            </a:prstGeom>
            <a:noFill/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200" b="1" dirty="0" smtClean="0">
                  <a:solidFill>
                    <a:schemeClr val="accent1">
                      <a:lumMod val="50000"/>
                    </a:schemeClr>
                  </a:solidFill>
                  <a:cs typeface="Times New Roman" panose="02020603050405020304" pitchFamily="18" charset="0"/>
                </a:rPr>
                <a:t>Melhoria da eficácia e da eficiência do modelo de governação</a:t>
              </a:r>
              <a:endParaRPr lang="pt-PT" sz="12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1979712" y="3972981"/>
              <a:ext cx="47525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1200" b="1" dirty="0" smtClean="0">
                  <a:solidFill>
                    <a:schemeClr val="accent3">
                      <a:lumMod val="50000"/>
                    </a:schemeClr>
                  </a:solidFill>
                  <a:cs typeface="Times New Roman" panose="02020603050405020304" pitchFamily="18" charset="0"/>
                </a:rPr>
                <a:t>Estratégia da Região do Norte de Especialização Inteligente</a:t>
              </a:r>
              <a:endParaRPr lang="pt-PT" sz="1200" b="1" dirty="0">
                <a:solidFill>
                  <a:schemeClr val="accent3">
                    <a:lumMod val="50000"/>
                  </a:schemeClr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24" name="Retângulo arredondado 23"/>
            <p:cNvSpPr/>
            <p:nvPr/>
          </p:nvSpPr>
          <p:spPr>
            <a:xfrm>
              <a:off x="1979712" y="3972980"/>
              <a:ext cx="4087040" cy="307487"/>
            </a:xfrm>
            <a:prstGeom prst="round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</p:spTree>
    <p:extLst>
      <p:ext uri="{BB962C8B-B14F-4D97-AF65-F5344CB8AC3E}">
        <p14:creationId xmlns:p14="http://schemas.microsoft.com/office/powerpoint/2010/main" val="6257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5. </a:t>
            </a:r>
            <a:r>
              <a:rPr lang="pt-PT" sz="2400" b="1" dirty="0" smtClean="0">
                <a:solidFill>
                  <a:schemeClr val="bg1"/>
                </a:solidFill>
              </a:rPr>
              <a:t>Objetivos Temáticos da UE 2014-2020</a:t>
            </a:r>
            <a:endParaRPr lang="pt-PT" sz="2400" b="1" dirty="0">
              <a:solidFill>
                <a:prstClr val="white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3528" y="6237312"/>
            <a:ext cx="80115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900" dirty="0" smtClean="0">
                <a:solidFill>
                  <a:schemeClr val="accent1">
                    <a:lumMod val="50000"/>
                  </a:schemeClr>
                </a:solidFill>
              </a:rPr>
              <a:t>* Os 11 Objetivos Temáticos foram definidos ao nível europeu para os Programas Operacionais do período 2014-2020</a:t>
            </a:r>
            <a:r>
              <a:rPr lang="pt-PT" sz="9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900" dirty="0" smtClean="0">
                <a:solidFill>
                  <a:schemeClr val="accent1">
                    <a:lumMod val="50000"/>
                  </a:schemeClr>
                </a:solidFill>
              </a:rPr>
              <a:t>(Artigo 9º do Regulamento UE 1303/2013). </a:t>
            </a:r>
            <a:endParaRPr lang="pt-PT" sz="9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652534"/>
              </p:ext>
            </p:extLst>
          </p:nvPr>
        </p:nvGraphicFramePr>
        <p:xfrm>
          <a:off x="395536" y="1556791"/>
          <a:ext cx="8242278" cy="45365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28792"/>
                <a:gridCol w="1113486"/>
              </a:tblGrid>
              <a:tr h="404094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Objetivo Temático (OT)*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85838" fontAlgn="b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 Norte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  <a:tr h="285303">
                <a:tc>
                  <a:txBody>
                    <a:bodyPr/>
                    <a:lstStyle/>
                    <a:p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OT1.</a:t>
                      </a:r>
                      <a:r>
                        <a:rPr lang="pt-PT" sz="1200" b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Reforçar a investigação, o desenvolvimento tecnológico e a inovação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2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</a:tr>
              <a:tr h="285303">
                <a:tc>
                  <a:txBody>
                    <a:bodyPr/>
                    <a:lstStyle/>
                    <a:p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OT2. Melhorar o acesso às TIC 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2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</a:tr>
              <a:tr h="285303">
                <a:tc>
                  <a:txBody>
                    <a:bodyPr/>
                    <a:lstStyle/>
                    <a:p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OT3. Reforçar a competitividade das PME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2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</a:tr>
              <a:tr h="285303">
                <a:tc>
                  <a:txBody>
                    <a:bodyPr/>
                    <a:lstStyle/>
                    <a:p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OT4. Apoiar a transição para uma economia de baixo teor de carbono em todos os setores 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2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</a:tr>
              <a:tr h="285303">
                <a:tc>
                  <a:txBody>
                    <a:bodyPr/>
                    <a:lstStyle/>
                    <a:p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OT5. Promover a adaptação às alterações climáticas e a prevenção e gestão dos riscos 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PT" sz="12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</a:tr>
              <a:tr h="285303">
                <a:tc>
                  <a:txBody>
                    <a:bodyPr/>
                    <a:lstStyle/>
                    <a:p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OT6. Preservar e proteger o ambiente e promover a utilização eficiente dos recursos 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2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</a:tr>
              <a:tr h="558413">
                <a:tc>
                  <a:txBody>
                    <a:bodyPr/>
                    <a:lstStyle/>
                    <a:p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OT7. Promover transportes sustentáveis e eliminar os estrangulamentos nas principais infraestruturas das redes 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2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pt-PT" sz="12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</a:tr>
              <a:tr h="460053">
                <a:tc>
                  <a:txBody>
                    <a:bodyPr/>
                    <a:lstStyle/>
                    <a:p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OT8. Promover a sustentabilidade e a qualidade do emprego e apoiar a mobilidade dos trabalhadores 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  <a:tr h="285303">
                <a:tc>
                  <a:txBody>
                    <a:bodyPr/>
                    <a:lstStyle/>
                    <a:p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OT9. Promover a inclusão social e combater a pobreza e a discriminação 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  <a:tr h="558413">
                <a:tc>
                  <a:txBody>
                    <a:bodyPr/>
                    <a:lstStyle/>
                    <a:p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OT10. Investir na educação, na formação e na formação profissional para a aquisição de competências e a aprendizagem ao longo da vida 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2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</a:tr>
              <a:tr h="558413">
                <a:tc>
                  <a:txBody>
                    <a:bodyPr/>
                    <a:lstStyle/>
                    <a:p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OT11. Reforçar a capacidade institucional das autoridades públicas e das partes interessadas e a eficiência da administração pública 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2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63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6. </a:t>
            </a:r>
            <a:r>
              <a:rPr lang="pt-PT" sz="2400" b="1" dirty="0" smtClean="0">
                <a:solidFill>
                  <a:schemeClr val="bg1"/>
                </a:solidFill>
              </a:rPr>
              <a:t>Estruturação do Norte 2020 em Eixos Prioritários</a:t>
            </a:r>
            <a:endParaRPr lang="pt-PT" sz="2400" b="1" dirty="0">
              <a:solidFill>
                <a:prstClr val="white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701349"/>
              </p:ext>
            </p:extLst>
          </p:nvPr>
        </p:nvGraphicFramePr>
        <p:xfrm>
          <a:off x="467544" y="1667129"/>
          <a:ext cx="8064897" cy="3778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52528"/>
                <a:gridCol w="1368152"/>
                <a:gridCol w="1944217"/>
              </a:tblGrid>
              <a:tr h="42842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Eixo Prioritário (EP)*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Fundo</a:t>
                      </a:r>
                      <a:endParaRPr lang="pt-PT" sz="14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Objetivo Temático (OT) da UE correspondente*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  <a:tr h="334185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EP1.</a:t>
                      </a:r>
                      <a:r>
                        <a:rPr lang="pt-PT" sz="1200" b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Investigação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, Desenvolvimento Tecnológico e Inovação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OT1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</a:tr>
              <a:tr h="334185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EP2. Competitividade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das Pequenas e Médias Empresas 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OT3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</a:tr>
              <a:tr h="334185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EP3. Economia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de Baixo Teor de Carbono 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</a:t>
                      </a: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OT4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</a:tr>
              <a:tr h="334185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EP4. Qualidade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Ambiental 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</a:t>
                      </a: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OT6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</a:tr>
              <a:tr h="334185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EP5. Sistema Urbano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OT4, OT6 e OT9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</a:tr>
              <a:tr h="334185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EP6. Emprego </a:t>
                      </a:r>
                      <a:r>
                        <a:rPr lang="pt-PT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 Mobilidade dos Trabalhadores </a:t>
                      </a:r>
                      <a:endParaRPr lang="pt-PT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FSE e FEDER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OT8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  <a:tr h="334185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EP7. Inclusão </a:t>
                      </a:r>
                      <a:r>
                        <a:rPr lang="pt-PT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Social e Pobreza </a:t>
                      </a:r>
                      <a:endParaRPr lang="pt-PT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FSE e FEDER</a:t>
                      </a: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OT9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  <a:tr h="334185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EP8. Educação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 Aprendizagem ao Longo da Vida 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FSE e FEDER</a:t>
                      </a: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OT10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</a:tr>
              <a:tr h="334185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EP9.</a:t>
                      </a:r>
                      <a:r>
                        <a:rPr lang="pt-PT" sz="1200" b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Capacitação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Institucional </a:t>
                      </a:r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 TIC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FSE e FEDER</a:t>
                      </a: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OT2 e OT11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</a:tr>
              <a:tr h="334185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EP10.</a:t>
                      </a:r>
                      <a:r>
                        <a:rPr lang="pt-PT" sz="1200" b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Assistência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técnica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4612" y="6126265"/>
            <a:ext cx="5833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900" i="1" dirty="0" smtClean="0">
                <a:solidFill>
                  <a:schemeClr val="accent1">
                    <a:lumMod val="50000"/>
                  </a:schemeClr>
                </a:solidFill>
              </a:rPr>
              <a:t>* </a:t>
            </a:r>
            <a:r>
              <a:rPr lang="pt-PT" sz="900" dirty="0" smtClean="0">
                <a:solidFill>
                  <a:schemeClr val="accent1">
                    <a:lumMod val="50000"/>
                  </a:schemeClr>
                </a:solidFill>
              </a:rPr>
              <a:t>Os eixos prioritários foram estruturados segundo um conjunto de 11 Objetivos Temáticos definidos ao nível europeu para os Programas Operacionais do período 2014-2020</a:t>
            </a:r>
            <a:r>
              <a:rPr lang="pt-PT" sz="9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PT" sz="900" dirty="0" smtClean="0">
                <a:solidFill>
                  <a:schemeClr val="accent1">
                    <a:lumMod val="50000"/>
                  </a:schemeClr>
                </a:solidFill>
              </a:rPr>
              <a:t>(Artigo 9º do </a:t>
            </a:r>
            <a:r>
              <a:rPr lang="pt-PT" sz="900" dirty="0">
                <a:solidFill>
                  <a:schemeClr val="accent1">
                    <a:lumMod val="50000"/>
                  </a:schemeClr>
                </a:solidFill>
              </a:rPr>
              <a:t>Regulamento </a:t>
            </a:r>
            <a:r>
              <a:rPr lang="pt-PT" sz="900" dirty="0" smtClean="0">
                <a:solidFill>
                  <a:schemeClr val="accent1">
                    <a:lumMod val="50000"/>
                  </a:schemeClr>
                </a:solidFill>
              </a:rPr>
              <a:t>UE </a:t>
            </a:r>
            <a:r>
              <a:rPr lang="pt-PT" sz="900" dirty="0">
                <a:solidFill>
                  <a:schemeClr val="accent1">
                    <a:lumMod val="50000"/>
                  </a:schemeClr>
                </a:solidFill>
              </a:rPr>
              <a:t>1303/2013). </a:t>
            </a:r>
          </a:p>
        </p:txBody>
      </p:sp>
      <p:sp>
        <p:nvSpPr>
          <p:cNvPr id="8" name="Oval 7"/>
          <p:cNvSpPr/>
          <p:nvPr/>
        </p:nvSpPr>
        <p:spPr>
          <a:xfrm>
            <a:off x="7002232" y="5733255"/>
            <a:ext cx="1188208" cy="515089"/>
          </a:xfrm>
          <a:prstGeom prst="ellipse">
            <a:avLst/>
          </a:prstGeom>
          <a:solidFill>
            <a:srgbClr val="254061"/>
          </a:solidFill>
          <a:ln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"/>
            <a:r>
              <a:rPr lang="pt-PT" sz="1200" b="1" u="sng" dirty="0" smtClean="0">
                <a:solidFill>
                  <a:schemeClr val="bg1"/>
                </a:solidFill>
              </a:rPr>
              <a:t>3.379 M€</a:t>
            </a:r>
            <a:endParaRPr lang="pt-PT" sz="1200" b="1" u="sng" dirty="0">
              <a:solidFill>
                <a:schemeClr val="bg1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6516216" y="6093296"/>
            <a:ext cx="838104" cy="46795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"/>
            <a:r>
              <a:rPr lang="pt-PT" sz="900" b="1" dirty="0" smtClean="0">
                <a:solidFill>
                  <a:schemeClr val="bg1"/>
                </a:solidFill>
              </a:rPr>
              <a:t>FEDER</a:t>
            </a:r>
            <a:endParaRPr lang="pt-PT" sz="900" b="1" strike="sngStrike" dirty="0" smtClean="0">
              <a:solidFill>
                <a:schemeClr val="bg1"/>
              </a:solidFill>
            </a:endParaRPr>
          </a:p>
          <a:p>
            <a:pPr algn="ctr" fontAlgn="b"/>
            <a:r>
              <a:rPr lang="pt-PT" sz="900" b="1" u="sng" dirty="0" smtClean="0">
                <a:solidFill>
                  <a:schemeClr val="bg1"/>
                </a:solidFill>
              </a:rPr>
              <a:t>83%</a:t>
            </a:r>
            <a:endParaRPr lang="pt-PT" sz="900" b="1" u="sng" dirty="0">
              <a:solidFill>
                <a:schemeClr val="bg1"/>
              </a:solidFill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7884368" y="6093296"/>
            <a:ext cx="838104" cy="46795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"/>
            <a:r>
              <a:rPr lang="pt-PT" sz="900" b="1" dirty="0">
                <a:solidFill>
                  <a:schemeClr val="bg1"/>
                </a:solidFill>
              </a:rPr>
              <a:t>FSE </a:t>
            </a:r>
            <a:r>
              <a:rPr lang="pt-PT" sz="900" b="1" dirty="0" smtClean="0">
                <a:solidFill>
                  <a:schemeClr val="bg1"/>
                </a:solidFill>
              </a:rPr>
              <a:t/>
            </a:r>
            <a:br>
              <a:rPr lang="pt-PT" sz="900" b="1" dirty="0" smtClean="0">
                <a:solidFill>
                  <a:schemeClr val="bg1"/>
                </a:solidFill>
              </a:rPr>
            </a:br>
            <a:r>
              <a:rPr lang="pt-PT" sz="900" b="1" u="sng" dirty="0" smtClean="0">
                <a:solidFill>
                  <a:schemeClr val="bg1"/>
                </a:solidFill>
              </a:rPr>
              <a:t>17%</a:t>
            </a:r>
            <a:endParaRPr lang="pt-PT" sz="900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65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7. </a:t>
            </a:r>
            <a:r>
              <a:rPr lang="pt-PT" sz="2400" b="1" dirty="0" smtClean="0">
                <a:solidFill>
                  <a:schemeClr val="bg1"/>
                </a:solidFill>
              </a:rPr>
              <a:t>Dotações financeiras do Programa Operacional Regional </a:t>
            </a:r>
            <a:r>
              <a:rPr lang="pt-PT" sz="2400" b="1" dirty="0" smtClean="0">
                <a:solidFill>
                  <a:prstClr val="white"/>
                </a:solidFill>
              </a:rPr>
              <a:t>(M€)</a:t>
            </a:r>
            <a:endParaRPr lang="pt-PT" sz="2400" b="1" dirty="0">
              <a:solidFill>
                <a:prstClr val="white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098057"/>
              </p:ext>
            </p:extLst>
          </p:nvPr>
        </p:nvGraphicFramePr>
        <p:xfrm>
          <a:off x="467544" y="1787171"/>
          <a:ext cx="8064896" cy="4032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4496"/>
                <a:gridCol w="1080120"/>
                <a:gridCol w="1080120"/>
                <a:gridCol w="1440160"/>
              </a:tblGrid>
              <a:tr h="33607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Eixo Prioritário (EP)*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 (M€)*</a:t>
                      </a:r>
                      <a:endParaRPr lang="pt-PT" sz="14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FSE (M€)*</a:t>
                      </a: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do EP (M€)*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  <a:tr h="336070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EP1.</a:t>
                      </a:r>
                      <a:r>
                        <a:rPr lang="pt-PT" sz="1200" b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Investigação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, Desenvolvimento Tecnológico e Inovação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dirty="0">
                          <a:solidFill>
                            <a:srgbClr val="244062"/>
                          </a:solidFill>
                          <a:effectLst/>
                          <a:latin typeface="Calibri"/>
                        </a:rPr>
                        <a:t>403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200" b="0" i="0" u="none" strike="noStrike" dirty="0">
                        <a:solidFill>
                          <a:srgbClr val="244062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>
                          <a:solidFill>
                            <a:srgbClr val="244062"/>
                          </a:solidFill>
                          <a:effectLst/>
                          <a:latin typeface="Calibri"/>
                        </a:rPr>
                        <a:t>403</a:t>
                      </a:r>
                    </a:p>
                  </a:txBody>
                  <a:tcPr marL="0" marR="0" marT="0" marB="0" anchor="ctr">
                    <a:noFill/>
                  </a:tcPr>
                </a:tc>
              </a:tr>
              <a:tr h="336070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EP2. Competitividade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das Pequenas e Médias Empresas 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1.262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1.262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336070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EP3. Economia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de Baixo Teor de Carbono 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159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159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336070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EP4. Qualidade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Ambiental 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161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161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336070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EP5. Sistema Urbano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385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385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33607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EP6. Emprego </a:t>
                      </a:r>
                      <a:r>
                        <a:rPr lang="pt-PT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 Mobilidade dos Trabalhadores </a:t>
                      </a:r>
                      <a:endParaRPr lang="pt-PT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400" b="1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138</a:t>
                      </a:r>
                      <a:endParaRPr lang="pt-PT" sz="1400" b="1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195</a:t>
                      </a:r>
                      <a:endParaRPr lang="pt-PT" sz="1400" b="1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</a:tr>
              <a:tr h="33607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EP7. Inclusão </a:t>
                      </a:r>
                      <a:r>
                        <a:rPr lang="pt-PT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Social e Pobreza </a:t>
                      </a:r>
                      <a:endParaRPr lang="pt-PT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400" b="1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80</a:t>
                      </a:r>
                      <a:endParaRPr lang="pt-PT" sz="1400" b="1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138</a:t>
                      </a:r>
                      <a:endParaRPr lang="pt-PT" sz="1400" b="1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218</a:t>
                      </a:r>
                      <a:endParaRPr lang="pt-PT" sz="1400" b="1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</a:tr>
              <a:tr h="336070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EP8. Educação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 Aprendizagem ao Longo da Vida 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173 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263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436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336070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EP9. Capacitação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Institucional </a:t>
                      </a:r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 TIC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44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76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336070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EP10.</a:t>
                      </a:r>
                      <a:r>
                        <a:rPr lang="pt-PT" sz="1200" b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Assistência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técnica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0" marR="0" marT="0" marB="0" anchor="ctr">
                    <a:noFill/>
                  </a:tcPr>
                </a:tc>
              </a:tr>
              <a:tr h="336070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do Programa Operacional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400" b="1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2.796</a:t>
                      </a:r>
                      <a:endParaRPr lang="pt-PT" sz="1400" b="1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583</a:t>
                      </a: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400" b="1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3.379</a:t>
                      </a:r>
                      <a:endParaRPr lang="pt-PT" sz="1400" b="1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7544" y="5949280"/>
            <a:ext cx="804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900" dirty="0" smtClean="0">
                <a:solidFill>
                  <a:schemeClr val="accent1">
                    <a:lumMod val="50000"/>
                  </a:schemeClr>
                </a:solidFill>
              </a:rPr>
              <a:t>* Os valores  são apresentados em milhões de euros (M€). Por questões de arredondamento, os totais, quer em linha quer em coluna, poderão não corresponder à soma das parcelas. </a:t>
            </a:r>
            <a:endParaRPr lang="pt-PT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11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7. </a:t>
            </a:r>
            <a:r>
              <a:rPr lang="pt-PT" sz="2400" b="1" dirty="0" smtClean="0">
                <a:solidFill>
                  <a:schemeClr val="bg1"/>
                </a:solidFill>
              </a:rPr>
              <a:t>Dotações financeiras do Programa Operacional </a:t>
            </a:r>
            <a:r>
              <a:rPr lang="pt-PT" sz="2400" b="1" dirty="0" smtClean="0">
                <a:solidFill>
                  <a:prstClr val="white"/>
                </a:solidFill>
              </a:rPr>
              <a:t>(%)</a:t>
            </a:r>
            <a:endParaRPr lang="pt-PT" sz="2400" b="1" dirty="0">
              <a:solidFill>
                <a:prstClr val="white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078483"/>
              </p:ext>
            </p:extLst>
          </p:nvPr>
        </p:nvGraphicFramePr>
        <p:xfrm>
          <a:off x="467544" y="1787163"/>
          <a:ext cx="8064896" cy="41621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4496"/>
                <a:gridCol w="1080120"/>
                <a:gridCol w="1080120"/>
                <a:gridCol w="1440160"/>
              </a:tblGrid>
              <a:tr h="346843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Eixo Prioritário (EP)*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 (%)*</a:t>
                      </a:r>
                      <a:endParaRPr lang="pt-PT" sz="14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FSE (%)*</a:t>
                      </a: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do EP (%)*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  <a:tr h="346843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EP1.</a:t>
                      </a:r>
                      <a:r>
                        <a:rPr lang="pt-PT" sz="1200" b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Investigação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, Desenvolvimento Tecnológico e Inovação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14,4%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11,9%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346843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EP2. Competitividade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das Pequenas e Médias Empresas 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45,2%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37,4%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346843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EP3. Economia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de Baixo Teor de Carbono 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5,7%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4,7%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346843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EP4. Qualidade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Ambiental 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5,8%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4,8%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346843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EP5. Sistema Urbano</a:t>
                      </a:r>
                      <a:endParaRPr lang="pt-PT" sz="1200" b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13,8%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11,4%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346843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EP6. Emprego </a:t>
                      </a:r>
                      <a:r>
                        <a:rPr lang="pt-PT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 Mobilidade dos Trabalhadores </a:t>
                      </a:r>
                      <a:endParaRPr lang="pt-PT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2,1</a:t>
                      </a:r>
                      <a:r>
                        <a:rPr lang="pt-PT" sz="1400" b="1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%</a:t>
                      </a:r>
                      <a:endParaRPr lang="pt-PT" sz="1400" b="1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23,6%</a:t>
                      </a:r>
                      <a:endParaRPr lang="pt-PT" sz="1400" b="1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5,8%</a:t>
                      </a:r>
                      <a:endParaRPr lang="pt-PT" sz="1400" b="1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</a:tr>
              <a:tr h="346843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EP7. Inclusão </a:t>
                      </a:r>
                      <a:r>
                        <a:rPr lang="pt-PT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Social e Pobreza </a:t>
                      </a:r>
                      <a:endParaRPr lang="pt-PT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2,9%</a:t>
                      </a:r>
                      <a:endParaRPr lang="pt-PT" sz="1400" b="1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23,7%</a:t>
                      </a:r>
                      <a:endParaRPr lang="pt-PT" sz="1400" b="1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6,4%</a:t>
                      </a:r>
                      <a:endParaRPr lang="pt-PT" sz="1400" b="1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</a:tr>
              <a:tr h="346843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EP8. Educação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 Aprendizagem ao Longo da Vida 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6,2%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45,1%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12,9%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346843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EP9. Capacitação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Institucional </a:t>
                      </a:r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 TIC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1,2%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7,6%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2,3%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346843">
                <a:tc>
                  <a:txBody>
                    <a:bodyPr/>
                    <a:lstStyle/>
                    <a:p>
                      <a:pPr algn="l" fontAlgn="b"/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EP10.</a:t>
                      </a:r>
                      <a:r>
                        <a:rPr lang="pt-PT" sz="1200" b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pt-PT" sz="12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Assistência </a:t>
                      </a:r>
                      <a:r>
                        <a:rPr lang="pt-PT" sz="12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técnica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 smtClean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3,0%</a:t>
                      </a:r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200" b="0" i="0" u="none" strike="noStrike" kern="1200" dirty="0">
                        <a:solidFill>
                          <a:srgbClr val="24406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200" b="0" i="0" u="none" strike="noStrike" kern="1200" dirty="0">
                          <a:solidFill>
                            <a:srgbClr val="24406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2,5%</a:t>
                      </a:r>
                    </a:p>
                  </a:txBody>
                  <a:tcPr marL="0" marR="0" marT="0" marB="0" anchor="ctr">
                    <a:noFill/>
                  </a:tcPr>
                </a:tc>
              </a:tr>
              <a:tr h="346843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do Programa Operacional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>
                          <a:solidFill>
                            <a:srgbClr val="244062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>
                          <a:solidFill>
                            <a:srgbClr val="244062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>
                          <a:solidFill>
                            <a:srgbClr val="244062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467544" y="6063099"/>
            <a:ext cx="80459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900" dirty="0" smtClean="0">
                <a:solidFill>
                  <a:schemeClr val="accent1">
                    <a:lumMod val="50000"/>
                  </a:schemeClr>
                </a:solidFill>
              </a:rPr>
              <a:t>* Por questões de arredondamento, os totais poderão não corresponder à soma das parcelas. </a:t>
            </a:r>
            <a:endParaRPr lang="pt-PT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90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8. </a:t>
            </a:r>
            <a:r>
              <a:rPr lang="pt-PT" sz="2400" b="1" dirty="0" smtClean="0">
                <a:solidFill>
                  <a:schemeClr val="bg1"/>
                </a:solidFill>
              </a:rPr>
              <a:t>Prioridades de </a:t>
            </a:r>
            <a:r>
              <a:rPr lang="pt-PT" sz="2400" b="1" dirty="0">
                <a:solidFill>
                  <a:schemeClr val="bg1"/>
                </a:solidFill>
              </a:rPr>
              <a:t>Investimento e </a:t>
            </a:r>
            <a:r>
              <a:rPr lang="pt-PT" sz="2400" b="1" dirty="0" smtClean="0">
                <a:solidFill>
                  <a:schemeClr val="bg1"/>
                </a:solidFill>
              </a:rPr>
              <a:t>Objetivos Específicos – EP 6</a:t>
            </a:r>
            <a:endParaRPr lang="pt-PT" sz="2400" b="1" dirty="0">
              <a:solidFill>
                <a:prstClr val="white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947348"/>
              </p:ext>
            </p:extLst>
          </p:nvPr>
        </p:nvGraphicFramePr>
        <p:xfrm>
          <a:off x="395536" y="1628800"/>
          <a:ext cx="8568951" cy="4914783"/>
        </p:xfrm>
        <a:graphic>
          <a:graphicData uri="http://schemas.openxmlformats.org/drawingml/2006/table">
            <a:tbl>
              <a:tblPr firstRow="1" firstCol="1" bandRow="1"/>
              <a:tblGrid>
                <a:gridCol w="1924718"/>
                <a:gridCol w="1924718"/>
                <a:gridCol w="4719515"/>
              </a:tblGrid>
              <a:tr h="388984"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Prioridade de Investimento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Objetivo Específico 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83" marR="41483" marT="581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Descrição 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83" marR="41483" marT="581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9924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u="sng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 8.1. Acesso ao emprego pelos candidatos a emprego e os inativos</a:t>
                      </a:r>
                      <a:r>
                        <a:rPr lang="pt-PT" sz="11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incluindo </a:t>
                      </a:r>
                      <a:r>
                        <a:rPr lang="pt-PT" sz="11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desempregados </a:t>
                      </a: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 longa duração e pessoas afastadas do mercado de trabalho através de iniciativas locais de emprego e de apoio à mobilidade dos trabalhadores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Inserção de inativos e de desempregados no mercado de trabalho</a:t>
                      </a:r>
                      <a:r>
                        <a:rPr lang="pt-P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através de </a:t>
                      </a:r>
                      <a:r>
                        <a:rPr lang="pt-PT" sz="1100" b="1" u="sng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estágios profissionais na Administração</a:t>
                      </a:r>
                      <a:endParaRPr lang="pt-PT" sz="11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u="sng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Local</a:t>
                      </a:r>
                      <a:endParaRPr lang="pt-PT" sz="11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83" marR="41483" marT="581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10185" marR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Aumentar o emprego sustentável </a:t>
                      </a: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 atenuar o ciclo </a:t>
                      </a:r>
                      <a:r>
                        <a:rPr lang="pt-PT" sz="11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vicioso </a:t>
                      </a: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entre a precariedade, o trabalho temporário e a inatividade, em ações </a:t>
                      </a:r>
                      <a:r>
                        <a:rPr lang="pt-PT" sz="11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suscetíveis </a:t>
                      </a: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 complementaridade com o Plano Garantia Jovem, sobretudo no que respeita ao período pós-2016.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83" marR="41483" marT="581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33183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u="sng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 </a:t>
                      </a:r>
                      <a:r>
                        <a:rPr lang="pt-PT" sz="1100" b="1" u="sng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8.3. Emprego por conta própria, empreendedorismo e criação de empresas</a:t>
                      </a: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incluindo micro, pequenas e médias empresas inovadoras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Emprego por conta própria, empreendedorismo e criação de empresas, incluindo micro, pequenas e médias empresas inovadoras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83" marR="41483" marT="581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Aumentar o emprego sustentável entre os desempregados, os inativos e outras pessoas em situação mais vulnerável, através de a</a:t>
                      </a:r>
                      <a:r>
                        <a:rPr lang="pt-PT" sz="11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poios ao autoemprego e à criação de empresas</a:t>
                      </a: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assegurando-se a integração de componentes de apoio técnico à criação e consolidação de projetos concedidos pela rede de EPAT – entidades prestadoras de apoio técnico, no âmbito do Programa de Apoio ao Empreendedorismo e à Criação do Próprio Emprego (PAECPE).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83" marR="41483" marT="581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49471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 </a:t>
                      </a: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8.5. Adaptação à mudança dos trabalhadores, das empresas e dos empresários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Aumentar o número de trabalhadores e empresários aptos à adoção de novas técnicas, tecnologias e métodos organizacionais para melhorar a sua empregabilidade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83" marR="41483" marT="581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Aumentar o número de empresários com novas qualificações e competências </a:t>
                      </a: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para a reorganização empresarial e melhoria da qualidade de </a:t>
                      </a:r>
                      <a:r>
                        <a:rPr lang="pt-PT" sz="11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gestão;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u="sng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Formação de </a:t>
                      </a:r>
                      <a:r>
                        <a:rPr lang="pt-PT" sz="11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outros ativos das empresas </a:t>
                      </a:r>
                      <a:r>
                        <a:rPr lang="pt-PT" sz="11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que aumente </a:t>
                      </a: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 número de trabalhadores aptos à adoção das novas técnicas, tecnologias e métodos </a:t>
                      </a:r>
                      <a:r>
                        <a:rPr lang="pt-PT" sz="11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organizacionais.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483" marR="41483" marT="581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451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8. </a:t>
            </a:r>
            <a:r>
              <a:rPr lang="pt-PT" sz="2400" b="1" dirty="0" smtClean="0">
                <a:solidFill>
                  <a:schemeClr val="bg1"/>
                </a:solidFill>
              </a:rPr>
              <a:t>Prioridades de </a:t>
            </a:r>
            <a:r>
              <a:rPr lang="pt-PT" sz="2400" b="1" dirty="0">
                <a:solidFill>
                  <a:schemeClr val="bg1"/>
                </a:solidFill>
              </a:rPr>
              <a:t>Investimento e </a:t>
            </a:r>
            <a:r>
              <a:rPr lang="pt-PT" sz="2400" b="1" dirty="0" smtClean="0">
                <a:solidFill>
                  <a:schemeClr val="bg1"/>
                </a:solidFill>
              </a:rPr>
              <a:t>Objetivos Específicos – EP 6</a:t>
            </a:r>
            <a:endParaRPr lang="pt-PT" sz="2400" b="1" dirty="0">
              <a:solidFill>
                <a:prstClr val="white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144929"/>
              </p:ext>
            </p:extLst>
          </p:nvPr>
        </p:nvGraphicFramePr>
        <p:xfrm>
          <a:off x="395536" y="1687089"/>
          <a:ext cx="8568952" cy="4334199"/>
        </p:xfrm>
        <a:graphic>
          <a:graphicData uri="http://schemas.openxmlformats.org/drawingml/2006/table">
            <a:tbl>
              <a:tblPr firstRow="1" firstCol="1" bandRow="1"/>
              <a:tblGrid>
                <a:gridCol w="1788261"/>
                <a:gridCol w="2395778"/>
                <a:gridCol w="4384913"/>
              </a:tblGrid>
              <a:tr h="563462"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Prioridade de Investimento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Objetivo Específico 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34" marR="62934" marT="882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Descrição 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34" marR="62934" marT="882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7603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 </a:t>
                      </a: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8.8. Apoio ao desenvolvimento </a:t>
                      </a:r>
                      <a:r>
                        <a:rPr lang="pt-PT" sz="1100" b="1" u="sng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dos viveiros de empresas</a:t>
                      </a: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e à atividade por conta própria, às microempresas e à criação de empresas e microempresas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Incentivar a criação de emprego por conta própria e de empresas por desempregados e outras pessoas desfavorecidas ou inativas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34" marR="62934" marT="882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10185" marR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Apoios ao autoemprego, ao </a:t>
                      </a:r>
                      <a:r>
                        <a:rPr lang="pt-PT" sz="11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microempreendedorismo</a:t>
                      </a: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e à criação de empresas, aumentando o número dessas empresas e a expansão da sua produção, assegurando ainda a integração de componentes de </a:t>
                      </a:r>
                      <a:r>
                        <a:rPr lang="pt-PT" sz="11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formação técnica </a:t>
                      </a: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especializada e de gestão de projetos empresariais nas medidas de apoio, através da PI </a:t>
                      </a:r>
                      <a:r>
                        <a:rPr lang="pt-PT" sz="11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8.3;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34" marR="62934" marT="882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09470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EPI </a:t>
                      </a: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8.9. Apoio ao crescimento propício ao emprego através do desenvolvimento do potencial endógeno como parte integrante de uma estratégia territorial para zonas específicas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Assegurar a valorização económica de recursos endógenos em espaços de baixa densidade, através da dinamização de estratégias específicas de promoção </a:t>
                      </a:r>
                      <a:r>
                        <a:rPr lang="pt-PT" sz="11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 competitividade </a:t>
                      </a: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territorial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34" marR="62934" marT="882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210185" marR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Valorização dos recursos endógenos como fonte de rendimento e de aumento do emprego</a:t>
                      </a: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de conservação do capital social e humano </a:t>
                      </a:r>
                      <a:r>
                        <a:rPr lang="pt-PT" sz="11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nas zonas de baixa </a:t>
                      </a:r>
                      <a:r>
                        <a:rPr lang="pt-PT" sz="1100" u="sng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densidade</a:t>
                      </a:r>
                      <a:r>
                        <a:rPr lang="pt-PT" sz="11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funcionando </a:t>
                      </a: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como uma barreira às dinâmicas de despovoamento, melhorando a competitividade territorial de áreas de baixa </a:t>
                      </a:r>
                      <a:r>
                        <a:rPr lang="pt-PT" sz="11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densidade, </a:t>
                      </a: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dando valor económico a recursos </a:t>
                      </a:r>
                      <a:r>
                        <a:rPr lang="pt-PT" sz="11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endógenos: </a:t>
                      </a: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recursos naturais, património histórico, saberes tradicionais, </a:t>
                      </a:r>
                      <a:r>
                        <a:rPr lang="pt-PT" sz="1100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etc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34" marR="62934" marT="882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90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8. </a:t>
            </a:r>
            <a:r>
              <a:rPr lang="pt-PT" sz="2400" b="1" dirty="0" smtClean="0">
                <a:solidFill>
                  <a:schemeClr val="bg1"/>
                </a:solidFill>
              </a:rPr>
              <a:t>Prioridades de </a:t>
            </a:r>
            <a:r>
              <a:rPr lang="pt-PT" sz="2400" b="1" dirty="0">
                <a:solidFill>
                  <a:schemeClr val="bg1"/>
                </a:solidFill>
              </a:rPr>
              <a:t>Investimento e </a:t>
            </a:r>
            <a:r>
              <a:rPr lang="pt-PT" sz="2400" b="1" dirty="0" smtClean="0">
                <a:solidFill>
                  <a:schemeClr val="bg1"/>
                </a:solidFill>
              </a:rPr>
              <a:t>Objetivos Específicos – EP 7</a:t>
            </a:r>
            <a:endParaRPr lang="pt-PT" sz="2400" b="1" dirty="0">
              <a:solidFill>
                <a:prstClr val="white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238409"/>
              </p:ext>
            </p:extLst>
          </p:nvPr>
        </p:nvGraphicFramePr>
        <p:xfrm>
          <a:off x="395536" y="1700808"/>
          <a:ext cx="8496944" cy="4827694"/>
        </p:xfrm>
        <a:graphic>
          <a:graphicData uri="http://schemas.openxmlformats.org/drawingml/2006/table">
            <a:tbl>
              <a:tblPr firstRow="1" firstCol="1" bandRow="1"/>
              <a:tblGrid>
                <a:gridCol w="2075383"/>
                <a:gridCol w="1805755"/>
                <a:gridCol w="4615806"/>
              </a:tblGrid>
              <a:tr h="374674"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Prioridade de Investimento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Objetivo Específico 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8" marR="41848" marT="58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Descrição 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8" marR="41848" marT="58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6954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u="sng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 </a:t>
                      </a:r>
                      <a:r>
                        <a:rPr lang="pt-PT" sz="1100" b="1" u="sng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9.1. Inclusão ativa</a:t>
                      </a: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inclusivamente com vista a promover oportunidades iguais e a participação ativa e melhorar a empregabilidade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Promover iniciativas de inclusão social, potenciando parcerias de caráter inovador e/ou experimental que envolvam uma ampla gama de entidades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8" marR="41848" marT="58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Por um lado, implementar iniciativas inovadoras e/ou experimentais de inclusão social</a:t>
                      </a: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que promovam a articulação territorial de diferentes dimensões de intervenção e assegurem a otimização das respostas existentes de forma adequada às necessidades.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Por outro lado, evitar a perda de competências socioprofissionais elementares e potenciar a transição para o</a:t>
                      </a:r>
                      <a:endParaRPr lang="pt-PT" sz="11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mercado de trabalho</a:t>
                      </a: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designadamente através do contacto dos desempregados com outros trabalhadores e atividades.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8" marR="41848" marT="58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98103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 </a:t>
                      </a: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9.6. Investimentos no contexto de estratégias de desenvolvimento local de base comunitária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Dinamizar a criação de estratégias de desenvolvimento socioeconómico de base local lideradas pelas respetivas comunidades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8" marR="41848" marT="58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Concertação estratégica e operacional entre parceiros, focalizada no empreendedorismo</a:t>
                      </a: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dando resposta aos elevados níveis de desemprego e aos crescentes índices de pobreza, através da dinamização económica local, da revitalização dos mercados locais e da sua articulação com territórios mais amplos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8" marR="41848" marT="58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90578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 </a:t>
                      </a: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9.7. Investimento na saúde e nas infraestruturas sociais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Qualificar e adequar a atual rede de serviços e equipamentos sociais e de saúde à satisfação das necessidades da população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8" marR="41848" marT="58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Melhorar o acesso e a gestão dos serviços e das respostas sociais e de saúde nas infraestruturas apoiadas</a:t>
                      </a: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promovendo a sustentabilidade e a qualificação dos serviços públicos numa lógica de reengenharia funcional e territorial do modelo de prestação de serviços à escala local e/ou intermunicipal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8" marR="41848" marT="58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90578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 </a:t>
                      </a:r>
                      <a:r>
                        <a:rPr lang="pt-PT" sz="11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9.10. Investimentos no contexto de estratégias de desenvolvimento local de base comunitária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Constituir estratégias de desenvolvimento socioeconómico de base local lideradas pelas respetivas comunidades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8" marR="41848" marT="58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Aprofundar experiências de diversificação das economias de base rural e das zonas pesqueiras e costeiras, bem como de promoção da inovação social.</a:t>
                      </a:r>
                      <a:endParaRPr lang="pt-PT" sz="11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Apoiar preferencialmente investimentos de dimensão limitada na criação, expansão e qualificação de microempresas que gerem empregos sustentáveis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848" marR="41848" marT="5866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55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692696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>
                <a:solidFill>
                  <a:schemeClr val="bg1"/>
                </a:solidFill>
              </a:rPr>
              <a:t>Estrutura da apresentação</a:t>
            </a:r>
          </a:p>
        </p:txBody>
      </p:sp>
      <p:sp>
        <p:nvSpPr>
          <p:cNvPr id="14" name="Rectângulo 13"/>
          <p:cNvSpPr/>
          <p:nvPr/>
        </p:nvSpPr>
        <p:spPr>
          <a:xfrm>
            <a:off x="395536" y="1628800"/>
            <a:ext cx="86409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200" b="1" i="1" dirty="0" smtClean="0">
                <a:solidFill>
                  <a:schemeClr val="accent1">
                    <a:lumMod val="50000"/>
                  </a:schemeClr>
                </a:solidFill>
              </a:rPr>
              <a:t>Contexto Económico e Social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200" b="1" i="1" dirty="0" smtClean="0">
                <a:solidFill>
                  <a:schemeClr val="accent1">
                    <a:lumMod val="50000"/>
                  </a:schemeClr>
                </a:solidFill>
              </a:rPr>
              <a:t>Europa 2020 – Pilares Fundamentais e Metas do Portugal 2020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200" b="1" i="1" dirty="0" smtClean="0">
                <a:solidFill>
                  <a:schemeClr val="accent1">
                    <a:lumMod val="50000"/>
                  </a:schemeClr>
                </a:solidFill>
              </a:rPr>
              <a:t>Fundos Estruturais – FSE e FEDER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200" b="1" i="1" dirty="0" smtClean="0">
                <a:solidFill>
                  <a:schemeClr val="accent1">
                    <a:lumMod val="50000"/>
                  </a:schemeClr>
                </a:solidFill>
              </a:rPr>
              <a:t>Estratégia </a:t>
            </a:r>
            <a:r>
              <a:rPr lang="pt-PT" sz="1200" b="1" i="1" dirty="0" smtClean="0">
                <a:solidFill>
                  <a:schemeClr val="accent1">
                    <a:lumMod val="50000"/>
                  </a:schemeClr>
                </a:solidFill>
              </a:rPr>
              <a:t>de Desenvolvimento Regional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200" b="1" i="1" dirty="0" smtClean="0">
                <a:solidFill>
                  <a:schemeClr val="accent1">
                    <a:lumMod val="50000"/>
                  </a:schemeClr>
                </a:solidFill>
              </a:rPr>
              <a:t>Objetivos Temáticos da UE 2014-2020: Inclusão Social e Emprego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200" b="1" i="1" dirty="0" smtClean="0">
                <a:solidFill>
                  <a:schemeClr val="accent1">
                    <a:lumMod val="50000"/>
                  </a:schemeClr>
                </a:solidFill>
              </a:rPr>
              <a:t>Estruturação do Norte 2020 em Eixos Prioritários: Inclusão Social e Emprego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200" b="1" i="1" dirty="0" smtClean="0">
                <a:solidFill>
                  <a:schemeClr val="accent1">
                    <a:lumMod val="50000"/>
                  </a:schemeClr>
                </a:solidFill>
              </a:rPr>
              <a:t>Dotações financeiras do Programa Operacional Regional do Norte – Norte 2020: Inclusão Social e Emprego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200" b="1" i="1" dirty="0">
                <a:solidFill>
                  <a:schemeClr val="accent1">
                    <a:lumMod val="50000"/>
                  </a:schemeClr>
                </a:solidFill>
              </a:rPr>
              <a:t>Prioridades de Investimento e </a:t>
            </a:r>
            <a:r>
              <a:rPr lang="pt-PT" sz="1200" b="1" i="1" dirty="0" smtClean="0">
                <a:solidFill>
                  <a:schemeClr val="accent1">
                    <a:lumMod val="50000"/>
                  </a:schemeClr>
                </a:solidFill>
              </a:rPr>
              <a:t>Objetivos Específicos dos Eixos Prioritários 6 e 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200" b="1" i="1" dirty="0" smtClean="0">
                <a:solidFill>
                  <a:schemeClr val="accent1">
                    <a:lumMod val="50000"/>
                  </a:schemeClr>
                </a:solidFill>
              </a:rPr>
              <a:t>Indicadores dos </a:t>
            </a:r>
            <a:r>
              <a:rPr lang="pt-PT" sz="1200" b="1" i="1" dirty="0">
                <a:solidFill>
                  <a:schemeClr val="accent1">
                    <a:lumMod val="50000"/>
                  </a:schemeClr>
                </a:solidFill>
              </a:rPr>
              <a:t>Eixos Prioritários 6 e 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200" b="1" i="1" dirty="0" smtClean="0">
                <a:solidFill>
                  <a:schemeClr val="accent1">
                    <a:lumMod val="50000"/>
                  </a:schemeClr>
                </a:solidFill>
              </a:rPr>
              <a:t>Domínios de </a:t>
            </a:r>
            <a:r>
              <a:rPr lang="pt-PT" sz="1200" b="1" i="1" dirty="0">
                <a:solidFill>
                  <a:schemeClr val="accent1">
                    <a:lumMod val="50000"/>
                  </a:schemeClr>
                </a:solidFill>
              </a:rPr>
              <a:t>Intervenção dos Eixos Prioritários 6 e 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200" b="1" i="1" dirty="0" smtClean="0">
                <a:solidFill>
                  <a:schemeClr val="accent1">
                    <a:lumMod val="50000"/>
                  </a:schemeClr>
                </a:solidFill>
              </a:rPr>
              <a:t>Tipologias de </a:t>
            </a:r>
            <a:r>
              <a:rPr lang="pt-PT" sz="1200" b="1" i="1" dirty="0">
                <a:solidFill>
                  <a:schemeClr val="accent1">
                    <a:lumMod val="50000"/>
                  </a:schemeClr>
                </a:solidFill>
              </a:rPr>
              <a:t>Operação dos Eixos Prioritários 6 e 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200" b="1" i="1" dirty="0">
                <a:solidFill>
                  <a:schemeClr val="accent1">
                    <a:lumMod val="50000"/>
                  </a:schemeClr>
                </a:solidFill>
              </a:rPr>
              <a:t>Beneficiários dos Eixos Prioritários 6 e 7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200" b="1" i="1" dirty="0" smtClean="0">
                <a:solidFill>
                  <a:schemeClr val="accent1">
                    <a:lumMod val="50000"/>
                  </a:schemeClr>
                </a:solidFill>
              </a:rPr>
              <a:t>Abordagem </a:t>
            </a:r>
            <a:r>
              <a:rPr lang="pt-PT" sz="1200" b="1" i="1" dirty="0">
                <a:solidFill>
                  <a:schemeClr val="accent1">
                    <a:lumMod val="50000"/>
                  </a:schemeClr>
                </a:solidFill>
              </a:rPr>
              <a:t>Integrada ao Desenvolvimento </a:t>
            </a:r>
            <a:r>
              <a:rPr lang="pt-PT" sz="1200" b="1" i="1" dirty="0" smtClean="0">
                <a:solidFill>
                  <a:schemeClr val="accent1">
                    <a:lumMod val="50000"/>
                  </a:schemeClr>
                </a:solidFill>
              </a:rPr>
              <a:t>Territorial: Inclusão Social e Emprego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200" b="1" i="1" dirty="0">
                <a:solidFill>
                  <a:schemeClr val="accent1">
                    <a:lumMod val="50000"/>
                  </a:schemeClr>
                </a:solidFill>
              </a:rPr>
              <a:t>Critérios de Seleção das Operações – Norte 2020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t-PT" sz="1200" b="1" i="1" dirty="0" smtClean="0">
                <a:solidFill>
                  <a:schemeClr val="accent1">
                    <a:lumMod val="50000"/>
                  </a:schemeClr>
                </a:solidFill>
              </a:rPr>
              <a:t>POISE – Programa Operacional da Inclusão Social e Emprego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pt-PT" sz="1200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pt-PT" sz="1200" b="1" i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pt-PT" sz="1200" b="1" i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pt-PT" sz="1200" b="1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84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9. </a:t>
            </a:r>
            <a:r>
              <a:rPr lang="pt-PT" sz="2400" b="1" dirty="0" smtClean="0">
                <a:solidFill>
                  <a:schemeClr val="bg1"/>
                </a:solidFill>
              </a:rPr>
              <a:t>Indicadores</a:t>
            </a:r>
            <a:r>
              <a:rPr lang="pt-PT" sz="2400" b="1" dirty="0">
                <a:solidFill>
                  <a:schemeClr val="bg1"/>
                </a:solidFill>
              </a:rPr>
              <a:t> </a:t>
            </a:r>
            <a:r>
              <a:rPr lang="pt-PT" sz="2400" b="1" dirty="0" smtClean="0">
                <a:solidFill>
                  <a:schemeClr val="bg1"/>
                </a:solidFill>
              </a:rPr>
              <a:t>do Eixo Prioritário 6</a:t>
            </a:r>
            <a:endParaRPr lang="pt-PT" sz="2400" b="1" dirty="0">
              <a:solidFill>
                <a:prstClr val="white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933336"/>
              </p:ext>
            </p:extLst>
          </p:nvPr>
        </p:nvGraphicFramePr>
        <p:xfrm>
          <a:off x="395535" y="1484784"/>
          <a:ext cx="8568952" cy="576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43527"/>
                <a:gridCol w="1147627"/>
                <a:gridCol w="1147627"/>
                <a:gridCol w="1530171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pt-PT" sz="13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Eixo Prioritário (EP)</a:t>
                      </a:r>
                      <a:endParaRPr lang="pt-PT" sz="13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 (M€)</a:t>
                      </a:r>
                      <a:endParaRPr lang="pt-PT" sz="13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3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FSE (M€)</a:t>
                      </a: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PT" sz="13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do EP (%PO)</a:t>
                      </a:r>
                      <a:endParaRPr lang="pt-PT" sz="13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pt-PT" sz="13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EP6. Emprego </a:t>
                      </a:r>
                      <a:r>
                        <a:rPr lang="pt-PT" sz="13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 Mobilidade dos Trabalhadores </a:t>
                      </a:r>
                      <a:endParaRPr lang="pt-PT" sz="13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</a:t>
                      </a:r>
                      <a:endParaRPr lang="pt-PT" sz="13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138</a:t>
                      </a:r>
                      <a:endParaRPr lang="pt-PT" sz="13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3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5,8%</a:t>
                      </a: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834979"/>
              </p:ext>
            </p:extLst>
          </p:nvPr>
        </p:nvGraphicFramePr>
        <p:xfrm>
          <a:off x="383565" y="2204866"/>
          <a:ext cx="8580923" cy="4100679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3396347"/>
                <a:gridCol w="2592288"/>
                <a:gridCol w="2592288"/>
              </a:tblGrid>
              <a:tr h="284141">
                <a:tc>
                  <a:txBody>
                    <a:bodyPr/>
                    <a:lstStyle/>
                    <a:p>
                      <a:pPr marL="0" indent="0"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2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Prioridades de Investimento do EP6*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6800" marR="4680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Indicadores de resultado [meta 2023]*</a:t>
                      </a:r>
                      <a:endParaRPr lang="pt-PT" sz="1200" b="0" i="0" u="none" strike="noStrike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6800" marR="4680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Indicadores de realização [meta 2023]*</a:t>
                      </a:r>
                      <a:endParaRPr lang="pt-PT" sz="1200" b="0" i="0" u="none" strike="noStrike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46800" marR="46800" marT="0" marB="0" anchor="ctr">
                    <a:solidFill>
                      <a:srgbClr val="D0D8E8"/>
                    </a:solidFill>
                  </a:tcPr>
                </a:tc>
              </a:tr>
              <a:tr h="796025"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PI1 8.1. Acesso ao emprego pelos candidatos a emprego e os inativos</a:t>
                      </a:r>
                      <a:r>
                        <a:rPr lang="pt-PT" sz="1100" b="0" u="none" strike="noStrike" kern="1200" baseline="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(…)</a:t>
                      </a: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igualmente através de iniciativas locais de emprego e de apoio à mobilidade dos trabalhadores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-93663" algn="l" defTabSz="914400" rtl="0" eaLnBrk="1" fontAlgn="b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Participantes empregados 6 meses depois de terminada a participação num estágio profissional na administração local [35%]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-93663" algn="l" defTabSz="914400" rtl="0" eaLnBrk="1" fontAlgn="b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Participantes desempregados que beneficiam dos estágios profissionais</a:t>
                      </a:r>
                      <a:r>
                        <a:rPr lang="pt-PT" sz="1100" b="0" u="none" strike="noStrike" kern="1200" baseline="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na administração local [450]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0" marB="0" anchor="ctr">
                    <a:solidFill>
                      <a:srgbClr val="D0D8E8"/>
                    </a:solidFill>
                  </a:tcPr>
                </a:tc>
              </a:tr>
              <a:tr h="762756"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 8.3. Emprego por conta própria, empreendedorismo e criação de empresas, incluindo micro, pequenas e médias empresas inovadoras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-93663" algn="l" defTabSz="914400" rtl="0" eaLnBrk="1" fontAlgn="b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Pessoas apoiadas no âmbito da criação de emprego, incluindo autoemprego, que permanecem 12 meses após o fim do apoio [70%]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-93663" algn="l" defTabSz="914400" rtl="0" eaLnBrk="1" fontAlgn="b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100" b="0" u="none" strike="noStrike" kern="1200" baseline="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Pessoas apoiadas no âmbito da criação de emprego, incluindo autoemprego [</a:t>
                      </a:r>
                      <a:r>
                        <a:rPr lang="pt-PT" sz="1100" b="0" u="none" strike="noStrike" kern="1200" baseline="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10.000]</a:t>
                      </a:r>
                      <a:endParaRPr lang="pt-PT" sz="1100" b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0" marB="0" anchor="ctr">
                    <a:solidFill>
                      <a:srgbClr val="D0D8E8"/>
                    </a:solidFill>
                  </a:tcPr>
                </a:tc>
              </a:tr>
              <a:tr h="1083113"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 8.5. Adaptação à mudança dos trabalhadores, das empresas e dos empresários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-93663" algn="l" defTabSz="914400" rtl="0" eaLnBrk="1" fontAlgn="b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Trabalhadores que se consideram mais aptos para a inovação e gestão após a frequência da formação [75-85%]</a:t>
                      </a:r>
                    </a:p>
                    <a:p>
                      <a:pPr marL="93663" indent="-93663" algn="l" defTabSz="914400" rtl="0" eaLnBrk="1" fontAlgn="b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Pessoal altamente qualificado  contratado por empresas que se encontra empregado 6 meses após o apoio [65%]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indent="-9366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PT" sz="1100" b="0" u="none" strike="noStrike" kern="1200" baseline="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Pessoal altamente qualificado contatado por empresas apoiadas [400]</a:t>
                      </a:r>
                    </a:p>
                    <a:p>
                      <a:pPr marL="93663" marR="0" indent="-9366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PT" sz="1100" b="0" u="none" strike="noStrike" kern="1200" baseline="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Trabalhadores apoiados em ações de formação em contexto empresarial [</a:t>
                      </a:r>
                      <a:r>
                        <a:rPr lang="pt-PT" sz="1100" b="0" u="none" strike="noStrike" kern="1200" baseline="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33.500]</a:t>
                      </a:r>
                      <a:endParaRPr lang="pt-PT" sz="1100" b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0" marB="0" anchor="ctr">
                    <a:solidFill>
                      <a:srgbClr val="D0D8E8"/>
                    </a:solidFill>
                  </a:tcPr>
                </a:tc>
              </a:tr>
              <a:tr h="503419"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</a:t>
                      </a:r>
                      <a:r>
                        <a:rPr lang="pt-PT" sz="1100" b="0" u="none" strike="noStrike" kern="1200" baseline="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8.8. Apoio ao desenvolvimento dos viveiros de empresas e à atividade por conta própria, às microempresas e à criação de empresas e microempresas 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-93663" algn="l" defTabSz="914400" rtl="0" eaLnBrk="1" fontAlgn="b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Postos de trabalho criados [1.260]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-93663" algn="l" defTabSz="914400" rtl="0" eaLnBrk="1" fontAlgn="b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Nº de empresas que recebem apoio [900]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0" marB="0" anchor="ctr">
                    <a:solidFill>
                      <a:srgbClr val="D0D8E8"/>
                    </a:solidFill>
                  </a:tcPr>
                </a:tc>
              </a:tr>
              <a:tr h="671225">
                <a:tc>
                  <a:txBody>
                    <a:bodyPr/>
                    <a:lstStyle/>
                    <a:p>
                      <a:pPr algn="l" fontAlgn="b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</a:t>
                      </a:r>
                      <a:r>
                        <a:rPr lang="pt-PT" sz="1100" b="0" u="none" strike="noStrike" kern="1200" baseline="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8.9. Apoio ao crescimento propício ao emprego através do desenvolvimento do potencial endógeno como parte integrante de uma estratégia territorial para zonas específicas</a:t>
                      </a:r>
                      <a:r>
                        <a:rPr lang="pt-PT" sz="1100" b="0" u="none" strike="noStrike" kern="1200" baseline="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(…)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-93663" algn="l" defTabSz="914400" rtl="0" eaLnBrk="1" fontAlgn="b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Efeito multiplicador do investimento público no investimento privado [1.90]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-93663" algn="l" defTabSz="914400" rtl="0" eaLnBrk="1" fontAlgn="b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100" b="0" u="none" strike="noStrike" kern="1200" baseline="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Estratégias específicas de valorização de recursos endógenos [</a:t>
                      </a:r>
                      <a:r>
                        <a:rPr lang="pt-PT" sz="1100" b="0" u="none" strike="noStrike" kern="1200" baseline="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6]</a:t>
                      </a:r>
                      <a:endParaRPr lang="pt-PT" sz="1100" b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800" marR="46800" marT="0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23528" y="6305545"/>
            <a:ext cx="8820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900" dirty="0" smtClean="0">
                <a:solidFill>
                  <a:srgbClr val="254061"/>
                </a:solidFill>
              </a:rPr>
              <a:t>* A redação e a numeração das prioridades </a:t>
            </a:r>
            <a:r>
              <a:rPr lang="pt-PT" sz="900" dirty="0">
                <a:solidFill>
                  <a:srgbClr val="254061"/>
                </a:solidFill>
              </a:rPr>
              <a:t>de investimento encontram-se definidas nos Regulamentos (UE) </a:t>
            </a:r>
            <a:r>
              <a:rPr lang="pt-PT" sz="900" dirty="0" smtClean="0">
                <a:solidFill>
                  <a:srgbClr val="254061"/>
                </a:solidFill>
              </a:rPr>
              <a:t>1301/2013 </a:t>
            </a:r>
            <a:r>
              <a:rPr lang="pt-PT" sz="900" dirty="0">
                <a:solidFill>
                  <a:srgbClr val="254061"/>
                </a:solidFill>
              </a:rPr>
              <a:t>e (UE) 1304/2013. </a:t>
            </a:r>
            <a:r>
              <a:rPr lang="pt-PT" sz="900" dirty="0" smtClean="0">
                <a:solidFill>
                  <a:srgbClr val="254061"/>
                </a:solidFill>
              </a:rPr>
              <a:t>A redação de algumas prioridades e/ou </a:t>
            </a:r>
            <a:r>
              <a:rPr lang="pt-PT" sz="900" dirty="0">
                <a:solidFill>
                  <a:srgbClr val="254061"/>
                </a:solidFill>
              </a:rPr>
              <a:t>indicadores </a:t>
            </a:r>
            <a:r>
              <a:rPr lang="pt-PT" sz="900" dirty="0" smtClean="0">
                <a:solidFill>
                  <a:srgbClr val="254061"/>
                </a:solidFill>
              </a:rPr>
              <a:t>apresentados deste quadro foi simplificada. Esta </a:t>
            </a:r>
            <a:r>
              <a:rPr lang="pt-PT" sz="900" dirty="0">
                <a:solidFill>
                  <a:srgbClr val="254061"/>
                </a:solidFill>
              </a:rPr>
              <a:t>informação não dispensa a consulta da versão aprovada do PO Regional do Norte, disponível em </a:t>
            </a:r>
            <a:r>
              <a:rPr lang="pt-PT" sz="900" u="sng" dirty="0">
                <a:solidFill>
                  <a:srgbClr val="254061"/>
                </a:solidFill>
                <a:hlinkClick r:id="rId3"/>
              </a:rPr>
              <a:t>http://</a:t>
            </a:r>
            <a:r>
              <a:rPr lang="pt-PT" sz="900" u="sng" dirty="0" smtClean="0">
                <a:solidFill>
                  <a:srgbClr val="254061"/>
                </a:solidFill>
                <a:hlinkClick r:id="rId3"/>
              </a:rPr>
              <a:t>www.norte2020.pt</a:t>
            </a:r>
            <a:endParaRPr lang="pt-PT" sz="900" dirty="0">
              <a:solidFill>
                <a:srgbClr val="2540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47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9. </a:t>
            </a:r>
            <a:r>
              <a:rPr lang="pt-PT" sz="2400" b="1" dirty="0" smtClean="0">
                <a:solidFill>
                  <a:schemeClr val="bg1"/>
                </a:solidFill>
              </a:rPr>
              <a:t>Indicadores</a:t>
            </a:r>
            <a:r>
              <a:rPr lang="pt-PT" sz="2400" b="1" dirty="0">
                <a:solidFill>
                  <a:schemeClr val="bg1"/>
                </a:solidFill>
              </a:rPr>
              <a:t> </a:t>
            </a:r>
            <a:r>
              <a:rPr lang="pt-PT" sz="2400" b="1" dirty="0" smtClean="0">
                <a:solidFill>
                  <a:schemeClr val="bg1"/>
                </a:solidFill>
              </a:rPr>
              <a:t>do Eixo Prioritário 7</a:t>
            </a:r>
            <a:endParaRPr lang="pt-PT" sz="2400" b="1" dirty="0">
              <a:solidFill>
                <a:prstClr val="white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266096"/>
              </p:ext>
            </p:extLst>
          </p:nvPr>
        </p:nvGraphicFramePr>
        <p:xfrm>
          <a:off x="395535" y="1484784"/>
          <a:ext cx="8568953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43527"/>
                <a:gridCol w="1147628"/>
                <a:gridCol w="1147628"/>
                <a:gridCol w="1530170"/>
              </a:tblGrid>
              <a:tr h="324036">
                <a:tc>
                  <a:txBody>
                    <a:bodyPr/>
                    <a:lstStyle/>
                    <a:p>
                      <a:pPr algn="l" fontAlgn="b"/>
                      <a:r>
                        <a:rPr lang="pt-PT" sz="13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Eixo Prioritário (EP)</a:t>
                      </a:r>
                      <a:endParaRPr lang="pt-PT" sz="13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3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FEDER (M€)</a:t>
                      </a:r>
                      <a:endParaRPr lang="pt-PT" sz="13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3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FSE (M€)</a:t>
                      </a: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PT" sz="13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do EP (%PO)</a:t>
                      </a:r>
                      <a:endParaRPr lang="pt-PT" sz="13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l" fontAlgn="b"/>
                      <a:r>
                        <a:rPr lang="pt-PT" sz="13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EP7. Inclusão </a:t>
                      </a:r>
                      <a:r>
                        <a:rPr lang="pt-PT" sz="1300" b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Social e Pobreza </a:t>
                      </a:r>
                      <a:endParaRPr lang="pt-PT" sz="13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3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3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138</a:t>
                      </a: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3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6,4%</a:t>
                      </a: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883447"/>
              </p:ext>
            </p:extLst>
          </p:nvPr>
        </p:nvGraphicFramePr>
        <p:xfrm>
          <a:off x="395537" y="2317805"/>
          <a:ext cx="8568951" cy="3775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6317"/>
                <a:gridCol w="2616290"/>
                <a:gridCol w="3096344"/>
              </a:tblGrid>
              <a:tr h="360082">
                <a:tc>
                  <a:txBody>
                    <a:bodyPr/>
                    <a:lstStyle/>
                    <a:p>
                      <a:pPr marL="0" indent="0" algn="l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2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Prioridades de Investimento do EP*</a:t>
                      </a:r>
                      <a:endParaRPr lang="pt-PT" sz="1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Indicadores de resultado [meta 2023]*</a:t>
                      </a:r>
                      <a:endParaRPr lang="pt-PT" sz="1200" b="0" i="0" u="none" strike="noStrike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2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Indicadores de realização [meta 2023]*</a:t>
                      </a:r>
                      <a:endParaRPr lang="pt-PT" sz="1200" b="0" i="0" u="none" strike="noStrike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  <a:tr h="876947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</a:t>
                      </a:r>
                      <a:r>
                        <a:rPr lang="pt-PT" sz="1100" b="0" u="none" strike="noStrike" kern="1200" baseline="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9.1. Inclusão ativa, inclusivamente com vista a promover oportunidades iguais e a participação ativa e melhorar a empregabilidade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-93663" algn="l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Participantes empregados 6 meses depois de terminada a participação em ações de trabalho socialmente necessário [42%]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indent="-9366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2697480" algn="l"/>
                          <a:tab pos="3147060" algn="l"/>
                          <a:tab pos="3596640" algn="l"/>
                          <a:tab pos="4046220" algn="l"/>
                          <a:tab pos="4495800" algn="l"/>
                          <a:tab pos="4945380" algn="l"/>
                          <a:tab pos="5394960" algn="l"/>
                          <a:tab pos="5844540" algn="l"/>
                          <a:tab pos="6294120" algn="l"/>
                          <a:tab pos="6743700" algn="l"/>
                          <a:tab pos="7193280" algn="l"/>
                          <a:tab pos="7642860" algn="l"/>
                          <a:tab pos="8092440" algn="l"/>
                          <a:tab pos="8542020" algn="l"/>
                          <a:tab pos="8991600" algn="l"/>
                          <a:tab pos="9441180" algn="l"/>
                          <a:tab pos="9890760" algn="l"/>
                          <a:tab pos="10340340" algn="l"/>
                          <a:tab pos="10789920" algn="l"/>
                          <a:tab pos="11239500" algn="l"/>
                          <a:tab pos="11689080" algn="l"/>
                          <a:tab pos="12138660" algn="l"/>
                          <a:tab pos="12588240" algn="l"/>
                          <a:tab pos="13037820" algn="l"/>
                          <a:tab pos="13487400" algn="l"/>
                          <a:tab pos="13936980" algn="l"/>
                          <a:tab pos="14386560" algn="l"/>
                        </a:tabLst>
                        <a:defRPr/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Participantes em ações de trabalho socialmente necessário [</a:t>
                      </a: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36.000]</a:t>
                      </a:r>
                    </a:p>
                    <a:p>
                      <a:pPr marL="93663" marR="0" indent="-9366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2697480" algn="l"/>
                          <a:tab pos="3147060" algn="l"/>
                          <a:tab pos="3596640" algn="l"/>
                          <a:tab pos="4046220" algn="l"/>
                          <a:tab pos="4495800" algn="l"/>
                          <a:tab pos="4945380" algn="l"/>
                          <a:tab pos="5394960" algn="l"/>
                          <a:tab pos="5844540" algn="l"/>
                          <a:tab pos="6294120" algn="l"/>
                          <a:tab pos="6743700" algn="l"/>
                          <a:tab pos="7193280" algn="l"/>
                          <a:tab pos="7642860" algn="l"/>
                          <a:tab pos="8092440" algn="l"/>
                          <a:tab pos="8542020" algn="l"/>
                          <a:tab pos="8991600" algn="l"/>
                          <a:tab pos="9441180" algn="l"/>
                          <a:tab pos="9890760" algn="l"/>
                          <a:tab pos="10340340" algn="l"/>
                          <a:tab pos="10789920" algn="l"/>
                          <a:tab pos="11239500" algn="l"/>
                          <a:tab pos="11689080" algn="l"/>
                          <a:tab pos="12138660" algn="l"/>
                          <a:tab pos="12588240" algn="l"/>
                          <a:tab pos="13037820" algn="l"/>
                          <a:tab pos="13487400" algn="l"/>
                          <a:tab pos="13936980" algn="l"/>
                          <a:tab pos="14386560" algn="l"/>
                        </a:tabLst>
                        <a:defRPr/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Projetos de inovação e experimentação</a:t>
                      </a:r>
                      <a:r>
                        <a:rPr lang="pt-PT" sz="1100" b="0" u="none" strike="noStrike" kern="1200" baseline="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social apoiados [34]</a:t>
                      </a:r>
                      <a:endParaRPr lang="pt-PT" sz="1100" b="0" u="none" strike="noStrike" kern="1200" dirty="0" smtClean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  <a:sym typeface="Wingdings" panose="05000000000000000000" pitchFamily="2" charset="2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</a:tr>
              <a:tr h="101334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</a:t>
                      </a:r>
                      <a:r>
                        <a:rPr lang="pt-PT" sz="1100" b="0" u="none" strike="noStrike" kern="1200" baseline="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9.6. Estratégias de desenvolvimento local lideradas pelas comunidades locais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-9366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Pessoas apoiadas no âmbito da criação de emprego que permanecem 12 meses após o fim do apoio [50%]</a:t>
                      </a:r>
                    </a:p>
                  </a:txBody>
                  <a:tcPr marL="45720" marR="4572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-9366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2697480" algn="l"/>
                          <a:tab pos="3147060" algn="l"/>
                          <a:tab pos="3596640" algn="l"/>
                          <a:tab pos="4046220" algn="l"/>
                          <a:tab pos="4495800" algn="l"/>
                          <a:tab pos="4945380" algn="l"/>
                          <a:tab pos="5394960" algn="l"/>
                          <a:tab pos="5844540" algn="l"/>
                          <a:tab pos="6294120" algn="l"/>
                          <a:tab pos="6743700" algn="l"/>
                          <a:tab pos="7193280" algn="l"/>
                          <a:tab pos="7642860" algn="l"/>
                          <a:tab pos="8092440" algn="l"/>
                          <a:tab pos="8542020" algn="l"/>
                          <a:tab pos="8991600" algn="l"/>
                          <a:tab pos="9441180" algn="l"/>
                          <a:tab pos="9890760" algn="l"/>
                          <a:tab pos="10340340" algn="l"/>
                          <a:tab pos="10789920" algn="l"/>
                          <a:tab pos="11239500" algn="l"/>
                          <a:tab pos="11689080" algn="l"/>
                          <a:tab pos="12138660" algn="l"/>
                          <a:tab pos="12588240" algn="l"/>
                          <a:tab pos="13037820" algn="l"/>
                          <a:tab pos="13487400" algn="l"/>
                          <a:tab pos="13936980" algn="l"/>
                          <a:tab pos="14386560" algn="l"/>
                        </a:tabLst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Pessoas apoiadas no âmbito da criação de emprego, incluindo autoemprego [1.100]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</a:tr>
              <a:tr h="84109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 9.7.</a:t>
                      </a:r>
                      <a:r>
                        <a:rPr lang="pt-PT" sz="1100" b="0" u="none" strike="noStrike" kern="1200" baseline="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Investimento na saúde e nas infraestruturas sociais (…)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-9366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Percentagem de utentes inscritos em USF [90%]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indent="-9366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População abrangida por serviços de saúde melhorados [250.000]</a:t>
                      </a:r>
                    </a:p>
                    <a:p>
                      <a:pPr marL="93663" marR="0" indent="-9366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2697480" algn="l"/>
                          <a:tab pos="3147060" algn="l"/>
                          <a:tab pos="3596640" algn="l"/>
                          <a:tab pos="4046220" algn="l"/>
                          <a:tab pos="4495800" algn="l"/>
                          <a:tab pos="4945380" algn="l"/>
                          <a:tab pos="5394960" algn="l"/>
                          <a:tab pos="5844540" algn="l"/>
                          <a:tab pos="6294120" algn="l"/>
                          <a:tab pos="6743700" algn="l"/>
                          <a:tab pos="7193280" algn="l"/>
                          <a:tab pos="7642860" algn="l"/>
                          <a:tab pos="8092440" algn="l"/>
                          <a:tab pos="8542020" algn="l"/>
                          <a:tab pos="8991600" algn="l"/>
                          <a:tab pos="9441180" algn="l"/>
                          <a:tab pos="9890760" algn="l"/>
                          <a:tab pos="10340340" algn="l"/>
                          <a:tab pos="10789920" algn="l"/>
                          <a:tab pos="11239500" algn="l"/>
                          <a:tab pos="11689080" algn="l"/>
                          <a:tab pos="12138660" algn="l"/>
                          <a:tab pos="12588240" algn="l"/>
                          <a:tab pos="13037820" algn="l"/>
                          <a:tab pos="13487400" algn="l"/>
                          <a:tab pos="13936980" algn="l"/>
                          <a:tab pos="14386560" algn="l"/>
                        </a:tabLst>
                        <a:defRPr/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Equipamentos sociais e de saúde apoiados [</a:t>
                      </a: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116]</a:t>
                      </a: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</a:tr>
              <a:tr h="68401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</a:t>
                      </a:r>
                      <a:r>
                        <a:rPr lang="pt-PT" sz="1100" b="0" u="none" strike="noStrike" kern="1200" baseline="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9.10. Investimentos no contexto de estratégias de desenvolvimento local de base comunitária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indent="-9366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Efeito multiplicador do investimento público no investimento privado [1,40]</a:t>
                      </a:r>
                      <a:endParaRPr lang="pt-PT" sz="1100" b="0" u="none" strike="noStrike" kern="1200" dirty="0">
                        <a:solidFill>
                          <a:srgbClr val="25406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93663" marR="0" indent="-93663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449580" algn="l"/>
                          <a:tab pos="899160" algn="l"/>
                          <a:tab pos="1348740" algn="l"/>
                          <a:tab pos="1798320" algn="l"/>
                          <a:tab pos="2247900" algn="l"/>
                          <a:tab pos="2697480" algn="l"/>
                          <a:tab pos="3147060" algn="l"/>
                          <a:tab pos="3596640" algn="l"/>
                          <a:tab pos="4046220" algn="l"/>
                          <a:tab pos="4495800" algn="l"/>
                          <a:tab pos="4945380" algn="l"/>
                          <a:tab pos="5394960" algn="l"/>
                          <a:tab pos="5844540" algn="l"/>
                          <a:tab pos="6294120" algn="l"/>
                          <a:tab pos="6743700" algn="l"/>
                          <a:tab pos="7193280" algn="l"/>
                          <a:tab pos="7642860" algn="l"/>
                          <a:tab pos="8092440" algn="l"/>
                          <a:tab pos="8542020" algn="l"/>
                          <a:tab pos="8991600" algn="l"/>
                          <a:tab pos="9441180" algn="l"/>
                          <a:tab pos="9890760" algn="l"/>
                          <a:tab pos="10340340" algn="l"/>
                          <a:tab pos="10789920" algn="l"/>
                          <a:tab pos="11239500" algn="l"/>
                          <a:tab pos="11689080" algn="l"/>
                          <a:tab pos="12138660" algn="l"/>
                          <a:tab pos="12588240" algn="l"/>
                          <a:tab pos="13037820" algn="l"/>
                          <a:tab pos="13487400" algn="l"/>
                          <a:tab pos="13936980" algn="l"/>
                          <a:tab pos="14386560" algn="l"/>
                        </a:tabLst>
                        <a:defRPr/>
                      </a:pPr>
                      <a:r>
                        <a:rPr lang="pt-PT" sz="1100" b="0" u="none" strike="noStrike" kern="1200" dirty="0" smtClean="0">
                          <a:solidFill>
                            <a:srgbClr val="25406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Estratégias DLBC apoiadas [16]</a:t>
                      </a:r>
                    </a:p>
                  </a:txBody>
                  <a:tcPr marL="68580" marR="68580" marT="0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323528" y="6237312"/>
            <a:ext cx="8820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900" dirty="0" smtClean="0">
                <a:solidFill>
                  <a:srgbClr val="254061"/>
                </a:solidFill>
              </a:rPr>
              <a:t>* A redação e a numeração das prioridades </a:t>
            </a:r>
            <a:r>
              <a:rPr lang="pt-PT" sz="900" dirty="0">
                <a:solidFill>
                  <a:srgbClr val="254061"/>
                </a:solidFill>
              </a:rPr>
              <a:t>de investimento encontram-se definidas nos Regulamentos (UE) </a:t>
            </a:r>
            <a:r>
              <a:rPr lang="pt-PT" sz="900" dirty="0" smtClean="0">
                <a:solidFill>
                  <a:srgbClr val="254061"/>
                </a:solidFill>
              </a:rPr>
              <a:t>1301/2013 </a:t>
            </a:r>
            <a:r>
              <a:rPr lang="pt-PT" sz="900" dirty="0">
                <a:solidFill>
                  <a:srgbClr val="254061"/>
                </a:solidFill>
              </a:rPr>
              <a:t>e (UE) 1304/2013. </a:t>
            </a:r>
            <a:r>
              <a:rPr lang="pt-PT" sz="900" dirty="0" smtClean="0">
                <a:solidFill>
                  <a:srgbClr val="254061"/>
                </a:solidFill>
              </a:rPr>
              <a:t>A redação de algumas prioridades e/ou </a:t>
            </a:r>
            <a:r>
              <a:rPr lang="pt-PT" sz="900" dirty="0">
                <a:solidFill>
                  <a:srgbClr val="254061"/>
                </a:solidFill>
              </a:rPr>
              <a:t>indicadores </a:t>
            </a:r>
            <a:r>
              <a:rPr lang="pt-PT" sz="900" dirty="0" smtClean="0">
                <a:solidFill>
                  <a:srgbClr val="254061"/>
                </a:solidFill>
              </a:rPr>
              <a:t>apresentados deste quadro foi simplificada. Esta </a:t>
            </a:r>
            <a:r>
              <a:rPr lang="pt-PT" sz="900" dirty="0">
                <a:solidFill>
                  <a:srgbClr val="254061"/>
                </a:solidFill>
              </a:rPr>
              <a:t>informação não dispensa a consulta da versão aprovada do PO Regional do Norte, disponível em </a:t>
            </a:r>
            <a:r>
              <a:rPr lang="pt-PT" sz="900" u="sng" dirty="0">
                <a:solidFill>
                  <a:srgbClr val="254061"/>
                </a:solidFill>
                <a:hlinkClick r:id="rId3"/>
              </a:rPr>
              <a:t>http://</a:t>
            </a:r>
            <a:r>
              <a:rPr lang="pt-PT" sz="900" u="sng" dirty="0" smtClean="0">
                <a:solidFill>
                  <a:srgbClr val="254061"/>
                </a:solidFill>
                <a:hlinkClick r:id="rId3"/>
              </a:rPr>
              <a:t>www.norte2020.pt</a:t>
            </a:r>
            <a:endParaRPr lang="pt-PT" sz="900" dirty="0">
              <a:solidFill>
                <a:srgbClr val="2540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77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10. </a:t>
            </a:r>
            <a:r>
              <a:rPr lang="pt-PT" sz="2400" b="1" dirty="0" smtClean="0">
                <a:solidFill>
                  <a:schemeClr val="bg1"/>
                </a:solidFill>
              </a:rPr>
              <a:t>Domínios de Intervenção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441190"/>
              </p:ext>
            </p:extLst>
          </p:nvPr>
        </p:nvGraphicFramePr>
        <p:xfrm>
          <a:off x="395536" y="1554205"/>
          <a:ext cx="8496944" cy="50431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6417"/>
                <a:gridCol w="5367346"/>
                <a:gridCol w="1443181"/>
              </a:tblGrid>
              <a:tr h="36939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PT" sz="1100" b="1" u="none" strike="noStrike" dirty="0" smtClean="0">
                          <a:effectLst/>
                        </a:rPr>
                        <a:t>Domínios </a:t>
                      </a:r>
                      <a:r>
                        <a:rPr lang="pt-PT" sz="1100" b="1" u="none" strike="noStrike" dirty="0">
                          <a:effectLst/>
                        </a:rPr>
                        <a:t>de Intervenção 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88609"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1" u="none" strike="noStrike" dirty="0">
                          <a:effectLst/>
                        </a:rPr>
                        <a:t>Fundo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PT" sz="1100" b="1" u="none" strike="noStrike" dirty="0">
                          <a:effectLst/>
                        </a:rPr>
                        <a:t>FSE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34083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Eixo Prioritário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 smtClean="0">
                          <a:effectLst/>
                        </a:rPr>
                        <a:t>Domínio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Montante em EUR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</a:tr>
              <a:tr h="2880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 smtClean="0">
                          <a:effectLst/>
                        </a:rPr>
                        <a:t>6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100" u="none" strike="noStrike" dirty="0" smtClean="0">
                          <a:effectLst/>
                        </a:rPr>
                        <a:t>Acesso </a:t>
                      </a:r>
                      <a:r>
                        <a:rPr lang="pt-PT" sz="1100" u="none" strike="noStrike" dirty="0">
                          <a:effectLst/>
                        </a:rPr>
                        <a:t>ao </a:t>
                      </a:r>
                      <a:r>
                        <a:rPr lang="pt-PT" sz="1100" b="1" u="none" strike="noStrike" dirty="0">
                          <a:effectLst/>
                        </a:rPr>
                        <a:t>emprego</a:t>
                      </a:r>
                      <a:r>
                        <a:rPr lang="pt-PT" sz="1100" u="none" strike="noStrike" dirty="0">
                          <a:effectLst/>
                        </a:rPr>
                        <a:t> pelos candidatos a emprego e os </a:t>
                      </a:r>
                      <a:r>
                        <a:rPr lang="pt-PT" sz="1100" u="none" strike="noStrike" dirty="0" smtClean="0">
                          <a:effectLst/>
                        </a:rPr>
                        <a:t>inativos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4 882 970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</a:tr>
              <a:tr h="288000">
                <a:tc vMerge="1">
                  <a:txBody>
                    <a:bodyPr/>
                    <a:lstStyle/>
                    <a:p>
                      <a:pPr algn="ctr" fontAlgn="ctr"/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u="none" strike="noStrike" dirty="0" smtClean="0">
                          <a:effectLst/>
                        </a:rPr>
                        <a:t>Emprego </a:t>
                      </a:r>
                      <a:r>
                        <a:rPr lang="pt-PT" sz="1100" u="none" strike="noStrike" dirty="0">
                          <a:effectLst/>
                        </a:rPr>
                        <a:t>por conta própria, </a:t>
                      </a:r>
                      <a:r>
                        <a:rPr lang="pt-PT" sz="1100" b="1" u="none" strike="noStrike" dirty="0">
                          <a:effectLst/>
                        </a:rPr>
                        <a:t>empreendedorismo</a:t>
                      </a:r>
                      <a:r>
                        <a:rPr lang="pt-PT" sz="1100" u="none" strike="noStrike" dirty="0">
                          <a:effectLst/>
                        </a:rPr>
                        <a:t> e </a:t>
                      </a:r>
                      <a:r>
                        <a:rPr lang="pt-PT" sz="1100" b="1" u="none" strike="noStrike" dirty="0">
                          <a:effectLst/>
                        </a:rPr>
                        <a:t>criação de </a:t>
                      </a:r>
                      <a:r>
                        <a:rPr lang="pt-PT" sz="1100" b="1" u="none" strike="noStrike" dirty="0" smtClean="0">
                          <a:effectLst/>
                        </a:rPr>
                        <a:t>empresas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75 115 052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</a:tr>
              <a:tr h="288000">
                <a:tc vMerge="1">
                  <a:txBody>
                    <a:bodyPr/>
                    <a:lstStyle/>
                    <a:p>
                      <a:pPr algn="ctr" fontAlgn="ctr"/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1" u="none" strike="noStrike" dirty="0" smtClean="0">
                          <a:effectLst/>
                        </a:rPr>
                        <a:t>Adaptação </a:t>
                      </a:r>
                      <a:r>
                        <a:rPr lang="pt-PT" sz="1100" b="1" u="none" strike="noStrike" dirty="0">
                          <a:effectLst/>
                        </a:rPr>
                        <a:t>dos trabalhadores</a:t>
                      </a:r>
                      <a:r>
                        <a:rPr lang="pt-PT" sz="1100" u="none" strike="noStrike" dirty="0">
                          <a:effectLst/>
                        </a:rPr>
                        <a:t>, das empresas </a:t>
                      </a:r>
                      <a:r>
                        <a:rPr lang="pt-PT" sz="1100" b="1" u="none" strike="noStrike" dirty="0">
                          <a:effectLst/>
                        </a:rPr>
                        <a:t>e dos empresários à mudança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57 789 608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</a:tr>
              <a:tr h="144016">
                <a:tc gridSpan="3">
                  <a:txBody>
                    <a:bodyPr/>
                    <a:lstStyle/>
                    <a:p>
                      <a:pPr algn="l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3" marR="7253" marT="725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P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3" marR="7253" marT="725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P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3" marR="7253" marT="7253" marB="0" anchor="b"/>
                </a:tc>
              </a:tr>
              <a:tr h="19386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1" u="none" strike="noStrike" dirty="0">
                          <a:effectLst/>
                        </a:rPr>
                        <a:t>Fundo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PT" sz="1100" b="1" u="none" strike="noStrike" dirty="0">
                          <a:effectLst/>
                        </a:rPr>
                        <a:t>FEDER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247865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Eixo Prioritário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 smtClean="0">
                          <a:effectLst/>
                        </a:rPr>
                        <a:t>Domínio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Montante em EUR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</a:tr>
              <a:tr h="28800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 smtClean="0">
                          <a:effectLst/>
                        </a:rPr>
                        <a:t>6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100" u="none" strike="noStrike" dirty="0" smtClean="0">
                          <a:effectLst/>
                        </a:rPr>
                        <a:t>Desenvolvimento </a:t>
                      </a:r>
                      <a:r>
                        <a:rPr lang="pt-PT" sz="1100" u="none" strike="noStrike" dirty="0">
                          <a:effectLst/>
                        </a:rPr>
                        <a:t>das atividades das PME, </a:t>
                      </a:r>
                      <a:r>
                        <a:rPr lang="pt-PT" sz="1100" b="1" u="none" strike="noStrike" dirty="0">
                          <a:effectLst/>
                        </a:rPr>
                        <a:t>apoio ao empreendedorismo e </a:t>
                      </a:r>
                      <a:r>
                        <a:rPr lang="pt-PT" sz="1100" b="1" u="none" strike="noStrike" dirty="0" smtClean="0">
                          <a:effectLst/>
                        </a:rPr>
                        <a:t>incubação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20 710 611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</a:tr>
              <a:tr h="288000">
                <a:tc vMerge="1">
                  <a:txBody>
                    <a:bodyPr/>
                    <a:lstStyle/>
                    <a:p>
                      <a:pPr algn="ctr" fontAlgn="ctr"/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100" u="none" strike="noStrike" dirty="0" smtClean="0">
                          <a:effectLst/>
                        </a:rPr>
                        <a:t>Apoio </a:t>
                      </a:r>
                      <a:r>
                        <a:rPr lang="pt-PT" sz="1100" u="none" strike="noStrike" dirty="0">
                          <a:effectLst/>
                        </a:rPr>
                        <a:t>a </a:t>
                      </a:r>
                      <a:r>
                        <a:rPr lang="pt-PT" sz="1100" b="1" u="none" strike="noStrike" dirty="0">
                          <a:effectLst/>
                        </a:rPr>
                        <a:t>empresas sociais </a:t>
                      </a:r>
                      <a:r>
                        <a:rPr lang="pt-PT" sz="1100" u="none" strike="noStrike" dirty="0">
                          <a:effectLst/>
                        </a:rPr>
                        <a:t>(PME)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>
                          <a:effectLst/>
                        </a:rPr>
                        <a:t>2 301 179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</a:tr>
              <a:tr h="288000">
                <a:tc vMerge="1">
                  <a:txBody>
                    <a:bodyPr/>
                    <a:lstStyle/>
                    <a:p>
                      <a:pPr algn="ctr" fontAlgn="ctr"/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100" u="none" strike="noStrike" dirty="0" smtClean="0">
                          <a:effectLst/>
                        </a:rPr>
                        <a:t>Desenvolvimento </a:t>
                      </a:r>
                      <a:r>
                        <a:rPr lang="pt-PT" sz="1100" u="none" strike="noStrike" dirty="0">
                          <a:effectLst/>
                        </a:rPr>
                        <a:t>e </a:t>
                      </a:r>
                      <a:r>
                        <a:rPr lang="pt-PT" sz="1100" b="1" u="none" strike="noStrike" dirty="0">
                          <a:effectLst/>
                        </a:rPr>
                        <a:t>promoção do potencial turístico </a:t>
                      </a:r>
                      <a:r>
                        <a:rPr lang="pt-PT" sz="1100" u="none" strike="noStrike" dirty="0">
                          <a:effectLst/>
                        </a:rPr>
                        <a:t>das zonas naturais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>
                          <a:effectLst/>
                        </a:rPr>
                        <a:t>12 081 190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</a:tr>
              <a:tr h="288000">
                <a:tc vMerge="1">
                  <a:txBody>
                    <a:bodyPr/>
                    <a:lstStyle/>
                    <a:p>
                      <a:pPr algn="ctr" fontAlgn="ctr"/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100" u="none" strike="noStrike" dirty="0" smtClean="0">
                          <a:effectLst/>
                        </a:rPr>
                        <a:t>Proteção</a:t>
                      </a:r>
                      <a:r>
                        <a:rPr lang="pt-PT" sz="1100" u="none" strike="noStrike" dirty="0">
                          <a:effectLst/>
                        </a:rPr>
                        <a:t>, desenvolvimento e promoção de ativos públicos de turismo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>
                          <a:effectLst/>
                        </a:rPr>
                        <a:t>6 903 537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</a:tr>
              <a:tr h="288000">
                <a:tc vMerge="1">
                  <a:txBody>
                    <a:bodyPr/>
                    <a:lstStyle/>
                    <a:p>
                      <a:pPr algn="ctr" fontAlgn="ctr"/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100" u="none" strike="noStrike" dirty="0" smtClean="0">
                          <a:effectLst/>
                        </a:rPr>
                        <a:t>Desenvolvimento </a:t>
                      </a:r>
                      <a:r>
                        <a:rPr lang="pt-PT" sz="1100" u="none" strike="noStrike" dirty="0">
                          <a:effectLst/>
                        </a:rPr>
                        <a:t>e promoção de serviços públicos de turismo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862 942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</a:tr>
              <a:tr h="288000">
                <a:tc vMerge="1">
                  <a:txBody>
                    <a:bodyPr/>
                    <a:lstStyle/>
                    <a:p>
                      <a:pPr algn="ctr" fontAlgn="ctr"/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100" u="none" strike="noStrike" dirty="0" smtClean="0">
                          <a:effectLst/>
                        </a:rPr>
                        <a:t>Proteção</a:t>
                      </a:r>
                      <a:r>
                        <a:rPr lang="pt-PT" sz="1100" u="none" strike="noStrike" dirty="0">
                          <a:effectLst/>
                        </a:rPr>
                        <a:t>, desenvolvimento e </a:t>
                      </a:r>
                      <a:r>
                        <a:rPr lang="pt-PT" sz="1100" b="1" u="none" strike="noStrike" dirty="0">
                          <a:effectLst/>
                        </a:rPr>
                        <a:t>promoção de ativos públicos culturais e patrimoniais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11 218 247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</a:tr>
              <a:tr h="288000">
                <a:tc vMerge="1">
                  <a:txBody>
                    <a:bodyPr/>
                    <a:lstStyle/>
                    <a:p>
                      <a:pPr algn="ctr" fontAlgn="ctr"/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100" u="none" strike="noStrike" dirty="0" smtClean="0">
                          <a:effectLst/>
                        </a:rPr>
                        <a:t>Desenvolvimento </a:t>
                      </a:r>
                      <a:r>
                        <a:rPr lang="pt-PT" sz="1100" u="none" strike="noStrike" dirty="0">
                          <a:effectLst/>
                        </a:rPr>
                        <a:t>e </a:t>
                      </a:r>
                      <a:r>
                        <a:rPr lang="pt-PT" sz="1100" b="1" u="none" strike="noStrike" dirty="0">
                          <a:effectLst/>
                        </a:rPr>
                        <a:t>promoção de serviços públicos culturais e patrimoniais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3 451 768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</a:tr>
              <a:tr h="188609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PT" sz="1100" b="1" u="none" strike="noStrike" dirty="0">
                          <a:effectLst/>
                        </a:rPr>
                        <a:t>Soma dos </a:t>
                      </a:r>
                      <a:r>
                        <a:rPr lang="pt-PT" sz="1100" b="1" u="none" strike="noStrike" dirty="0" smtClean="0">
                          <a:effectLst/>
                        </a:rPr>
                        <a:t>DI 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000" marT="7253" marB="0" anchor="b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195 317 104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</a:tr>
              <a:tr h="188609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PT" sz="1100" b="1" u="none" strike="noStrike" dirty="0">
                          <a:effectLst/>
                        </a:rPr>
                        <a:t>Dotação do EP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000" marT="7253" marB="0" anchor="b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195 317 104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</a:tr>
              <a:tr h="188609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PT" sz="1100" b="1" u="none" strike="noStrike" dirty="0">
                          <a:effectLst/>
                        </a:rPr>
                        <a:t>FSE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000" marT="7253" marB="0" anchor="b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137 787 630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</a:tr>
              <a:tr h="188609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PT" sz="1100" b="1" u="none" strike="noStrike" dirty="0">
                          <a:effectLst/>
                        </a:rPr>
                        <a:t>FEDER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000" marT="7253" marB="0" anchor="b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57 529 474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53" marR="7253" marT="725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47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10. </a:t>
            </a:r>
            <a:r>
              <a:rPr lang="pt-PT" sz="2400" b="1" dirty="0" smtClean="0">
                <a:solidFill>
                  <a:schemeClr val="bg1"/>
                </a:solidFill>
              </a:rPr>
              <a:t>Domínios de Intervenção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316252"/>
              </p:ext>
            </p:extLst>
          </p:nvPr>
        </p:nvGraphicFramePr>
        <p:xfrm>
          <a:off x="395536" y="1556795"/>
          <a:ext cx="8424934" cy="50405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175"/>
                <a:gridCol w="5832648"/>
                <a:gridCol w="1008111"/>
              </a:tblGrid>
              <a:tr h="177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PT" sz="1100" b="1" u="none" strike="noStrike" dirty="0" smtClean="0">
                          <a:effectLst/>
                        </a:rPr>
                        <a:t>Domínio </a:t>
                      </a:r>
                      <a:r>
                        <a:rPr lang="pt-PT" sz="1100" b="1" u="none" strike="noStrike" dirty="0">
                          <a:effectLst/>
                        </a:rPr>
                        <a:t>de Intervenção 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177873"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1" u="none" strike="noStrike" dirty="0">
                          <a:effectLst/>
                        </a:rPr>
                        <a:t>Fundo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PT" sz="1100" b="1" u="none" strike="noStrike" dirty="0">
                          <a:effectLst/>
                        </a:rPr>
                        <a:t>FSE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47895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Eixo Prioritário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 smtClean="0">
                          <a:effectLst/>
                        </a:rPr>
                        <a:t>Domínio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Montante em EUR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4646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7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100" u="none" strike="noStrike" dirty="0" smtClean="0">
                          <a:effectLst/>
                        </a:rPr>
                        <a:t>Inclusão </a:t>
                      </a:r>
                      <a:r>
                        <a:rPr lang="pt-PT" sz="1100" u="none" strike="noStrike" dirty="0">
                          <a:effectLst/>
                        </a:rPr>
                        <a:t>ativa, </a:t>
                      </a:r>
                      <a:r>
                        <a:rPr lang="pt-PT" sz="1100" u="none" strike="noStrike" dirty="0" smtClean="0">
                          <a:effectLst/>
                        </a:rPr>
                        <a:t>promover </a:t>
                      </a:r>
                      <a:r>
                        <a:rPr lang="pt-PT" sz="1100" u="none" strike="noStrike" dirty="0">
                          <a:effectLst/>
                        </a:rPr>
                        <a:t>oportunidades iguais e a participação ativa e melhorar a empregabilidade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102 371 634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29229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100" u="none" strike="noStrike" dirty="0" smtClean="0">
                          <a:effectLst/>
                        </a:rPr>
                        <a:t>Estratégias </a:t>
                      </a:r>
                      <a:r>
                        <a:rPr lang="pt-PT" sz="1100" u="none" strike="noStrike" dirty="0">
                          <a:effectLst/>
                        </a:rPr>
                        <a:t>de desenvolvimento local lideradas pelas comunidades locais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35 592 908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249366"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1" u="none" strike="noStrike" smtClean="0">
                          <a:effectLst/>
                        </a:rPr>
                        <a:t>Fundo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PT" sz="1100" b="1" u="none" strike="noStrike" dirty="0" smtClean="0">
                          <a:effectLst/>
                        </a:rPr>
                        <a:t>FEDER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47895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Eixo Prioritário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 smtClean="0">
                          <a:effectLst/>
                        </a:rPr>
                        <a:t>Domínio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Montante em EUR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27911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7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100" u="none" strike="noStrike" dirty="0" smtClean="0">
                          <a:effectLst/>
                        </a:rPr>
                        <a:t>Infraestruturas </a:t>
                      </a:r>
                      <a:r>
                        <a:rPr lang="pt-PT" sz="1100" u="none" strike="noStrike" dirty="0">
                          <a:effectLst/>
                        </a:rPr>
                        <a:t>de saúde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>
                          <a:effectLst/>
                        </a:rPr>
                        <a:t>27 057 546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31236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100" u="none" strike="noStrike" dirty="0" smtClean="0">
                          <a:effectLst/>
                        </a:rPr>
                        <a:t>Outras </a:t>
                      </a:r>
                      <a:r>
                        <a:rPr lang="pt-PT" sz="1100" u="none" strike="noStrike" dirty="0">
                          <a:effectLst/>
                        </a:rPr>
                        <a:t>infraestruturas </a:t>
                      </a:r>
                      <a:r>
                        <a:rPr lang="pt-PT" sz="1100" u="none" strike="noStrike" dirty="0" smtClean="0">
                          <a:effectLst/>
                        </a:rPr>
                        <a:t>sociais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>
                          <a:effectLst/>
                        </a:rPr>
                        <a:t>27 736 479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41794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100" u="none" strike="noStrike" dirty="0" smtClean="0">
                          <a:effectLst/>
                        </a:rPr>
                        <a:t>Serviços </a:t>
                      </a:r>
                      <a:r>
                        <a:rPr lang="pt-PT" sz="1100" u="none" strike="noStrike" dirty="0">
                          <a:effectLst/>
                        </a:rPr>
                        <a:t>e aplicações de administração pública em </a:t>
                      </a:r>
                      <a:r>
                        <a:rPr lang="pt-PT" sz="1100" u="none" strike="noStrike" dirty="0" smtClean="0">
                          <a:effectLst/>
                        </a:rPr>
                        <a:t>linha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>
                          <a:effectLst/>
                        </a:rPr>
                        <a:t>865 169</a:t>
                      </a:r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44219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100" u="none" strike="noStrike" dirty="0" smtClean="0">
                          <a:effectLst/>
                        </a:rPr>
                        <a:t>Serviços </a:t>
                      </a:r>
                      <a:r>
                        <a:rPr lang="pt-PT" sz="1100" u="none" strike="noStrike" dirty="0">
                          <a:effectLst/>
                        </a:rPr>
                        <a:t>e aplicações de inclusão </a:t>
                      </a:r>
                      <a:r>
                        <a:rPr lang="pt-PT" sz="1100" u="none" strike="noStrike" dirty="0" smtClean="0">
                          <a:effectLst/>
                        </a:rPr>
                        <a:t>eletrónica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576 779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507212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100" u="none" strike="noStrike" dirty="0" smtClean="0">
                          <a:effectLst/>
                        </a:rPr>
                        <a:t>Soluções </a:t>
                      </a:r>
                      <a:r>
                        <a:rPr lang="pt-PT" sz="1100" u="none" strike="noStrike" dirty="0">
                          <a:effectLst/>
                        </a:rPr>
                        <a:t>TIC para responder ao desafio do envelhecimento ativo e saudável e serviços e aplicações de saúde em </a:t>
                      </a:r>
                      <a:r>
                        <a:rPr lang="pt-PT" sz="1100" u="none" strike="noStrike" dirty="0" smtClean="0">
                          <a:effectLst/>
                        </a:rPr>
                        <a:t>linha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1 441 948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31236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100" u="none" strike="noStrike" dirty="0" smtClean="0">
                          <a:effectLst/>
                        </a:rPr>
                        <a:t>Iniciativas </a:t>
                      </a:r>
                      <a:r>
                        <a:rPr lang="pt-PT" sz="1100" u="none" strike="noStrike" dirty="0">
                          <a:effectLst/>
                        </a:rPr>
                        <a:t>de desenvolvimento promovidas pelas comunidades locais em zonas urbanas e rurais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u="none" strike="noStrike" dirty="0">
                          <a:effectLst/>
                        </a:rPr>
                        <a:t>22 183 816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177873"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2" marR="7742" marT="7742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100" b="1" u="none" strike="noStrike" dirty="0">
                          <a:effectLst/>
                        </a:rPr>
                        <a:t>Soma dos DI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217 826 279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177873"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2" marR="7742" marT="7742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100" b="1" u="none" strike="noStrike" dirty="0">
                          <a:effectLst/>
                        </a:rPr>
                        <a:t>Dotação do EP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217 826 279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177873"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2" marR="7742" marT="7742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100" b="1" u="none" strike="noStrike">
                          <a:effectLst/>
                        </a:rPr>
                        <a:t>FSE</a:t>
                      </a:r>
                      <a:endParaRPr lang="pt-PT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137 964 542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  <a:tr h="177873"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42" marR="7742" marT="7742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PT" sz="1100" b="1" u="none" strike="noStrike">
                          <a:effectLst/>
                        </a:rPr>
                        <a:t>FEDER</a:t>
                      </a:r>
                      <a:endParaRPr lang="pt-PT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79 861 737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42" marR="7742" marT="774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812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11. </a:t>
            </a:r>
            <a:r>
              <a:rPr lang="pt-PT" sz="2400" b="1" dirty="0" smtClean="0">
                <a:solidFill>
                  <a:schemeClr val="bg1"/>
                </a:solidFill>
              </a:rPr>
              <a:t>Tipologias de Operação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990580"/>
              </p:ext>
            </p:extLst>
          </p:nvPr>
        </p:nvGraphicFramePr>
        <p:xfrm>
          <a:off x="323526" y="1484784"/>
          <a:ext cx="8496946" cy="432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96946"/>
              </a:tblGrid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pt-PT" sz="13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Eixo Prioritário 6: Emprego e Mobilidade dos Trabalhadores </a:t>
                      </a: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152610"/>
              </p:ext>
            </p:extLst>
          </p:nvPr>
        </p:nvGraphicFramePr>
        <p:xfrm>
          <a:off x="323526" y="2132857"/>
          <a:ext cx="8496946" cy="38842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4991"/>
                <a:gridCol w="3373549"/>
                <a:gridCol w="3658406"/>
              </a:tblGrid>
              <a:tr h="247208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Prioridade de </a:t>
                      </a:r>
                      <a:r>
                        <a:rPr lang="pt-PT" sz="1100" b="1" u="none" strike="noStrike" dirty="0" smtClean="0">
                          <a:effectLst/>
                        </a:rPr>
                        <a:t>Investimento (PI</a:t>
                      </a:r>
                      <a:r>
                        <a:rPr lang="pt-PT" sz="1100" b="1" u="none" strike="noStrike" dirty="0">
                          <a:effectLst/>
                        </a:rPr>
                        <a:t>)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Tipologias de ação PO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 smtClean="0">
                          <a:effectLst/>
                        </a:rPr>
                        <a:t>Domínio Intervenção (DI)</a:t>
                      </a:r>
                      <a:endParaRPr lang="pt-PT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63306">
                <a:tc>
                  <a:txBody>
                    <a:bodyPr/>
                    <a:lstStyle/>
                    <a:p>
                      <a:pPr algn="l" fontAlgn="t"/>
                      <a:r>
                        <a:rPr lang="pt-PT" sz="1100" u="none" strike="noStrike" dirty="0">
                          <a:effectLst/>
                        </a:rPr>
                        <a:t>8.1 Acesso ao emprego para os candidatos a emprego e os </a:t>
                      </a:r>
                      <a:r>
                        <a:rPr lang="pt-PT" sz="1100" u="none" strike="noStrike" dirty="0" smtClean="0">
                          <a:effectLst/>
                        </a:rPr>
                        <a:t>inativos.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pt-PT" sz="1100" b="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1100" b="0" u="none" strike="noStrike" dirty="0" smtClean="0">
                          <a:effectLst/>
                        </a:rPr>
                        <a:t>Inserção </a:t>
                      </a:r>
                      <a:r>
                        <a:rPr lang="pt-PT" sz="1100" b="0" u="none" strike="noStrike" dirty="0">
                          <a:effectLst/>
                        </a:rPr>
                        <a:t>de inativos e de </a:t>
                      </a:r>
                      <a:r>
                        <a:rPr lang="pt-PT" sz="1100" b="0" u="none" strike="noStrike" dirty="0" smtClean="0">
                          <a:effectLst/>
                        </a:rPr>
                        <a:t>desempregados no mercado de trabalho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pt-PT" sz="1100" b="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1100" b="0" u="none" strike="noStrike" dirty="0" smtClean="0">
                          <a:effectLst/>
                        </a:rPr>
                        <a:t>102. Iniciativas </a:t>
                      </a:r>
                      <a:r>
                        <a:rPr lang="pt-PT" sz="1100" b="0" u="none" strike="noStrike" dirty="0">
                          <a:effectLst/>
                        </a:rPr>
                        <a:t>locais de emprego e de apoio à mobilidade dos trabalhadores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</a:tr>
              <a:tr h="1846786">
                <a:tc>
                  <a:txBody>
                    <a:bodyPr/>
                    <a:lstStyle/>
                    <a:p>
                      <a:pPr algn="l" fontAlgn="t"/>
                      <a:r>
                        <a:rPr lang="pt-PT" sz="1100" u="none" strike="noStrike" dirty="0">
                          <a:effectLst/>
                        </a:rPr>
                        <a:t>8.3 Criação de emprego por conta própria, empreendedorismo e criação de </a:t>
                      </a:r>
                      <a:r>
                        <a:rPr lang="pt-PT" sz="1100" u="none" strike="noStrike" dirty="0" smtClean="0">
                          <a:effectLst/>
                        </a:rPr>
                        <a:t>empresas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AutoNum type="romanLcParenBoth"/>
                      </a:pPr>
                      <a:r>
                        <a:rPr lang="pt-PT" sz="1100" u="none" strike="noStrike" dirty="0" smtClean="0">
                          <a:effectLst/>
                        </a:rPr>
                        <a:t>Incentivo </a:t>
                      </a:r>
                      <a:r>
                        <a:rPr lang="pt-PT" sz="1100" u="none" strike="noStrike" dirty="0">
                          <a:effectLst/>
                        </a:rPr>
                        <a:t>à </a:t>
                      </a:r>
                      <a:r>
                        <a:rPr lang="pt-PT" sz="1100" u="sng" strike="noStrike" dirty="0">
                          <a:effectLst/>
                        </a:rPr>
                        <a:t>criação do próprio </a:t>
                      </a:r>
                      <a:r>
                        <a:rPr lang="pt-PT" sz="1100" u="sng" strike="noStrike" dirty="0" smtClean="0">
                          <a:effectLst/>
                        </a:rPr>
                        <a:t>emprego</a:t>
                      </a:r>
                    </a:p>
                    <a:p>
                      <a:pPr marL="285750" indent="-285750" algn="l" fontAlgn="t">
                        <a:buAutoNum type="romanLcParenBoth"/>
                      </a:pPr>
                      <a:endParaRPr lang="pt-PT" sz="1100" u="none" strike="noStrike" dirty="0" smtClean="0">
                        <a:effectLst/>
                      </a:endParaRPr>
                    </a:p>
                    <a:p>
                      <a:pPr marL="285750" indent="-285750" algn="l" fontAlgn="t">
                        <a:buAutoNum type="romanLcParenBoth"/>
                      </a:pPr>
                      <a:r>
                        <a:rPr lang="pt-PT" sz="1100" u="none" strike="noStrike" dirty="0" smtClean="0">
                          <a:effectLst/>
                        </a:rPr>
                        <a:t>Apoio </a:t>
                      </a:r>
                      <a:r>
                        <a:rPr lang="pt-PT" sz="1100" u="none" strike="noStrike" dirty="0">
                          <a:effectLst/>
                        </a:rPr>
                        <a:t>à criação do próprio emprego por </a:t>
                      </a:r>
                      <a:r>
                        <a:rPr lang="pt-PT" sz="1100" u="sng" strike="noStrike" dirty="0">
                          <a:effectLst/>
                        </a:rPr>
                        <a:t>beneficiários de prestações de </a:t>
                      </a:r>
                      <a:r>
                        <a:rPr lang="pt-PT" sz="1100" u="sng" strike="noStrike" dirty="0" smtClean="0">
                          <a:effectLst/>
                        </a:rPr>
                        <a:t>desemprego</a:t>
                      </a:r>
                    </a:p>
                    <a:p>
                      <a:pPr marL="285750" indent="-285750" algn="l" fontAlgn="t">
                        <a:buAutoNum type="romanLcParenBoth"/>
                      </a:pPr>
                      <a:endParaRPr lang="pt-PT" sz="1100" u="none" strike="noStrike" dirty="0" smtClean="0">
                        <a:effectLst/>
                      </a:endParaRPr>
                    </a:p>
                    <a:p>
                      <a:pPr marL="285750" indent="-285750" algn="l" fontAlgn="t">
                        <a:buAutoNum type="romanLcParenBoth"/>
                      </a:pPr>
                      <a:r>
                        <a:rPr lang="pt-PT" sz="1100" u="none" strike="noStrike" dirty="0" smtClean="0">
                          <a:effectLst/>
                        </a:rPr>
                        <a:t>Apoio </a:t>
                      </a:r>
                      <a:r>
                        <a:rPr lang="pt-PT" sz="1100" u="none" strike="noStrike" dirty="0">
                          <a:effectLst/>
                        </a:rPr>
                        <a:t>ao </a:t>
                      </a:r>
                      <a:r>
                        <a:rPr lang="pt-PT" sz="1100" u="sng" strike="noStrike" dirty="0">
                          <a:effectLst/>
                        </a:rPr>
                        <a:t>artesanato e aos ofícios </a:t>
                      </a:r>
                      <a:r>
                        <a:rPr lang="pt-PT" sz="1100" u="sng" strike="noStrike" dirty="0" smtClean="0">
                          <a:effectLst/>
                        </a:rPr>
                        <a:t>tradicionais</a:t>
                      </a:r>
                    </a:p>
                    <a:p>
                      <a:pPr marL="285750" indent="-285750" algn="l" fontAlgn="t">
                        <a:buAutoNum type="romanLcParenBoth"/>
                      </a:pPr>
                      <a:endParaRPr lang="pt-PT" sz="1100" u="none" strike="noStrike" dirty="0" smtClean="0">
                        <a:effectLst/>
                      </a:endParaRPr>
                    </a:p>
                    <a:p>
                      <a:pPr marL="285750" indent="-285750" algn="l" fontAlgn="t">
                        <a:buAutoNum type="romanLcParenBoth"/>
                      </a:pPr>
                      <a:r>
                        <a:rPr lang="pt-PT" sz="1100" u="none" strike="noStrike" dirty="0" smtClean="0">
                          <a:effectLst/>
                        </a:rPr>
                        <a:t>Incentivo </a:t>
                      </a:r>
                      <a:r>
                        <a:rPr lang="pt-PT" sz="1100" u="none" strike="noStrike" dirty="0">
                          <a:effectLst/>
                        </a:rPr>
                        <a:t>direcionado para </a:t>
                      </a:r>
                      <a:r>
                        <a:rPr lang="pt-PT" sz="1100" u="sng" strike="noStrike" dirty="0">
                          <a:effectLst/>
                        </a:rPr>
                        <a:t>microempresas, que promovam a criação de emprego, nomeadamente em territórios de baixa densidade</a:t>
                      </a:r>
                      <a:r>
                        <a:rPr lang="pt-PT" sz="1100" u="none" strike="noStrike" dirty="0">
                          <a:effectLst/>
                        </a:rPr>
                        <a:t>, e ao empreendedorismo </a:t>
                      </a:r>
                      <a:r>
                        <a:rPr lang="pt-PT" sz="1100" u="none" strike="noStrike" dirty="0" smtClean="0">
                          <a:effectLst/>
                        </a:rPr>
                        <a:t>cooperativo</a:t>
                      </a:r>
                    </a:p>
                    <a:p>
                      <a:pPr marL="285750" indent="-285750" algn="l" fontAlgn="t">
                        <a:buAutoNum type="romanLcParenBoth"/>
                      </a:pPr>
                      <a:endParaRPr lang="pt-PT" sz="1100" u="none" strike="noStrike" dirty="0" smtClean="0">
                        <a:effectLst/>
                      </a:endParaRPr>
                    </a:p>
                    <a:p>
                      <a:pPr marL="285750" indent="-285750" algn="l" fontAlgn="t">
                        <a:buAutoNum type="romanLcParenBoth"/>
                      </a:pPr>
                      <a:r>
                        <a:rPr lang="pt-PT" sz="1100" u="none" strike="noStrike" dirty="0" smtClean="0">
                          <a:effectLst/>
                        </a:rPr>
                        <a:t>Apoio </a:t>
                      </a:r>
                      <a:r>
                        <a:rPr lang="pt-PT" sz="1100" u="none" strike="noStrike" dirty="0">
                          <a:effectLst/>
                        </a:rPr>
                        <a:t>ao </a:t>
                      </a:r>
                      <a:r>
                        <a:rPr lang="pt-PT" sz="1100" u="sng" strike="noStrike" dirty="0" err="1">
                          <a:effectLst/>
                        </a:rPr>
                        <a:t>microempreendedorismo</a:t>
                      </a:r>
                      <a:r>
                        <a:rPr lang="pt-PT" sz="1100" u="sng" strike="noStrike" dirty="0">
                          <a:effectLst/>
                        </a:rPr>
                        <a:t> verde </a:t>
                      </a:r>
                      <a:r>
                        <a:rPr lang="pt-PT" sz="1100" u="none" strike="noStrike" dirty="0">
                          <a:effectLst/>
                        </a:rPr>
                        <a:t>e </a:t>
                      </a:r>
                      <a:r>
                        <a:rPr lang="pt-PT" sz="1100" u="none" strike="noStrike" dirty="0" smtClean="0">
                          <a:effectLst/>
                        </a:rPr>
                        <a:t>ao </a:t>
                      </a:r>
                      <a:r>
                        <a:rPr lang="pt-PT" sz="1100" u="sng" strike="noStrike" dirty="0" err="1" smtClean="0">
                          <a:effectLst/>
                        </a:rPr>
                        <a:t>microempreendedorismo</a:t>
                      </a:r>
                      <a:r>
                        <a:rPr lang="pt-PT" sz="1100" u="sng" strike="noStrike" dirty="0" smtClean="0">
                          <a:effectLst/>
                        </a:rPr>
                        <a:t> social </a:t>
                      </a:r>
                    </a:p>
                    <a:p>
                      <a:pPr marL="285750" indent="-285750" algn="l" fontAlgn="t">
                        <a:buAutoNum type="romanLcParenBoth"/>
                      </a:pPr>
                      <a:endParaRPr lang="pt-PT" sz="1100" u="none" strike="noStrike" dirty="0" smtClean="0">
                        <a:effectLst/>
                      </a:endParaRPr>
                    </a:p>
                    <a:p>
                      <a:pPr marL="285750" indent="-285750" algn="l" fontAlgn="t">
                        <a:buAutoNum type="romanLcParenBoth"/>
                      </a:pPr>
                      <a:r>
                        <a:rPr lang="pt-PT" sz="1100" u="none" strike="noStrike" dirty="0" smtClean="0">
                          <a:effectLst/>
                        </a:rPr>
                        <a:t>Apoio </a:t>
                      </a:r>
                      <a:r>
                        <a:rPr lang="pt-PT" sz="1100" u="none" strike="noStrike" dirty="0">
                          <a:effectLst/>
                        </a:rPr>
                        <a:t>à </a:t>
                      </a:r>
                      <a:r>
                        <a:rPr lang="pt-PT" sz="1100" u="sng" strike="noStrike" dirty="0">
                          <a:effectLst/>
                        </a:rPr>
                        <a:t>criação de emprego e ao empreendedorismo através do sistema de microcrédito</a:t>
                      </a:r>
                      <a:r>
                        <a:rPr lang="pt-PT" sz="1100" u="none" strike="noStrike" dirty="0">
                          <a:effectLst/>
                        </a:rPr>
                        <a:t>.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1100" u="none" strike="noStrike" dirty="0" smtClean="0">
                          <a:effectLst/>
                        </a:rPr>
                        <a:t>104. Emprego </a:t>
                      </a:r>
                      <a:r>
                        <a:rPr lang="pt-PT" sz="1100" u="none" strike="noStrike" dirty="0">
                          <a:effectLst/>
                        </a:rPr>
                        <a:t>por conta própria, empreendedorismo e criação de empresas, incluindo micro, pequenas e médias empresas inovadoras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43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11. </a:t>
            </a:r>
            <a:r>
              <a:rPr lang="pt-PT" sz="2400" b="1" dirty="0" smtClean="0">
                <a:solidFill>
                  <a:schemeClr val="bg1"/>
                </a:solidFill>
              </a:rPr>
              <a:t>Tipologias de Operação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871420"/>
              </p:ext>
            </p:extLst>
          </p:nvPr>
        </p:nvGraphicFramePr>
        <p:xfrm>
          <a:off x="323528" y="1353747"/>
          <a:ext cx="8640962" cy="432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2"/>
              </a:tblGrid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pt-PT" sz="13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Eixo Prioritário 6: Emprego e Mobilidade dos Trabalhadores </a:t>
                      </a: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238518"/>
              </p:ext>
            </p:extLst>
          </p:nvPr>
        </p:nvGraphicFramePr>
        <p:xfrm>
          <a:off x="323528" y="1844824"/>
          <a:ext cx="8640960" cy="4824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1580"/>
                <a:gridCol w="3356919"/>
                <a:gridCol w="3372461"/>
              </a:tblGrid>
              <a:tr h="24262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b="1" u="none" strike="noStrike" dirty="0">
                          <a:effectLst/>
                        </a:rPr>
                        <a:t>Prioridade de Investimento (PI)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b="1" u="none" strike="noStrike" dirty="0">
                          <a:effectLst/>
                        </a:rPr>
                        <a:t>Tipologias de ação PO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b="1" u="none" strike="noStrike" dirty="0">
                          <a:effectLst/>
                        </a:rPr>
                        <a:t>Domínio Intervenção (DI</a:t>
                      </a:r>
                      <a:r>
                        <a:rPr lang="pt-PT" sz="1000" b="1" u="none" strike="noStrike" dirty="0" smtClean="0">
                          <a:effectLst/>
                        </a:rPr>
                        <a:t>)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485572">
                <a:tc>
                  <a:txBody>
                    <a:bodyPr/>
                    <a:lstStyle/>
                    <a:p>
                      <a:pPr algn="l" fontAlgn="t"/>
                      <a:r>
                        <a:rPr lang="pt-PT" sz="1000" u="none" strike="noStrike" dirty="0">
                          <a:effectLst/>
                        </a:rPr>
                        <a:t>8.5 Adaptação dos trabalhadores, das empresas e dos empresários à mudança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PT" sz="1000" b="1" u="none" strike="noStrike" dirty="0">
                          <a:effectLst/>
                        </a:rPr>
                        <a:t>Formação para a inovação </a:t>
                      </a:r>
                      <a:r>
                        <a:rPr lang="pt-PT" sz="1000" b="1" u="none" strike="noStrike" dirty="0" smtClean="0">
                          <a:effectLst/>
                        </a:rPr>
                        <a:t>empresarial:</a:t>
                      </a:r>
                    </a:p>
                    <a:p>
                      <a:pPr marL="285750" indent="-285750" algn="l" fontAlgn="t">
                        <a:buAutoNum type="romanLcParenBoth"/>
                      </a:pPr>
                      <a:r>
                        <a:rPr lang="pt-PT" sz="1000" u="none" strike="noStrike" dirty="0" smtClean="0">
                          <a:effectLst/>
                        </a:rPr>
                        <a:t>Apoio </a:t>
                      </a:r>
                      <a:r>
                        <a:rPr lang="pt-PT" sz="1000" u="none" strike="noStrike" dirty="0">
                          <a:effectLst/>
                        </a:rPr>
                        <a:t>ao desenvolvimento de ações de formação e de capacitação dos gestores para a inovação e gestão </a:t>
                      </a:r>
                      <a:r>
                        <a:rPr lang="pt-PT" sz="1000" u="none" strike="noStrike" dirty="0" smtClean="0">
                          <a:effectLst/>
                        </a:rPr>
                        <a:t>empresarial.</a:t>
                      </a:r>
                    </a:p>
                    <a:p>
                      <a:pPr marL="285750" indent="-285750" algn="l" fontAlgn="t">
                        <a:buAutoNum type="romanLcParenBoth"/>
                      </a:pPr>
                      <a:endParaRPr lang="pt-PT" sz="1000" u="none" strike="noStrike" dirty="0" smtClean="0">
                        <a:effectLst/>
                      </a:endParaRPr>
                    </a:p>
                    <a:p>
                      <a:pPr marL="285750" indent="-285750" algn="l" fontAlgn="t">
                        <a:buAutoNum type="romanLcParenBoth"/>
                      </a:pPr>
                      <a:r>
                        <a:rPr lang="pt-PT" sz="1000" u="none" strike="noStrike" dirty="0" smtClean="0">
                          <a:effectLst/>
                        </a:rPr>
                        <a:t> Apoio </a:t>
                      </a:r>
                      <a:r>
                        <a:rPr lang="pt-PT" sz="1000" u="none" strike="noStrike" dirty="0">
                          <a:effectLst/>
                        </a:rPr>
                        <a:t>à participação de ativos de empresas em ações de </a:t>
                      </a:r>
                      <a:r>
                        <a:rPr lang="pt-PT" sz="1000" u="none" strike="noStrike" dirty="0" smtClean="0">
                          <a:effectLst/>
                        </a:rPr>
                        <a:t>formação, </a:t>
                      </a:r>
                      <a:r>
                        <a:rPr lang="pt-PT" sz="1000" u="none" strike="noStrike" dirty="0">
                          <a:effectLst/>
                        </a:rPr>
                        <a:t>associada a projetos de </a:t>
                      </a:r>
                      <a:r>
                        <a:rPr lang="pt-PT" sz="1000" u="none" strike="noStrike" dirty="0" smtClean="0">
                          <a:effectLst/>
                        </a:rPr>
                        <a:t>investimento. </a:t>
                      </a:r>
                      <a:br>
                        <a:rPr lang="pt-PT" sz="1000" u="none" strike="noStrike" dirty="0" smtClean="0">
                          <a:effectLst/>
                        </a:rPr>
                      </a:br>
                      <a:endParaRPr lang="pt-PT" sz="1000" u="none" strike="noStrike" dirty="0" smtClean="0">
                        <a:effectLst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b="1" u="none" strike="noStrike" dirty="0" smtClean="0">
                          <a:effectLst/>
                        </a:rPr>
                        <a:t>Inserção de recursos humanos altamente qualificados nas empresas:</a:t>
                      </a:r>
                    </a:p>
                    <a:p>
                      <a:pPr marL="285750" indent="-285750" algn="l" fontAlgn="t">
                        <a:buAutoNum type="romanLcParenBoth"/>
                      </a:pPr>
                      <a:r>
                        <a:rPr lang="pt-PT" sz="1000" u="none" strike="noStrike" dirty="0" smtClean="0">
                          <a:effectLst/>
                        </a:rPr>
                        <a:t>Apoio </a:t>
                      </a:r>
                      <a:r>
                        <a:rPr lang="pt-PT" sz="1000" u="none" strike="noStrike" dirty="0">
                          <a:effectLst/>
                        </a:rPr>
                        <a:t>à integração de recursos humanos altamente qualificados nas </a:t>
                      </a:r>
                      <a:r>
                        <a:rPr lang="pt-PT" sz="1000" u="none" strike="noStrike" dirty="0" smtClean="0">
                          <a:effectLst/>
                        </a:rPr>
                        <a:t>empresas.</a:t>
                      </a:r>
                    </a:p>
                    <a:p>
                      <a:pPr marL="285750" indent="-285750" algn="l" fontAlgn="t">
                        <a:buAutoNum type="romanLcParenBoth"/>
                      </a:pPr>
                      <a:endParaRPr lang="pt-PT" sz="1000" u="none" strike="noStrike" dirty="0" smtClean="0">
                        <a:effectLst/>
                      </a:endParaRPr>
                    </a:p>
                    <a:p>
                      <a:pPr marL="285750" indent="-285750" algn="l" fontAlgn="t">
                        <a:buAutoNum type="romanLcParenBoth"/>
                      </a:pPr>
                      <a:r>
                        <a:rPr lang="pt-PT" sz="1000" u="none" strike="noStrike" dirty="0" smtClean="0">
                          <a:effectLst/>
                        </a:rPr>
                        <a:t>Apoio </a:t>
                      </a:r>
                      <a:r>
                        <a:rPr lang="pt-PT" sz="1000" u="none" strike="noStrike" dirty="0">
                          <a:effectLst/>
                        </a:rPr>
                        <a:t>à contração pelas empresas de doutorados e de </a:t>
                      </a:r>
                      <a:r>
                        <a:rPr lang="pt-PT" sz="1000" u="none" strike="noStrike" dirty="0" smtClean="0">
                          <a:effectLst/>
                        </a:rPr>
                        <a:t>pós-doutorados.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pt-PT" sz="10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0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0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0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0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0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1000" u="none" strike="noStrike" dirty="0" smtClean="0">
                          <a:effectLst/>
                        </a:rPr>
                        <a:t>106. Adaptação </a:t>
                      </a:r>
                      <a:r>
                        <a:rPr lang="pt-PT" sz="1000" u="none" strike="noStrike" dirty="0">
                          <a:effectLst/>
                        </a:rPr>
                        <a:t>dos trabalhadores, das empresas e dos empresários à mudança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1000" u="none" strike="noStrike" dirty="0">
                          <a:effectLst/>
                        </a:rPr>
                        <a:t> 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</a:tr>
              <a:tr h="1062255">
                <a:tc rowSpan="2">
                  <a:txBody>
                    <a:bodyPr/>
                    <a:lstStyle/>
                    <a:p>
                      <a:pPr algn="l" fontAlgn="t"/>
                      <a:r>
                        <a:rPr lang="pt-PT" sz="1000" u="none" strike="noStrike" dirty="0">
                          <a:effectLst/>
                        </a:rPr>
                        <a:t>8.8 A concessão de apoio ao desenvolvimento dos viveiros de empresas e o apoio à atividade por conta própria, às microempresas e à criação de empresas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 rowSpan="2">
                  <a:txBody>
                    <a:bodyPr/>
                    <a:lstStyle/>
                    <a:p>
                      <a:pPr marL="285750" indent="-285750" algn="l" fontAlgn="ctr">
                        <a:buAutoNum type="romanLcParenBoth"/>
                      </a:pPr>
                      <a:r>
                        <a:rPr lang="pt-PT" sz="1000" u="none" strike="noStrike" dirty="0" smtClean="0">
                          <a:effectLst/>
                        </a:rPr>
                        <a:t>Apoio </a:t>
                      </a:r>
                      <a:r>
                        <a:rPr lang="pt-PT" sz="1000" u="none" strike="noStrike" dirty="0">
                          <a:effectLst/>
                        </a:rPr>
                        <a:t>a </a:t>
                      </a:r>
                      <a:r>
                        <a:rPr lang="pt-PT" sz="1000" b="1" u="none" strike="noStrike" dirty="0">
                          <a:effectLst/>
                        </a:rPr>
                        <a:t>incentivo ao investimento de pequena dimensão para expansão da atividade empresarial e para a criação de </a:t>
                      </a:r>
                      <a:r>
                        <a:rPr lang="pt-PT" sz="1000" b="1" u="none" strike="noStrike" dirty="0" smtClean="0">
                          <a:effectLst/>
                        </a:rPr>
                        <a:t>microempresas</a:t>
                      </a:r>
                    </a:p>
                    <a:p>
                      <a:pPr marL="285750" indent="-285750" algn="l" fontAlgn="ctr">
                        <a:buAutoNum type="romanLcParenBoth"/>
                      </a:pPr>
                      <a:endParaRPr lang="pt-PT" sz="1000" u="none" strike="noStrike" dirty="0" smtClean="0">
                        <a:effectLst/>
                      </a:endParaRPr>
                    </a:p>
                    <a:p>
                      <a:pPr marL="285750" indent="-285750" algn="l" fontAlgn="ctr">
                        <a:buAutoNum type="romanLcParenBoth"/>
                      </a:pPr>
                      <a:r>
                        <a:rPr lang="pt-PT" sz="1000" b="1" u="none" strike="noStrike" dirty="0" smtClean="0">
                          <a:effectLst/>
                        </a:rPr>
                        <a:t>Apoio </a:t>
                      </a:r>
                      <a:r>
                        <a:rPr lang="pt-PT" sz="1000" b="1" u="none" strike="noStrike" dirty="0">
                          <a:effectLst/>
                        </a:rPr>
                        <a:t>a iniciativas empresariais </a:t>
                      </a:r>
                      <a:r>
                        <a:rPr lang="pt-PT" sz="1000" u="none" strike="noStrike" dirty="0">
                          <a:effectLst/>
                        </a:rPr>
                        <a:t>de micro e pequenas empresas de base local, </a:t>
                      </a:r>
                      <a:r>
                        <a:rPr lang="pt-PT" sz="1000" b="1" u="none" strike="noStrike" dirty="0">
                          <a:effectLst/>
                        </a:rPr>
                        <a:t>especialmente em territórios de baixa </a:t>
                      </a:r>
                      <a:r>
                        <a:rPr lang="pt-PT" sz="1000" b="1" u="none" strike="noStrike" dirty="0" smtClean="0">
                          <a:effectLst/>
                        </a:rPr>
                        <a:t>densidade</a:t>
                      </a:r>
                    </a:p>
                    <a:p>
                      <a:pPr marL="285750" indent="-285750" algn="l" fontAlgn="ctr">
                        <a:buAutoNum type="romanLcParenBoth"/>
                      </a:pPr>
                      <a:endParaRPr lang="pt-PT" sz="1000" u="none" strike="noStrike" dirty="0" smtClean="0">
                        <a:effectLst/>
                      </a:endParaRPr>
                    </a:p>
                    <a:p>
                      <a:pPr marL="285750" indent="-285750" algn="l" fontAlgn="ctr">
                        <a:buAutoNum type="romanLcParenBoth"/>
                      </a:pPr>
                      <a:r>
                        <a:rPr lang="pt-PT" sz="1000" b="1" u="none" strike="noStrike" dirty="0" smtClean="0">
                          <a:effectLst/>
                        </a:rPr>
                        <a:t>Apoio</a:t>
                      </a:r>
                      <a:r>
                        <a:rPr lang="pt-PT" sz="1000" u="none" strike="noStrike" dirty="0" smtClean="0">
                          <a:effectLst/>
                        </a:rPr>
                        <a:t> </a:t>
                      </a:r>
                      <a:r>
                        <a:rPr lang="pt-PT" sz="1000" u="none" strike="noStrike" dirty="0">
                          <a:effectLst/>
                        </a:rPr>
                        <a:t>a investimentos de expansão ou </a:t>
                      </a:r>
                      <a:r>
                        <a:rPr lang="pt-PT" sz="1000" b="1" u="none" strike="noStrike" dirty="0">
                          <a:effectLst/>
                        </a:rPr>
                        <a:t>criação de incubadoras/viveiros de empresas sociais</a:t>
                      </a:r>
                      <a:r>
                        <a:rPr lang="pt-PT" sz="1000" u="none" strike="noStrike" dirty="0">
                          <a:effectLst/>
                        </a:rPr>
                        <a:t>; </a:t>
                      </a:r>
                      <a:endParaRPr lang="pt-PT" sz="1000" u="none" strike="noStrike" dirty="0" smtClean="0">
                        <a:effectLst/>
                      </a:endParaRPr>
                    </a:p>
                    <a:p>
                      <a:pPr marL="285750" indent="-285750" algn="l" fontAlgn="ctr">
                        <a:buAutoNum type="romanLcParenBoth"/>
                      </a:pPr>
                      <a:endParaRPr lang="pt-PT" sz="1000" u="none" strike="noStrike" dirty="0" smtClean="0">
                        <a:effectLst/>
                      </a:endParaRPr>
                    </a:p>
                    <a:p>
                      <a:pPr marL="0" indent="0" algn="l" fontAlgn="ctr">
                        <a:buNone/>
                      </a:pPr>
                      <a:r>
                        <a:rPr lang="pt-PT" sz="1000" u="none" strike="noStrike" dirty="0" smtClean="0">
                          <a:effectLst/>
                        </a:rPr>
                        <a:t>O apoio </a:t>
                      </a:r>
                      <a:r>
                        <a:rPr lang="pt-PT" sz="1000" u="none" strike="noStrike" dirty="0">
                          <a:effectLst/>
                        </a:rPr>
                        <a:t>à criação de empresas e ao empreendedorismo através do sistema de microcrédito será utilizado para apoiar algumas tipologias de ação.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pt-PT" sz="10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0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1000" u="none" strike="noStrike" dirty="0" smtClean="0">
                          <a:effectLst/>
                        </a:rPr>
                        <a:t>67. Desenvolvimento </a:t>
                      </a:r>
                      <a:r>
                        <a:rPr lang="pt-PT" sz="1000" u="none" strike="noStrike" dirty="0">
                          <a:effectLst/>
                        </a:rPr>
                        <a:t>das atividades das PME, apoio ao empreendedorismo e incubação, incluindo apoio a empresas derivadas (spin-outs) e a novas empresas (spin-</a:t>
                      </a:r>
                      <a:r>
                        <a:rPr lang="pt-PT" sz="1000" u="none" strike="noStrike" dirty="0" err="1">
                          <a:effectLst/>
                        </a:rPr>
                        <a:t>offs</a:t>
                      </a:r>
                      <a:r>
                        <a:rPr lang="pt-PT" sz="1000" u="none" strike="noStrike" dirty="0">
                          <a:effectLst/>
                        </a:rPr>
                        <a:t>)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1000" u="none" strike="noStrike" dirty="0">
                          <a:effectLst/>
                        </a:rPr>
                        <a:t> 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</a:tr>
              <a:tr h="1224136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PT" sz="10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0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0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1000" u="none" strike="noStrike" dirty="0" smtClean="0">
                          <a:effectLst/>
                        </a:rPr>
                        <a:t>73. Apoio </a:t>
                      </a:r>
                      <a:r>
                        <a:rPr lang="pt-PT" sz="1000" u="none" strike="noStrike" dirty="0">
                          <a:effectLst/>
                        </a:rPr>
                        <a:t>a empresas sociais (PME)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1000" u="none" strike="noStrike" dirty="0">
                          <a:effectLst/>
                        </a:rPr>
                        <a:t> 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41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11. </a:t>
            </a:r>
            <a:r>
              <a:rPr lang="pt-PT" sz="2400" b="1" dirty="0" smtClean="0">
                <a:solidFill>
                  <a:schemeClr val="bg1"/>
                </a:solidFill>
              </a:rPr>
              <a:t>Tipologias de Operação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611863"/>
              </p:ext>
            </p:extLst>
          </p:nvPr>
        </p:nvGraphicFramePr>
        <p:xfrm>
          <a:off x="323528" y="1484784"/>
          <a:ext cx="8568951" cy="432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68951"/>
              </a:tblGrid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pt-PT" sz="13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Eixo Prioritário 6: Emprego e Mobilidade dos Trabalhadores </a:t>
                      </a: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089687"/>
              </p:ext>
            </p:extLst>
          </p:nvPr>
        </p:nvGraphicFramePr>
        <p:xfrm>
          <a:off x="323528" y="1988840"/>
          <a:ext cx="8568951" cy="42857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5649"/>
                <a:gridCol w="3328945"/>
                <a:gridCol w="3344357"/>
              </a:tblGrid>
              <a:tr h="381984"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1" u="none" strike="noStrike" dirty="0">
                          <a:effectLst/>
                        </a:rPr>
                        <a:t>Prioridade de Investimento (PI)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Tipologias de ação PO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Domínio Intervenção (DI</a:t>
                      </a:r>
                      <a:r>
                        <a:rPr lang="pt-PT" sz="1100" b="1" u="none" strike="noStrike" dirty="0" smtClean="0">
                          <a:effectLst/>
                        </a:rPr>
                        <a:t>)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70144">
                <a:tc rowSpan="5">
                  <a:txBody>
                    <a:bodyPr/>
                    <a:lstStyle/>
                    <a:p>
                      <a:pPr algn="l" fontAlgn="t"/>
                      <a:r>
                        <a:rPr lang="pt-PT" sz="1100" u="none" strike="noStrike" dirty="0">
                          <a:effectLst/>
                        </a:rPr>
                        <a:t>8.9 A concessão de apoio ao crescimento propício ao emprego através do desenvolvimento do potencial endógeno como parte integrante de uma estratégia territorial para zonas </a:t>
                      </a:r>
                      <a:r>
                        <a:rPr lang="pt-PT" sz="1100" u="none" strike="noStrike" dirty="0" smtClean="0">
                          <a:effectLst/>
                        </a:rPr>
                        <a:t>específicas.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  <a:tc rowSpan="5">
                  <a:txBody>
                    <a:bodyPr/>
                    <a:lstStyle/>
                    <a:p>
                      <a:pPr algn="l" fontAlgn="t"/>
                      <a:r>
                        <a:rPr lang="pt-P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Valorização dos recursos endógenos </a:t>
                      </a:r>
                      <a:r>
                        <a:rPr lang="pt-PT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 territórios </a:t>
                      </a:r>
                      <a:r>
                        <a:rPr lang="pt-PT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específicos:</a:t>
                      </a:r>
                    </a:p>
                    <a:p>
                      <a:pPr algn="l" fontAlgn="t"/>
                      <a:endParaRPr lang="pt-PT" sz="11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fontAlgn="t">
                        <a:buAutoNum type="romanLcParenBoth"/>
                      </a:pPr>
                      <a:r>
                        <a:rPr lang="pt-PT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Promoção </a:t>
                      </a:r>
                      <a:r>
                        <a:rPr lang="pt-PT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</a:t>
                      </a:r>
                      <a:r>
                        <a:rPr lang="pt-P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operações de qualificação e dinamização de aldeias emblemáticas e de centros </a:t>
                      </a:r>
                      <a:r>
                        <a:rPr lang="pt-PT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rurais</a:t>
                      </a:r>
                    </a:p>
                    <a:p>
                      <a:pPr marL="0" indent="0" algn="l" fontAlgn="t">
                        <a:buNone/>
                      </a:pPr>
                      <a:endParaRPr lang="pt-PT" sz="11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t" latinLnBrk="0" hangingPunct="1">
                        <a:buFont typeface="+mj-lt"/>
                        <a:buNone/>
                      </a:pPr>
                      <a:r>
                        <a:rPr lang="pt-PT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pt-PT" sz="11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</a:t>
                      </a:r>
                      <a:r>
                        <a:rPr lang="pt-PT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   </a:t>
                      </a:r>
                      <a:r>
                        <a:rPr lang="pt-PT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Incentivo </a:t>
                      </a:r>
                      <a:r>
                        <a:rPr lang="pt-P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atividades turísticas, artesanais </a:t>
                      </a:r>
                      <a:r>
                        <a:rPr lang="pt-PT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</a:t>
                      </a:r>
                      <a:r>
                        <a:rPr lang="pt-PT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desenvolvimento </a:t>
                      </a:r>
                      <a:r>
                        <a:rPr lang="pt-PT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produtos tradicionais </a:t>
                      </a:r>
                      <a:endParaRPr lang="pt-PT" sz="11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fontAlgn="t" latinLnBrk="0" hangingPunct="1">
                        <a:buAutoNum type="romanLcParenBoth"/>
                      </a:pPr>
                      <a:endParaRPr lang="pt-PT" sz="11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t" latinLnBrk="0" hangingPunct="1">
                        <a:buNone/>
                      </a:pPr>
                      <a:r>
                        <a:rPr lang="pt-PT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pt-PT" sz="11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pt-PT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   </a:t>
                      </a:r>
                      <a:r>
                        <a:rPr lang="pt-PT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Valorização </a:t>
                      </a:r>
                      <a:r>
                        <a:rPr lang="pt-PT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gestão de sistemas produtivos </a:t>
                      </a:r>
                      <a:r>
                        <a:rPr lang="pt-PT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locais</a:t>
                      </a:r>
                    </a:p>
                    <a:p>
                      <a:pPr marL="0" indent="0" algn="l" fontAlgn="t">
                        <a:buNone/>
                      </a:pPr>
                      <a:endParaRPr lang="pt-PT" sz="11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fontAlgn="t" latinLnBrk="0" hangingPunct="1">
                        <a:buNone/>
                      </a:pPr>
                      <a:r>
                        <a:rPr lang="pt-PT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pt-PT" sz="11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</a:t>
                      </a:r>
                      <a:r>
                        <a:rPr lang="pt-PT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pt-PT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pt-PT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Oferta de serviços coletivos de apoio técnico, de promoção conjunta de produtos e serviços locais e acesso aos mercados</a:t>
                      </a:r>
                      <a:endParaRPr lang="pt-PT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1100" u="none" strike="noStrike" dirty="0" smtClean="0">
                          <a:effectLst/>
                        </a:rPr>
                        <a:t>91</a:t>
                      </a:r>
                      <a:r>
                        <a:rPr lang="pt-PT" sz="1100" u="none" strike="noStrike" dirty="0">
                          <a:effectLst/>
                        </a:rPr>
                        <a:t>. Desenvolvimento e promoção do potencial turístico das zonas </a:t>
                      </a:r>
                      <a:r>
                        <a:rPr lang="pt-PT" sz="1100" u="none" strike="noStrike" dirty="0" smtClean="0">
                          <a:effectLst/>
                        </a:rPr>
                        <a:t>naturais</a:t>
                      </a:r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</a:tr>
              <a:tr h="648072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1100" u="none" strike="noStrike" dirty="0" smtClean="0">
                          <a:effectLst/>
                        </a:rPr>
                        <a:t>92. Proteção, desenvolvimento e promoção de ativos públicos de turismo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1100" u="none" strike="noStrike" dirty="0" smtClean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</a:tr>
              <a:tr h="730538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1100" u="none" strike="noStrike" dirty="0" smtClean="0">
                          <a:effectLst/>
                        </a:rPr>
                        <a:t>93</a:t>
                      </a:r>
                      <a:r>
                        <a:rPr lang="pt-PT" sz="1100" u="none" strike="noStrike" dirty="0">
                          <a:effectLst/>
                        </a:rPr>
                        <a:t>. Desenvolvimento e promoção de serviços públicos de turismo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</a:tr>
              <a:tr h="811708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1100" u="none" strike="noStrike" dirty="0" smtClean="0">
                          <a:effectLst/>
                        </a:rPr>
                        <a:t>94</a:t>
                      </a:r>
                      <a:r>
                        <a:rPr lang="pt-PT" sz="1100" u="none" strike="noStrike" dirty="0">
                          <a:effectLst/>
                        </a:rPr>
                        <a:t>. Proteção, desenvolvimento e promoção de ativos públicos culturais e patrimoniais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</a:tr>
              <a:tr h="91130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1100" u="none" strike="noStrike" dirty="0" smtClean="0">
                          <a:effectLst/>
                        </a:rPr>
                        <a:t>95</a:t>
                      </a:r>
                      <a:r>
                        <a:rPr lang="pt-PT" sz="1100" u="none" strike="noStrike" dirty="0">
                          <a:effectLst/>
                        </a:rPr>
                        <a:t>. Desenvolvimento e promoção de serviços públicos culturais e patrimoniais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937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11. </a:t>
            </a:r>
            <a:r>
              <a:rPr lang="pt-PT" sz="2400" b="1" dirty="0" smtClean="0">
                <a:solidFill>
                  <a:schemeClr val="bg1"/>
                </a:solidFill>
              </a:rPr>
              <a:t>Tipologias de Operação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940200"/>
              </p:ext>
            </p:extLst>
          </p:nvPr>
        </p:nvGraphicFramePr>
        <p:xfrm>
          <a:off x="395534" y="1595227"/>
          <a:ext cx="8496945" cy="2831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96945"/>
              </a:tblGrid>
              <a:tr h="283114">
                <a:tc>
                  <a:txBody>
                    <a:bodyPr/>
                    <a:lstStyle/>
                    <a:p>
                      <a:pPr algn="l" fontAlgn="b"/>
                      <a:r>
                        <a:rPr lang="pt-PT" sz="13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Eixo Prioritário 7: Inclusão Social e Pobreza</a:t>
                      </a: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598800"/>
              </p:ext>
            </p:extLst>
          </p:nvPr>
        </p:nvGraphicFramePr>
        <p:xfrm>
          <a:off x="395534" y="2132856"/>
          <a:ext cx="8496945" cy="4536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9461"/>
                <a:gridCol w="3339077"/>
                <a:gridCol w="3658407"/>
              </a:tblGrid>
              <a:tr h="371426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Prioridade de Investimento (PI)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755" marR="6755" marT="6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Tipologias de ação PO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755" marR="6755" marT="675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100" b="1" u="none" strike="noStrike" dirty="0">
                          <a:effectLst/>
                        </a:rPr>
                        <a:t>Domínio Intervenção (DI</a:t>
                      </a:r>
                      <a:r>
                        <a:rPr lang="pt-PT" sz="1100" b="1" u="none" strike="noStrike" dirty="0" smtClean="0">
                          <a:effectLst/>
                        </a:rPr>
                        <a:t>)</a:t>
                      </a:r>
                      <a:endParaRPr lang="pt-PT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755" marR="6755" marT="6755" marB="0" anchor="ctr"/>
                </a:tc>
              </a:tr>
              <a:tr h="1427070">
                <a:tc>
                  <a:txBody>
                    <a:bodyPr/>
                    <a:lstStyle/>
                    <a:p>
                      <a:pPr algn="l" fontAlgn="t"/>
                      <a:r>
                        <a:rPr lang="pt-PT" sz="1100" u="none" strike="noStrike" dirty="0">
                          <a:effectLst/>
                        </a:rPr>
                        <a:t>9.1 Inclusão ativa, incluindo com vista à promoção da igualdade de oportunidades e da participação ativa e a melhoria da empregabilidade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755" marR="6755" marT="6755" marB="0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AutoNum type="romanLcParenBoth"/>
                      </a:pPr>
                      <a:r>
                        <a:rPr lang="pt-PT" sz="1100" u="none" strike="noStrike" dirty="0" smtClean="0">
                          <a:effectLst/>
                        </a:rPr>
                        <a:t>Abordagens </a:t>
                      </a:r>
                      <a:r>
                        <a:rPr lang="pt-PT" sz="1100" u="none" strike="noStrike" dirty="0">
                          <a:effectLst/>
                        </a:rPr>
                        <a:t>integradas para a inclusão ativa, através </a:t>
                      </a:r>
                      <a:r>
                        <a:rPr lang="pt-PT" sz="1100" b="1" u="none" strike="noStrike" dirty="0">
                          <a:effectLst/>
                        </a:rPr>
                        <a:t>de programas integrados de inovação e experimentação social e de animação territorial, envolvendo redes sociais </a:t>
                      </a:r>
                      <a:r>
                        <a:rPr lang="pt-PT" sz="1100" b="1" u="none" strike="noStrike" dirty="0" smtClean="0">
                          <a:effectLst/>
                        </a:rPr>
                        <a:t>sub-regionais</a:t>
                      </a:r>
                    </a:p>
                    <a:p>
                      <a:pPr marL="0" indent="0" algn="l" fontAlgn="t">
                        <a:buNone/>
                      </a:pPr>
                      <a:endParaRPr lang="pt-PT" sz="1100" u="none" strike="noStrike" dirty="0" smtClean="0">
                        <a:effectLst/>
                      </a:endParaRPr>
                    </a:p>
                    <a:p>
                      <a:pPr marL="0" indent="0" algn="l" fontAlgn="t">
                        <a:buNone/>
                      </a:pPr>
                      <a:r>
                        <a:rPr lang="pt-PT" sz="1100" u="none" strike="noStrike" dirty="0" smtClean="0">
                          <a:effectLst/>
                        </a:rPr>
                        <a:t> </a:t>
                      </a:r>
                      <a:r>
                        <a:rPr lang="pt-PT" sz="1100" u="none" strike="noStrike" dirty="0">
                          <a:effectLst/>
                        </a:rPr>
                        <a:t>(</a:t>
                      </a:r>
                      <a:r>
                        <a:rPr lang="pt-PT" sz="1100" u="none" strike="noStrike" dirty="0" err="1">
                          <a:effectLst/>
                        </a:rPr>
                        <a:t>ii</a:t>
                      </a:r>
                      <a:r>
                        <a:rPr lang="pt-PT" sz="1100" u="none" strike="noStrike" dirty="0">
                          <a:effectLst/>
                        </a:rPr>
                        <a:t>) </a:t>
                      </a:r>
                      <a:r>
                        <a:rPr lang="pt-PT" sz="1100" u="none" strike="noStrike" dirty="0" smtClean="0">
                          <a:effectLst/>
                        </a:rPr>
                        <a:t>    “Contratos </a:t>
                      </a:r>
                      <a:r>
                        <a:rPr lang="pt-PT" sz="1100" u="none" strike="noStrike" dirty="0">
                          <a:effectLst/>
                        </a:rPr>
                        <a:t>de Emprego Inserção” (</a:t>
                      </a:r>
                      <a:r>
                        <a:rPr lang="pt-PT" sz="1100" b="1" u="none" strike="noStrike" dirty="0">
                          <a:effectLst/>
                        </a:rPr>
                        <a:t>CEI</a:t>
                      </a:r>
                      <a:r>
                        <a:rPr lang="pt-PT" sz="1100" u="none" strike="noStrike" dirty="0" smtClean="0">
                          <a:effectLst/>
                        </a:rPr>
                        <a:t>)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755" marR="6755" marT="6755" marB="0"/>
                </a:tc>
                <a:tc>
                  <a:txBody>
                    <a:bodyPr/>
                    <a:lstStyle/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1100" u="none" strike="noStrike" dirty="0" smtClean="0">
                          <a:effectLst/>
                        </a:rPr>
                        <a:t>109</a:t>
                      </a:r>
                      <a:r>
                        <a:rPr lang="pt-PT" sz="1100" u="none" strike="noStrike" dirty="0">
                          <a:effectLst/>
                        </a:rPr>
                        <a:t>. Inclusão ativa, inclusivamente com vista a promover oportunidades iguais e a participação ativa e melhorar a empregabilidade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755" marR="6755" marT="6755" marB="0"/>
                </a:tc>
              </a:tr>
              <a:tr h="2738008">
                <a:tc>
                  <a:txBody>
                    <a:bodyPr/>
                    <a:lstStyle/>
                    <a:p>
                      <a:pPr algn="l" fontAlgn="t"/>
                      <a:r>
                        <a:rPr lang="pt-PT" sz="1100" u="none" strike="noStrike" dirty="0">
                          <a:effectLst/>
                        </a:rPr>
                        <a:t>9.6 Estratégias de desenvolvimento local de base comunitária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755" marR="6755" marT="6755" marB="0"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AutoNum type="romanLcParenBoth"/>
                      </a:pPr>
                      <a:r>
                        <a:rPr lang="pt-PT" sz="1100" u="none" strike="noStrike" dirty="0" smtClean="0">
                          <a:effectLst/>
                        </a:rPr>
                        <a:t>Qualificação </a:t>
                      </a:r>
                      <a:r>
                        <a:rPr lang="pt-PT" sz="1100" u="none" strike="noStrike" dirty="0">
                          <a:effectLst/>
                        </a:rPr>
                        <a:t>e </a:t>
                      </a:r>
                      <a:r>
                        <a:rPr lang="pt-PT" sz="1100" b="1" u="none" strike="noStrike" dirty="0">
                          <a:effectLst/>
                        </a:rPr>
                        <a:t>promoção da inovação no desenvolvimento de produtos do setor </a:t>
                      </a:r>
                      <a:r>
                        <a:rPr lang="pt-PT" sz="1100" b="1" u="none" strike="noStrike" dirty="0" smtClean="0">
                          <a:effectLst/>
                        </a:rPr>
                        <a:t>primário</a:t>
                      </a:r>
                    </a:p>
                    <a:p>
                      <a:pPr marL="285750" indent="-285750" algn="l" fontAlgn="t">
                        <a:buAutoNum type="romanLcParenBoth"/>
                      </a:pPr>
                      <a:endParaRPr lang="pt-PT" sz="1100" u="none" strike="noStrike" dirty="0" smtClean="0">
                        <a:effectLst/>
                      </a:endParaRPr>
                    </a:p>
                    <a:p>
                      <a:pPr marL="285750" indent="-285750" algn="l" fontAlgn="t">
                        <a:buAutoNum type="romanLcParenBoth"/>
                      </a:pPr>
                      <a:r>
                        <a:rPr lang="pt-PT" sz="1100" b="1" u="none" strike="noStrike" dirty="0" smtClean="0">
                          <a:effectLst/>
                        </a:rPr>
                        <a:t>Apoio </a:t>
                      </a:r>
                      <a:r>
                        <a:rPr lang="pt-PT" sz="1100" b="1" u="none" strike="noStrike" dirty="0">
                          <a:effectLst/>
                        </a:rPr>
                        <a:t>ao empreendedorismo</a:t>
                      </a:r>
                      <a:r>
                        <a:rPr lang="pt-PT" sz="1100" u="none" strike="noStrike" dirty="0">
                          <a:effectLst/>
                        </a:rPr>
                        <a:t>, à criação de empresas e do próprio emprego e à criação de emprego </a:t>
                      </a:r>
                      <a:endParaRPr lang="pt-PT" sz="1100" u="none" strike="noStrike" dirty="0" smtClean="0">
                        <a:effectLst/>
                      </a:endParaRPr>
                    </a:p>
                    <a:p>
                      <a:pPr marL="285750" indent="-285750" algn="l" fontAlgn="t">
                        <a:buAutoNum type="romanLcParenBoth"/>
                      </a:pPr>
                      <a:endParaRPr lang="pt-PT" sz="1100" u="none" strike="noStrike" dirty="0" smtClean="0">
                        <a:effectLst/>
                      </a:endParaRPr>
                    </a:p>
                    <a:p>
                      <a:pPr marL="285750" indent="-285750" algn="l" fontAlgn="t">
                        <a:buAutoNum type="romanLcParenBoth"/>
                      </a:pPr>
                      <a:r>
                        <a:rPr lang="pt-PT" sz="1100" u="none" strike="noStrike" dirty="0" smtClean="0">
                          <a:effectLst/>
                        </a:rPr>
                        <a:t>Promoção </a:t>
                      </a:r>
                      <a:r>
                        <a:rPr lang="pt-PT" sz="1100" u="none" strike="noStrike" dirty="0">
                          <a:effectLst/>
                        </a:rPr>
                        <a:t>de </a:t>
                      </a:r>
                      <a:r>
                        <a:rPr lang="pt-PT" sz="1100" b="1" u="none" strike="noStrike" dirty="0">
                          <a:effectLst/>
                        </a:rPr>
                        <a:t>projetos de inovação social </a:t>
                      </a:r>
                      <a:endParaRPr lang="pt-PT" sz="1100" b="1" u="none" strike="noStrike" dirty="0" smtClean="0">
                        <a:effectLst/>
                      </a:endParaRPr>
                    </a:p>
                    <a:p>
                      <a:pPr marL="285750" indent="-285750" algn="l" fontAlgn="t">
                        <a:buAutoNum type="romanLcParenBoth"/>
                      </a:pPr>
                      <a:endParaRPr lang="pt-PT" sz="1100" u="none" strike="noStrike" dirty="0" smtClean="0">
                        <a:effectLst/>
                      </a:endParaRPr>
                    </a:p>
                    <a:p>
                      <a:pPr marL="285750" indent="-285750" algn="l" fontAlgn="t">
                        <a:buAutoNum type="romanLcParenBoth"/>
                      </a:pPr>
                      <a:r>
                        <a:rPr lang="pt-PT" sz="1100" b="1" u="none" strike="noStrike" dirty="0" smtClean="0">
                          <a:effectLst/>
                        </a:rPr>
                        <a:t>Estímulo </a:t>
                      </a:r>
                      <a:r>
                        <a:rPr lang="pt-PT" sz="1100" b="1" u="none" strike="noStrike" dirty="0">
                          <a:effectLst/>
                        </a:rPr>
                        <a:t>à inovação no que respeita à procura de novas respostas sociais </a:t>
                      </a:r>
                      <a:endParaRPr lang="pt-PT" sz="1100" b="1" u="none" strike="noStrike" dirty="0" smtClean="0">
                        <a:effectLst/>
                      </a:endParaRPr>
                    </a:p>
                    <a:p>
                      <a:pPr marL="285750" indent="-285750" algn="l" fontAlgn="t">
                        <a:buAutoNum type="romanLcParenBoth"/>
                      </a:pPr>
                      <a:endParaRPr lang="pt-PT" sz="1100" u="none" strike="noStrike" dirty="0" smtClean="0">
                        <a:effectLst/>
                      </a:endParaRPr>
                    </a:p>
                    <a:p>
                      <a:pPr marL="285750" indent="-285750" algn="l" fontAlgn="t">
                        <a:buAutoNum type="romanLcParenBoth"/>
                      </a:pPr>
                      <a:r>
                        <a:rPr lang="pt-PT" sz="1100" u="none" strike="noStrike" dirty="0" smtClean="0">
                          <a:effectLst/>
                        </a:rPr>
                        <a:t>Qualificação </a:t>
                      </a:r>
                      <a:r>
                        <a:rPr lang="pt-PT" sz="1100" u="none" strike="noStrike" dirty="0">
                          <a:effectLst/>
                        </a:rPr>
                        <a:t>das pessoas, incluindo o </a:t>
                      </a:r>
                      <a:r>
                        <a:rPr lang="pt-PT" sz="1100" b="1" u="none" strike="noStrike" dirty="0">
                          <a:effectLst/>
                        </a:rPr>
                        <a:t>apoio a jovens tecnicamente habilitados para a implementação de projetos de inovação social em territórios urbanos críticos ou rurais e costeiros de baixa densidade</a:t>
                      </a:r>
                      <a:r>
                        <a:rPr lang="pt-PT" sz="1100" u="none" strike="noStrike" dirty="0">
                          <a:effectLst/>
                        </a:rPr>
                        <a:t>.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755" marR="6755" marT="6755" marB="0"/>
                </a:tc>
                <a:tc>
                  <a:txBody>
                    <a:bodyPr/>
                    <a:lstStyle/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11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1100" u="none" strike="noStrike" dirty="0" smtClean="0">
                          <a:effectLst/>
                        </a:rPr>
                        <a:t>114</a:t>
                      </a:r>
                      <a:r>
                        <a:rPr lang="pt-PT" sz="1100" u="none" strike="noStrike" dirty="0">
                          <a:effectLst/>
                        </a:rPr>
                        <a:t>. Estratégias de desenvolvimento local lideradas pelas comunidades locais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1100" u="none" strike="noStrike" dirty="0">
                          <a:effectLst/>
                        </a:rPr>
                        <a:t> </a:t>
                      </a:r>
                      <a:endParaRPr lang="pt-PT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755" marR="6755" marT="675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79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11. </a:t>
            </a:r>
            <a:r>
              <a:rPr lang="pt-PT" sz="2400" b="1" dirty="0" smtClean="0">
                <a:solidFill>
                  <a:schemeClr val="bg1"/>
                </a:solidFill>
              </a:rPr>
              <a:t>Tipologias de Operação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629210"/>
              </p:ext>
            </p:extLst>
          </p:nvPr>
        </p:nvGraphicFramePr>
        <p:xfrm>
          <a:off x="323528" y="1340712"/>
          <a:ext cx="8568952" cy="3337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68952"/>
              </a:tblGrid>
              <a:tr h="333701">
                <a:tc>
                  <a:txBody>
                    <a:bodyPr/>
                    <a:lstStyle/>
                    <a:p>
                      <a:pPr algn="l" fontAlgn="b"/>
                      <a:r>
                        <a:rPr lang="pt-PT" sz="13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Eixo Prioritário 7: Inclusão Social e Pobreza</a:t>
                      </a: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97832"/>
              </p:ext>
            </p:extLst>
          </p:nvPr>
        </p:nvGraphicFramePr>
        <p:xfrm>
          <a:off x="323528" y="1700808"/>
          <a:ext cx="8568951" cy="50634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9571"/>
                <a:gridCol w="3356920"/>
                <a:gridCol w="3372460"/>
              </a:tblGrid>
              <a:tr h="261734">
                <a:tc>
                  <a:txBody>
                    <a:bodyPr/>
                    <a:lstStyle/>
                    <a:p>
                      <a:pPr algn="l" fontAlgn="ctr"/>
                      <a:r>
                        <a:rPr lang="pt-PT" sz="900" b="1" u="none" strike="noStrike" dirty="0">
                          <a:effectLst/>
                        </a:rPr>
                        <a:t>Prioridade de Investimento (PI)</a:t>
                      </a:r>
                      <a:endParaRPr lang="pt-PT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20" marR="7420" marT="7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b="1" u="none" strike="noStrike" dirty="0">
                          <a:effectLst/>
                        </a:rPr>
                        <a:t>Tipologias de ação PO</a:t>
                      </a:r>
                      <a:endParaRPr lang="pt-PT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20" marR="7420" marT="74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900" b="1" u="none" strike="noStrike" dirty="0">
                          <a:effectLst/>
                        </a:rPr>
                        <a:t>Domínio Intervenção (DI</a:t>
                      </a:r>
                      <a:r>
                        <a:rPr lang="pt-PT" sz="900" b="1" u="none" strike="noStrike" dirty="0" smtClean="0">
                          <a:effectLst/>
                        </a:rPr>
                        <a:t>)</a:t>
                      </a:r>
                      <a:endParaRPr lang="pt-PT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20" marR="7420" marT="7420" marB="0" anchor="ctr"/>
                </a:tc>
              </a:tr>
              <a:tr h="307453">
                <a:tc rowSpan="5">
                  <a:txBody>
                    <a:bodyPr/>
                    <a:lstStyle/>
                    <a:p>
                      <a:pPr algn="l" fontAlgn="t"/>
                      <a:r>
                        <a:rPr lang="pt-PT" sz="900" u="none" strike="noStrike" dirty="0">
                          <a:effectLst/>
                        </a:rPr>
                        <a:t>9.7 Investimentos na saúde e nas infraestruturas </a:t>
                      </a:r>
                      <a:r>
                        <a:rPr lang="pt-PT" sz="900" u="none" strike="noStrike" dirty="0" smtClean="0">
                          <a:effectLst/>
                        </a:rPr>
                        <a:t>sociais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20" marR="7420" marT="7420" marB="0"/>
                </a:tc>
                <a:tc rowSpan="5">
                  <a:txBody>
                    <a:bodyPr/>
                    <a:lstStyle/>
                    <a:p>
                      <a:pPr algn="l" fontAlgn="t">
                        <a:spcAft>
                          <a:spcPts val="600"/>
                        </a:spcAft>
                      </a:pPr>
                      <a:r>
                        <a:rPr lang="pt-PT" sz="900" b="1" u="none" strike="noStrike" dirty="0">
                          <a:effectLst/>
                        </a:rPr>
                        <a:t>Equipamentos de saúde </a:t>
                      </a:r>
                      <a:r>
                        <a:rPr lang="pt-PT" sz="900" b="1" u="none" strike="noStrike" dirty="0" smtClean="0">
                          <a:effectLst/>
                        </a:rPr>
                        <a:t>:</a:t>
                      </a:r>
                    </a:p>
                    <a:p>
                      <a:pPr marL="285750" indent="-285750" algn="l" fontAlgn="t">
                        <a:spcAft>
                          <a:spcPts val="600"/>
                        </a:spcAft>
                        <a:buAutoNum type="romanLcParenBoth"/>
                      </a:pPr>
                      <a:r>
                        <a:rPr lang="pt-PT" sz="900" u="none" strike="noStrike" dirty="0" smtClean="0">
                          <a:effectLst/>
                        </a:rPr>
                        <a:t>Construção</a:t>
                      </a:r>
                      <a:r>
                        <a:rPr lang="pt-PT" sz="900" u="none" strike="noStrike" dirty="0">
                          <a:effectLst/>
                        </a:rPr>
                        <a:t>, requalificação e apetrechamento de unidades prestadoras de cuidados de saúde </a:t>
                      </a:r>
                      <a:r>
                        <a:rPr lang="pt-PT" sz="900" u="none" strike="noStrike" dirty="0" smtClean="0">
                          <a:effectLst/>
                        </a:rPr>
                        <a:t>primários</a:t>
                      </a:r>
                    </a:p>
                    <a:p>
                      <a:pPr marL="285750" indent="-285750" algn="l" fontAlgn="t">
                        <a:spcAft>
                          <a:spcPts val="600"/>
                        </a:spcAft>
                        <a:buAutoNum type="romanLcParenBoth"/>
                      </a:pPr>
                      <a:r>
                        <a:rPr lang="pt-PT" sz="900" u="none" strike="noStrike" dirty="0" smtClean="0">
                          <a:effectLst/>
                        </a:rPr>
                        <a:t>Remodelação</a:t>
                      </a:r>
                      <a:r>
                        <a:rPr lang="pt-PT" sz="900" u="none" strike="noStrike" dirty="0">
                          <a:effectLst/>
                        </a:rPr>
                        <a:t>, beneficiação de serviços de urgência </a:t>
                      </a:r>
                      <a:r>
                        <a:rPr lang="pt-PT" sz="900" u="none" strike="noStrike" dirty="0" smtClean="0">
                          <a:effectLst/>
                        </a:rPr>
                        <a:t>hospitalares</a:t>
                      </a:r>
                    </a:p>
                    <a:p>
                      <a:pPr marL="285750" indent="-285750" algn="l" fontAlgn="t">
                        <a:spcAft>
                          <a:spcPts val="600"/>
                        </a:spcAft>
                        <a:buAutoNum type="romanLcParenBoth"/>
                      </a:pPr>
                      <a:r>
                        <a:rPr lang="pt-PT" sz="900" u="none" strike="noStrike" dirty="0" smtClean="0">
                          <a:effectLst/>
                        </a:rPr>
                        <a:t>Aquisição </a:t>
                      </a:r>
                      <a:r>
                        <a:rPr lang="pt-PT" sz="900" u="none" strike="noStrike" dirty="0">
                          <a:effectLst/>
                        </a:rPr>
                        <a:t>e desenvolvimento de sistemas de informação que permitam um funcionamento em rede das instituições de saúde e uma melhor comunicação com os </a:t>
                      </a:r>
                      <a:r>
                        <a:rPr lang="pt-PT" sz="900" u="none" strike="noStrike" dirty="0" smtClean="0">
                          <a:effectLst/>
                        </a:rPr>
                        <a:t>utentes</a:t>
                      </a:r>
                    </a:p>
                    <a:p>
                      <a:pPr marL="0" indent="0" algn="l" fontAlgn="t">
                        <a:spcAft>
                          <a:spcPts val="600"/>
                        </a:spcAft>
                        <a:buNone/>
                      </a:pPr>
                      <a:r>
                        <a:rPr lang="pt-PT" sz="900" b="1" u="none" strike="noStrike" dirty="0" smtClean="0">
                          <a:effectLst/>
                        </a:rPr>
                        <a:t>Equipamentos sociais: </a:t>
                      </a:r>
                    </a:p>
                    <a:p>
                      <a:pPr marL="285750" indent="-285750" algn="l" fontAlgn="t">
                        <a:spcAft>
                          <a:spcPts val="600"/>
                        </a:spcAft>
                        <a:buAutoNum type="romanLcParenBoth"/>
                      </a:pPr>
                      <a:r>
                        <a:rPr lang="pt-PT" sz="900" u="none" strike="noStrike" dirty="0" smtClean="0">
                          <a:effectLst/>
                        </a:rPr>
                        <a:t>Infraestruturas </a:t>
                      </a:r>
                      <a:r>
                        <a:rPr lang="pt-PT" sz="900" u="none" strike="noStrike" dirty="0">
                          <a:effectLst/>
                        </a:rPr>
                        <a:t>sociais, nas áreas da infância, deficiência e terceira idade, envolvendo a construção, reconversão e adaptação de </a:t>
                      </a:r>
                      <a:r>
                        <a:rPr lang="pt-PT" sz="900" u="none" strike="noStrike" dirty="0" smtClean="0">
                          <a:effectLst/>
                        </a:rPr>
                        <a:t>equipamentos</a:t>
                      </a:r>
                    </a:p>
                    <a:p>
                      <a:pPr marL="285750" indent="-285750" algn="l" fontAlgn="t">
                        <a:spcAft>
                          <a:spcPts val="600"/>
                        </a:spcAft>
                        <a:buAutoNum type="romanLcParenBoth"/>
                      </a:pPr>
                      <a:r>
                        <a:rPr lang="pt-PT" sz="900" u="none" strike="noStrike" dirty="0" smtClean="0">
                          <a:effectLst/>
                        </a:rPr>
                        <a:t>Investimento </a:t>
                      </a:r>
                      <a:r>
                        <a:rPr lang="pt-PT" sz="900" u="none" strike="noStrike" dirty="0">
                          <a:effectLst/>
                        </a:rPr>
                        <a:t>em equipamentos e tecnologias em áreas terapêuticas de pessoas com </a:t>
                      </a:r>
                      <a:r>
                        <a:rPr lang="pt-PT" sz="900" u="none" strike="noStrike" dirty="0" smtClean="0">
                          <a:effectLst/>
                        </a:rPr>
                        <a:t>deficiência</a:t>
                      </a:r>
                    </a:p>
                    <a:p>
                      <a:pPr marL="285750" indent="-285750" algn="l" fontAlgn="t">
                        <a:spcAft>
                          <a:spcPts val="0"/>
                        </a:spcAft>
                        <a:buAutoNum type="romanLcParenBoth"/>
                      </a:pPr>
                      <a:r>
                        <a:rPr lang="pt-PT" sz="900" u="none" strike="noStrike" dirty="0" smtClean="0">
                          <a:effectLst/>
                        </a:rPr>
                        <a:t>Aquisição </a:t>
                      </a:r>
                      <a:r>
                        <a:rPr lang="pt-PT" sz="900" u="none" strike="noStrike" dirty="0">
                          <a:effectLst/>
                        </a:rPr>
                        <a:t>e desenvolvimento de sistemas de informação que permitam um funcionamento em rede das instituições sociais e uma melhor comunicação com os utentes</a:t>
                      </a:r>
                      <a:r>
                        <a:rPr lang="pt-PT" sz="900" u="none" strike="noStrike" dirty="0" smtClean="0">
                          <a:effectLst/>
                        </a:rPr>
                        <a:t>.</a:t>
                      </a:r>
                    </a:p>
                    <a:p>
                      <a:pPr marL="0" indent="0" algn="l" fontAlgn="t">
                        <a:spcAft>
                          <a:spcPts val="600"/>
                        </a:spcAft>
                        <a:buNone/>
                      </a:pPr>
                      <a:endParaRPr lang="pt-PT" sz="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20" marR="7420" marT="7420" marB="0"/>
                </a:tc>
                <a:tc>
                  <a:txBody>
                    <a:bodyPr/>
                    <a:lstStyle/>
                    <a:p>
                      <a:pPr algn="l" fontAlgn="t"/>
                      <a:endParaRPr lang="pt-PT" sz="9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900" u="none" strike="noStrike" dirty="0" smtClean="0">
                          <a:effectLst/>
                        </a:rPr>
                        <a:t>53</a:t>
                      </a:r>
                      <a:r>
                        <a:rPr lang="pt-PT" sz="900" u="none" strike="noStrike" dirty="0">
                          <a:effectLst/>
                        </a:rPr>
                        <a:t>. Infraestruturas de </a:t>
                      </a:r>
                      <a:r>
                        <a:rPr lang="pt-PT" sz="900" u="none" strike="noStrike" dirty="0" smtClean="0">
                          <a:effectLst/>
                        </a:rPr>
                        <a:t>saúde</a:t>
                      </a:r>
                      <a:endParaRPr lang="pt-PT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900" u="none" strike="noStrike" dirty="0" smtClean="0">
                          <a:effectLst/>
                        </a:rPr>
                        <a:t> 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20" marR="7420" marT="7420" marB="0"/>
                </a:tc>
              </a:tr>
              <a:tr h="597646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PT" sz="9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900" u="none" strike="noStrike" dirty="0" smtClean="0">
                          <a:effectLst/>
                        </a:rPr>
                        <a:t>55</a:t>
                      </a:r>
                      <a:r>
                        <a:rPr lang="pt-PT" sz="900" u="none" strike="noStrike" dirty="0">
                          <a:effectLst/>
                        </a:rPr>
                        <a:t>. Outras infraestruturas sociais que contribuam para o desenvolvimento regional e local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900" u="none" strike="noStrike" dirty="0">
                          <a:effectLst/>
                        </a:rPr>
                        <a:t> 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20" marR="7420" marT="7420" marB="0"/>
                </a:tc>
              </a:tr>
              <a:tr h="61063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PT" sz="9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900" u="none" strike="noStrike" dirty="0" smtClean="0">
                          <a:effectLst/>
                        </a:rPr>
                        <a:t>78</a:t>
                      </a:r>
                      <a:r>
                        <a:rPr lang="pt-PT" sz="900" u="none" strike="noStrike" dirty="0">
                          <a:effectLst/>
                        </a:rPr>
                        <a:t>. Serviços e aplicações de administração pública em </a:t>
                      </a:r>
                      <a:r>
                        <a:rPr lang="pt-PT" sz="900" u="none" strike="noStrike" dirty="0" smtClean="0">
                          <a:effectLst/>
                        </a:rPr>
                        <a:t>linha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900" u="none" strike="noStrike" dirty="0">
                          <a:effectLst/>
                        </a:rPr>
                        <a:t> 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20" marR="7420" marT="7420" marB="0"/>
                </a:tc>
              </a:tr>
              <a:tr h="64157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PT" sz="9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900" u="none" strike="noStrike" dirty="0" smtClean="0">
                          <a:effectLst/>
                        </a:rPr>
                        <a:t>80</a:t>
                      </a:r>
                      <a:r>
                        <a:rPr lang="pt-PT" sz="900" u="none" strike="noStrike" dirty="0">
                          <a:effectLst/>
                        </a:rPr>
                        <a:t>. Serviços e aplicações de inclusão eletrónica, acesso eletrónico e aprendizagem e ensino eletrónicos, literacia digital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900" u="none" strike="noStrike" dirty="0">
                          <a:effectLst/>
                        </a:rPr>
                        <a:t> 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20" marR="7420" marT="7420" marB="0"/>
                </a:tc>
              </a:tr>
              <a:tr h="605292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endParaRPr lang="pt-PT" sz="9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900" u="none" strike="noStrike" dirty="0" smtClean="0">
                          <a:effectLst/>
                        </a:rPr>
                        <a:t>81</a:t>
                      </a:r>
                      <a:r>
                        <a:rPr lang="pt-PT" sz="900" u="none" strike="noStrike" dirty="0">
                          <a:effectLst/>
                        </a:rPr>
                        <a:t>. Soluções TIC para responder ao desafio do envelhecimento ativo e saudável e serviços e aplicações de saúde em </a:t>
                      </a:r>
                      <a:r>
                        <a:rPr lang="pt-PT" sz="900" u="none" strike="noStrike" dirty="0" smtClean="0">
                          <a:effectLst/>
                        </a:rPr>
                        <a:t>linha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900" u="none" strike="noStrike" dirty="0">
                          <a:effectLst/>
                        </a:rPr>
                        <a:t> 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20" marR="7420" marT="7420" marB="0"/>
                </a:tc>
              </a:tr>
              <a:tr h="1769125">
                <a:tc>
                  <a:txBody>
                    <a:bodyPr/>
                    <a:lstStyle/>
                    <a:p>
                      <a:pPr algn="l" fontAlgn="t"/>
                      <a:r>
                        <a:rPr lang="pt-PT" sz="900" u="none" strike="noStrike">
                          <a:effectLst/>
                        </a:rPr>
                        <a:t>9.10 Investimentos no contexto de estratégias de desenvolvimento local de base comunitária</a:t>
                      </a:r>
                      <a:endParaRPr lang="pt-PT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20" marR="7420" marT="7420" marB="0"/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AutoNum type="romanLcParenBoth"/>
                      </a:pPr>
                      <a:r>
                        <a:rPr lang="pt-PT" sz="900" u="none" strike="noStrike" dirty="0" smtClean="0">
                          <a:effectLst/>
                        </a:rPr>
                        <a:t>Qualificação </a:t>
                      </a:r>
                      <a:r>
                        <a:rPr lang="pt-PT" sz="900" u="none" strike="noStrike" dirty="0">
                          <a:effectLst/>
                        </a:rPr>
                        <a:t>e </a:t>
                      </a:r>
                      <a:r>
                        <a:rPr lang="pt-PT" sz="900" b="1" u="none" strike="noStrike" dirty="0">
                          <a:effectLst/>
                        </a:rPr>
                        <a:t>promoção da inovação no desenvolvimento de produtos do setor </a:t>
                      </a:r>
                      <a:r>
                        <a:rPr lang="pt-PT" sz="900" b="1" u="none" strike="noStrike" dirty="0" smtClean="0">
                          <a:effectLst/>
                        </a:rPr>
                        <a:t>primário</a:t>
                      </a:r>
                    </a:p>
                    <a:p>
                      <a:pPr marL="285750" indent="-285750" algn="l" fontAlgn="ctr">
                        <a:buAutoNum type="romanLcParenBoth"/>
                      </a:pPr>
                      <a:endParaRPr lang="pt-PT" sz="900" u="none" strike="noStrike" dirty="0" smtClean="0">
                        <a:effectLst/>
                      </a:endParaRPr>
                    </a:p>
                    <a:p>
                      <a:pPr marL="285750" indent="-285750" algn="l" fontAlgn="ctr">
                        <a:buAutoNum type="romanLcParenBoth"/>
                      </a:pPr>
                      <a:r>
                        <a:rPr lang="pt-PT" sz="900" u="none" strike="noStrike" dirty="0" smtClean="0">
                          <a:effectLst/>
                        </a:rPr>
                        <a:t>Promoção </a:t>
                      </a:r>
                      <a:r>
                        <a:rPr lang="pt-PT" sz="900" u="none" strike="noStrike" dirty="0">
                          <a:effectLst/>
                        </a:rPr>
                        <a:t>e </a:t>
                      </a:r>
                      <a:r>
                        <a:rPr lang="pt-PT" sz="900" b="1" u="none" strike="noStrike" dirty="0">
                          <a:effectLst/>
                        </a:rPr>
                        <a:t>valorização do património cultural e </a:t>
                      </a:r>
                      <a:r>
                        <a:rPr lang="pt-PT" sz="900" b="1" u="none" strike="noStrike" dirty="0" smtClean="0">
                          <a:effectLst/>
                        </a:rPr>
                        <a:t>natural</a:t>
                      </a:r>
                    </a:p>
                    <a:p>
                      <a:pPr marL="285750" indent="-285750" algn="l" fontAlgn="ctr">
                        <a:buAutoNum type="romanLcParenBoth"/>
                      </a:pPr>
                      <a:endParaRPr lang="pt-PT" sz="900" u="none" strike="noStrike" dirty="0" smtClean="0">
                        <a:effectLst/>
                      </a:endParaRPr>
                    </a:p>
                    <a:p>
                      <a:pPr marL="285750" indent="-285750" algn="l" fontAlgn="ctr">
                        <a:buAutoNum type="romanLcParenBoth"/>
                      </a:pPr>
                      <a:r>
                        <a:rPr lang="pt-PT" sz="900" b="1" u="none" strike="noStrike" dirty="0" smtClean="0">
                          <a:effectLst/>
                        </a:rPr>
                        <a:t>Apoio </a:t>
                      </a:r>
                      <a:r>
                        <a:rPr lang="pt-PT" sz="900" b="1" u="none" strike="noStrike" dirty="0">
                          <a:effectLst/>
                        </a:rPr>
                        <a:t>ao empreendedorismo</a:t>
                      </a:r>
                      <a:r>
                        <a:rPr lang="pt-PT" sz="900" u="none" strike="noStrike" dirty="0">
                          <a:effectLst/>
                        </a:rPr>
                        <a:t>, à criação de empresas e do próprio emprego e ao emprego </a:t>
                      </a:r>
                      <a:endParaRPr lang="pt-PT" sz="900" u="none" strike="noStrike" dirty="0" smtClean="0">
                        <a:effectLst/>
                      </a:endParaRPr>
                    </a:p>
                    <a:p>
                      <a:pPr marL="285750" indent="-285750" algn="l" fontAlgn="ctr">
                        <a:buAutoNum type="romanLcParenBoth"/>
                      </a:pPr>
                      <a:endParaRPr lang="pt-PT" sz="900" u="none" strike="noStrike" dirty="0" smtClean="0">
                        <a:effectLst/>
                      </a:endParaRPr>
                    </a:p>
                    <a:p>
                      <a:pPr marL="285750" indent="-285750" algn="l" fontAlgn="ctr">
                        <a:buAutoNum type="romanLcParenBoth"/>
                      </a:pPr>
                      <a:r>
                        <a:rPr lang="pt-PT" sz="900" u="none" strike="noStrike" dirty="0" smtClean="0">
                          <a:effectLst/>
                        </a:rPr>
                        <a:t>Promoção </a:t>
                      </a:r>
                      <a:r>
                        <a:rPr lang="pt-PT" sz="900" u="none" strike="noStrike" dirty="0">
                          <a:effectLst/>
                        </a:rPr>
                        <a:t>de </a:t>
                      </a:r>
                      <a:r>
                        <a:rPr lang="pt-PT" sz="900" b="1" u="none" strike="noStrike" dirty="0">
                          <a:effectLst/>
                        </a:rPr>
                        <a:t>projetos de inovação social </a:t>
                      </a:r>
                      <a:r>
                        <a:rPr lang="pt-PT" sz="900" u="none" strike="noStrike" dirty="0">
                          <a:effectLst/>
                        </a:rPr>
                        <a:t>reforçando a sua vocação inclusiva e </a:t>
                      </a:r>
                      <a:r>
                        <a:rPr lang="pt-PT" sz="900" u="none" strike="noStrike" dirty="0" smtClean="0">
                          <a:effectLst/>
                        </a:rPr>
                        <a:t>solidária</a:t>
                      </a:r>
                    </a:p>
                    <a:p>
                      <a:pPr marL="285750" indent="-285750" algn="l" fontAlgn="ctr">
                        <a:buAutoNum type="romanLcParenBoth"/>
                      </a:pPr>
                      <a:endParaRPr lang="pt-PT" sz="900" u="none" strike="noStrike" dirty="0" smtClean="0">
                        <a:effectLst/>
                      </a:endParaRPr>
                    </a:p>
                    <a:p>
                      <a:pPr marL="285750" indent="-285750" algn="l" fontAlgn="ctr">
                        <a:buAutoNum type="romanLcParenBoth"/>
                      </a:pPr>
                      <a:r>
                        <a:rPr lang="pt-PT" sz="900" b="1" u="none" strike="noStrike" dirty="0" smtClean="0">
                          <a:effectLst/>
                        </a:rPr>
                        <a:t>Estímulo </a:t>
                      </a:r>
                      <a:r>
                        <a:rPr lang="pt-PT" sz="900" b="1" u="none" strike="noStrike" dirty="0">
                          <a:effectLst/>
                        </a:rPr>
                        <a:t>à inovação no que respeita à procura de novas respostas sociais</a:t>
                      </a:r>
                      <a:r>
                        <a:rPr lang="pt-PT" sz="900" u="none" strike="noStrike" dirty="0">
                          <a:effectLst/>
                        </a:rPr>
                        <a:t> para a resolução de desafios sociais identificados.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20" marR="7420" marT="7420" marB="0" anchor="ctr"/>
                </a:tc>
                <a:tc>
                  <a:txBody>
                    <a:bodyPr/>
                    <a:lstStyle/>
                    <a:p>
                      <a:pPr algn="l" fontAlgn="t"/>
                      <a:endParaRPr lang="pt-PT" sz="9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9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9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900" u="none" strike="noStrike" dirty="0" smtClean="0">
                        <a:effectLst/>
                      </a:endParaRPr>
                    </a:p>
                    <a:p>
                      <a:pPr algn="l" fontAlgn="t"/>
                      <a:endParaRPr lang="pt-PT" sz="9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pt-PT" sz="900" u="none" strike="noStrike" dirty="0" smtClean="0">
                          <a:effectLst/>
                        </a:rPr>
                        <a:t>97</a:t>
                      </a:r>
                      <a:r>
                        <a:rPr lang="pt-PT" sz="900" u="none" strike="noStrike" dirty="0">
                          <a:effectLst/>
                        </a:rPr>
                        <a:t>. Iniciativas de desenvolvimento promovidas pelas comunidades locais em zonas urbanas e rurais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t"/>
                      <a:r>
                        <a:rPr lang="pt-PT" sz="900" u="none" strike="noStrike" dirty="0">
                          <a:effectLst/>
                        </a:rPr>
                        <a:t> </a:t>
                      </a:r>
                      <a:endParaRPr lang="pt-PT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420" marR="7420" marT="742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29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12. </a:t>
            </a:r>
            <a:r>
              <a:rPr lang="pt-PT" sz="2400" b="1" dirty="0" smtClean="0">
                <a:solidFill>
                  <a:schemeClr val="bg1"/>
                </a:solidFill>
              </a:rPr>
              <a:t>Beneficiários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716942"/>
              </p:ext>
            </p:extLst>
          </p:nvPr>
        </p:nvGraphicFramePr>
        <p:xfrm>
          <a:off x="323528" y="1449271"/>
          <a:ext cx="8712968" cy="5151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624"/>
                <a:gridCol w="3573550"/>
                <a:gridCol w="3945794"/>
              </a:tblGrid>
              <a:tr h="387220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b="1" u="none" strike="noStrike" dirty="0">
                          <a:effectLst/>
                        </a:rPr>
                        <a:t>Eixo Prioritário (EP)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598" marR="6598" marT="65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b="1" u="none" strike="noStrike" dirty="0">
                          <a:effectLst/>
                        </a:rPr>
                        <a:t>Tipologia de operações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598" marR="6598" marT="65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b="1" u="none" strike="noStrike" dirty="0" smtClean="0">
                          <a:effectLst/>
                        </a:rPr>
                        <a:t>Beneficiários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598" marR="6598" marT="6598" marB="0" anchor="ctr"/>
                </a:tc>
              </a:tr>
              <a:tr h="895364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PT" sz="1000" b="1" u="none" strike="noStrike" dirty="0">
                          <a:effectLst/>
                        </a:rPr>
                        <a:t>EP 6 - Emprego e Mobilidade dos Trabalhadores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598" marR="6598" marT="6598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000" u="none" strike="noStrike" dirty="0">
                          <a:effectLst/>
                        </a:rPr>
                        <a:t>Criação de emprego por conta própria e de empresas e </a:t>
                      </a:r>
                      <a:r>
                        <a:rPr lang="pt-PT" sz="1000" u="none" strike="noStrike" dirty="0" err="1">
                          <a:effectLst/>
                        </a:rPr>
                        <a:t>microempreendedorismo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598" marR="6598" marT="65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 smtClean="0">
                          <a:effectLst/>
                        </a:rPr>
                        <a:t>PME, associações empresariais, </a:t>
                      </a:r>
                      <a:r>
                        <a:rPr lang="pt-PT" sz="1000" b="1" u="sng" strike="noStrike" dirty="0" smtClean="0">
                          <a:effectLst/>
                        </a:rPr>
                        <a:t>autarquias </a:t>
                      </a:r>
                      <a:r>
                        <a:rPr lang="pt-PT" sz="1000" u="none" strike="noStrike" dirty="0" smtClean="0">
                          <a:effectLst/>
                        </a:rPr>
                        <a:t>e empresas sociais e entidades do terceiro setor, agentes de desenvolvimento local, setor cooperativo e organismo que implementa o instrumento financeiro ou o fundo de fundos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598" marR="6598" marT="6598" marB="0" anchor="ctr"/>
                </a:tc>
              </a:tr>
              <a:tr h="913169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000" u="none" strike="noStrike" dirty="0">
                          <a:effectLst/>
                        </a:rPr>
                        <a:t>Valorização dos recursos endógenos em territórios </a:t>
                      </a:r>
                      <a:r>
                        <a:rPr lang="pt-PT" sz="1000" u="none" strike="noStrike" dirty="0" smtClean="0">
                          <a:effectLst/>
                        </a:rPr>
                        <a:t>específicos e </a:t>
                      </a:r>
                      <a:r>
                        <a:rPr lang="pt-PT" sz="1000" u="none" strike="noStrike" dirty="0">
                          <a:effectLst/>
                        </a:rPr>
                        <a:t>aumento da atratividade dos territórios de baixa densidade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598" marR="6598" marT="65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b="1" u="sng" strike="noStrike" dirty="0">
                          <a:effectLst/>
                        </a:rPr>
                        <a:t>Entidades públicas</a:t>
                      </a:r>
                      <a:r>
                        <a:rPr lang="pt-PT" sz="1000" u="none" strike="noStrike" dirty="0">
                          <a:effectLst/>
                        </a:rPr>
                        <a:t> e privadas sem fins lucrativos que promovam os territórios rurais e de baixa densidade e a valorização económica de recursos endógenos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 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598" marR="6598" marT="6598" marB="0" anchor="ctr"/>
                </a:tc>
              </a:tr>
              <a:tr h="76832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000" u="none" strike="noStrike" dirty="0">
                          <a:effectLst/>
                        </a:rPr>
                        <a:t>Inserção de inativos e de </a:t>
                      </a:r>
                      <a:r>
                        <a:rPr lang="pt-PT" sz="1000" u="none" strike="noStrike" dirty="0" smtClean="0">
                          <a:effectLst/>
                        </a:rPr>
                        <a:t>desempregados, </a:t>
                      </a:r>
                      <a:r>
                        <a:rPr lang="pt-PT" sz="1000" u="none" strike="noStrike" dirty="0">
                          <a:effectLst/>
                        </a:rPr>
                        <a:t>através de estágios profissionais na Administração Local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598" marR="6598" marT="65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b="1" u="sng" strike="noStrike" dirty="0">
                          <a:effectLst/>
                        </a:rPr>
                        <a:t>As autarquias locais, as entidades intermunicipais, as associações de municípios e de freguesias de direito público e o setor empresarial </a:t>
                      </a:r>
                      <a:r>
                        <a:rPr lang="pt-PT" sz="1000" b="1" u="sng" strike="noStrike" dirty="0" smtClean="0">
                          <a:effectLst/>
                        </a:rPr>
                        <a:t>local</a:t>
                      </a:r>
                      <a:endParaRPr lang="pt-PT" sz="10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598" marR="6598" marT="6598" marB="0" anchor="ctr"/>
                </a:tc>
              </a:tr>
              <a:tr h="1276472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000" u="none" strike="noStrike" dirty="0">
                          <a:effectLst/>
                        </a:rPr>
                        <a:t>Criação de emprego por conta própria e apoio à criação de empresas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598" marR="6598" marT="65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Entidades públicas do setor do emprego e formação, microempresas e empreendedores e empresas sociais, </a:t>
                      </a:r>
                      <a:r>
                        <a:rPr lang="pt-PT" sz="1000" b="1" u="sng" strike="noStrike" dirty="0">
                          <a:effectLst/>
                        </a:rPr>
                        <a:t>entidades públicas </a:t>
                      </a:r>
                      <a:r>
                        <a:rPr lang="pt-PT" sz="1000" u="none" strike="noStrike" dirty="0">
                          <a:effectLst/>
                        </a:rPr>
                        <a:t>e entidades sem fins lucrativos que desenvolvem a sua atividade na área social e do emprego, agentes de desenvolvimento local, setor cooperativo e organismo que implementa o instrumento financeiro ou o fundo de fundos</a:t>
                      </a:r>
                      <a:r>
                        <a:rPr lang="pt-PT" sz="1000" u="none" strike="noStrike" dirty="0" smtClean="0">
                          <a:effectLst/>
                        </a:rPr>
                        <a:t>.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598" marR="6598" marT="6598" marB="0" anchor="ctr"/>
                </a:tc>
              </a:tr>
              <a:tr h="455389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000" u="none" strike="noStrike" dirty="0">
                          <a:effectLst/>
                        </a:rPr>
                        <a:t>Formação para a inovação empresarial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598" marR="6598" marT="659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Empresas, associações empresariais e agrupamentos de empresas, entidades públicas e entidades do setor </a:t>
                      </a:r>
                      <a:r>
                        <a:rPr lang="pt-PT" sz="1000" u="none" strike="noStrike" dirty="0" smtClean="0">
                          <a:effectLst/>
                        </a:rPr>
                        <a:t>social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598" marR="6598" marT="6598" marB="0" anchor="ctr"/>
                </a:tc>
              </a:tr>
              <a:tr h="455389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000" u="none" strike="noStrike" dirty="0">
                          <a:effectLst/>
                        </a:rPr>
                        <a:t>Inserção de recursos humanos altamente qualificados nas empresas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598" marR="6598" marT="659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598" marR="6598" marT="659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95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200" b="1" dirty="0" smtClean="0">
                <a:solidFill>
                  <a:schemeClr val="bg1"/>
                </a:solidFill>
              </a:rPr>
              <a:t>1. Contexto Económico e Social</a:t>
            </a:r>
            <a:endParaRPr lang="pt-PT" sz="2200" b="1" dirty="0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95535" y="1437181"/>
            <a:ext cx="8493606" cy="6463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PT" dirty="0" smtClean="0"/>
              <a:t>A Crise económica </a:t>
            </a:r>
            <a:r>
              <a:rPr lang="pt-PT" dirty="0"/>
              <a:t>e financeira, iniciada em 2007 nos </a:t>
            </a:r>
            <a:r>
              <a:rPr lang="pt-PT" dirty="0" smtClean="0"/>
              <a:t>EUA (</a:t>
            </a:r>
            <a:r>
              <a:rPr lang="pt-PT" dirty="0" err="1" smtClean="0"/>
              <a:t>sub-prime</a:t>
            </a:r>
            <a:r>
              <a:rPr lang="pt-PT" dirty="0" smtClean="0"/>
              <a:t>), as consequentes </a:t>
            </a:r>
            <a:r>
              <a:rPr lang="pt-PT" dirty="0"/>
              <a:t>medidas de austeridade </a:t>
            </a:r>
            <a:r>
              <a:rPr lang="pt-PT" dirty="0" smtClean="0"/>
              <a:t>e o seu impacto no </a:t>
            </a:r>
            <a:r>
              <a:rPr lang="pt-PT" dirty="0"/>
              <a:t>contexto social europeu e </a:t>
            </a:r>
            <a:r>
              <a:rPr lang="pt-PT" dirty="0" smtClean="0"/>
              <a:t>nacional:</a:t>
            </a:r>
            <a:endParaRPr lang="pt-PT" dirty="0"/>
          </a:p>
        </p:txBody>
      </p:sp>
      <p:sp>
        <p:nvSpPr>
          <p:cNvPr id="2" name="CaixaDeTexto 1"/>
          <p:cNvSpPr txBox="1"/>
          <p:nvPr/>
        </p:nvSpPr>
        <p:spPr>
          <a:xfrm>
            <a:off x="395535" y="2179981"/>
            <a:ext cx="8493605" cy="440120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sz="1400" dirty="0" smtClean="0"/>
              <a:t>Segundo o Eurostat, em 2013, cerca 122.6 milhões de pessoas na EU28 (24.5% da população europeia) era considerada como estando </a:t>
            </a:r>
            <a:r>
              <a:rPr lang="pt-PT" sz="1400" u="sng" dirty="0" smtClean="0"/>
              <a:t>em risco de pobreza e/ou exclusão social</a:t>
            </a:r>
            <a:r>
              <a:rPr lang="pt-PT" sz="1400" dirty="0" smtClean="0"/>
              <a:t>. </a:t>
            </a:r>
            <a:r>
              <a:rPr lang="pt-PT" sz="1400" b="1" dirty="0" smtClean="0"/>
              <a:t>Em Portugal o registo era de 27.5%            (2 877 milhões de pessoas)</a:t>
            </a:r>
            <a:r>
              <a:rPr lang="pt-PT" sz="1400" dirty="0" smtClean="0"/>
              <a:t>;</a:t>
            </a:r>
          </a:p>
          <a:p>
            <a:pPr algn="just"/>
            <a:endParaRPr lang="pt-PT" sz="14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sz="1400" dirty="0" smtClean="0"/>
              <a:t>Em género, são as </a:t>
            </a:r>
            <a:r>
              <a:rPr lang="pt-PT" sz="1400" b="1" dirty="0" smtClean="0"/>
              <a:t>mulheres</a:t>
            </a:r>
            <a:r>
              <a:rPr lang="pt-PT" sz="1400" dirty="0" smtClean="0"/>
              <a:t> quem se encontram em maior risco de pobreza e de exclusão social (25.4%);</a:t>
            </a:r>
          </a:p>
          <a:p>
            <a:pPr algn="just"/>
            <a:endParaRPr lang="pt-PT" sz="14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sz="1400" dirty="0" smtClean="0"/>
              <a:t>Em Portugal, no ano de 2013, as pessoas em risco de pobreza ou exclusão social </a:t>
            </a:r>
            <a:r>
              <a:rPr lang="pt-PT" sz="1400" b="1" dirty="0" smtClean="0"/>
              <a:t>por grupo etário </a:t>
            </a:r>
            <a:r>
              <a:rPr lang="pt-PT" sz="1400" dirty="0" smtClean="0"/>
              <a:t>era de, 31.7% com idades inferiores a 18 anos (27,7% na EU28), 28,5% dos 18 aos 64 anos (25,4% na EU28) e 20,3% com 65 ou mais anos (18,2% na EU28);</a:t>
            </a:r>
          </a:p>
          <a:p>
            <a:pPr algn="just"/>
            <a:endParaRPr lang="pt-PT" sz="14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sz="1400" dirty="0" smtClean="0"/>
              <a:t>9.6</a:t>
            </a:r>
            <a:r>
              <a:rPr lang="pt-PT" sz="1400" dirty="0"/>
              <a:t>% da população na UE28, em 2013, estava em situação de </a:t>
            </a:r>
            <a:r>
              <a:rPr lang="pt-PT" sz="1400" b="1" dirty="0"/>
              <a:t>privação material severa</a:t>
            </a:r>
            <a:r>
              <a:rPr lang="pt-PT" sz="1400" dirty="0"/>
              <a:t>. </a:t>
            </a:r>
            <a:r>
              <a:rPr lang="pt-PT" sz="1400" b="1" dirty="0"/>
              <a:t>Em Portugal a percentagem era de 10.9% em 2013</a:t>
            </a:r>
            <a:r>
              <a:rPr lang="pt-PT" sz="1400" dirty="0" smtClean="0"/>
              <a:t>;</a:t>
            </a:r>
          </a:p>
          <a:p>
            <a:pPr algn="just"/>
            <a:endParaRPr lang="pt-PT" sz="14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sz="1400" dirty="0" smtClean="0"/>
              <a:t>Em </a:t>
            </a:r>
            <a:r>
              <a:rPr lang="pt-PT" sz="1400" dirty="0"/>
              <a:t>Portugal, 12,2% da População com idade inferior a 60 anos vivia em </a:t>
            </a:r>
            <a:r>
              <a:rPr lang="pt-PT" sz="1400" b="1" dirty="0"/>
              <a:t>agregados com muita baixa intensidade de trabalho</a:t>
            </a:r>
            <a:r>
              <a:rPr lang="pt-PT" sz="1400" dirty="0"/>
              <a:t> (10,6% na UE28</a:t>
            </a:r>
            <a:r>
              <a:rPr lang="pt-PT" sz="1400" dirty="0" smtClean="0"/>
              <a:t>);</a:t>
            </a:r>
          </a:p>
          <a:p>
            <a:pPr algn="just"/>
            <a:endParaRPr lang="pt-PT" sz="14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sz="1400" dirty="0" smtClean="0"/>
              <a:t>Taxa </a:t>
            </a:r>
            <a:r>
              <a:rPr lang="pt-PT" sz="1400" dirty="0"/>
              <a:t>de desemprego ainda elevada: A </a:t>
            </a:r>
            <a:r>
              <a:rPr lang="pt-PT" sz="1400" b="1" dirty="0"/>
              <a:t>taxa de desemprego </a:t>
            </a:r>
            <a:r>
              <a:rPr lang="pt-PT" sz="1400" dirty="0"/>
              <a:t>em 2013, em Portugal, era de 15,3% (apesar de ter vindo a baixar ao longo dos </a:t>
            </a:r>
            <a:r>
              <a:rPr lang="pt-PT" sz="1400" dirty="0" smtClean="0"/>
              <a:t>últimos anos ainda </a:t>
            </a:r>
            <a:r>
              <a:rPr lang="pt-PT" sz="1400" dirty="0"/>
              <a:t>se situava nos 11,9% no final do 2.º trimestre de 2015</a:t>
            </a:r>
            <a:r>
              <a:rPr lang="pt-PT" sz="1400" dirty="0" smtClean="0"/>
              <a:t>);</a:t>
            </a:r>
          </a:p>
          <a:p>
            <a:pPr algn="just"/>
            <a:endParaRPr lang="pt-PT" sz="14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sz="1400" dirty="0" smtClean="0"/>
              <a:t>Elevados </a:t>
            </a:r>
            <a:r>
              <a:rPr lang="pt-PT" sz="1400" dirty="0"/>
              <a:t>índices de </a:t>
            </a:r>
            <a:r>
              <a:rPr lang="pt-PT" sz="1400" b="1" dirty="0"/>
              <a:t>desemprego de longa duração e de desemprego jovem</a:t>
            </a:r>
          </a:p>
        </p:txBody>
      </p:sp>
    </p:spTree>
    <p:extLst>
      <p:ext uri="{BB962C8B-B14F-4D97-AF65-F5344CB8AC3E}">
        <p14:creationId xmlns:p14="http://schemas.microsoft.com/office/powerpoint/2010/main" val="180961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12. </a:t>
            </a:r>
            <a:r>
              <a:rPr lang="pt-PT" sz="2400" b="1" dirty="0" smtClean="0">
                <a:solidFill>
                  <a:schemeClr val="bg1"/>
                </a:solidFill>
              </a:rPr>
              <a:t>Beneficiários</a:t>
            </a:r>
            <a:endParaRPr lang="pt-PT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948723"/>
              </p:ext>
            </p:extLst>
          </p:nvPr>
        </p:nvGraphicFramePr>
        <p:xfrm>
          <a:off x="323528" y="1412774"/>
          <a:ext cx="8712968" cy="5112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1420"/>
                <a:gridCol w="4524271"/>
                <a:gridCol w="3007277"/>
              </a:tblGrid>
              <a:tr h="412922"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b="1" u="none" strike="noStrike" dirty="0">
                          <a:effectLst/>
                        </a:rPr>
                        <a:t>Eixo Prioritário (EP)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276" marR="7276" marT="72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b="1" u="none" strike="noStrike" dirty="0">
                          <a:effectLst/>
                        </a:rPr>
                        <a:t>Tipologia de operações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276" marR="7276" marT="72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b="1" u="none" strike="noStrike" dirty="0" smtClean="0">
                          <a:effectLst/>
                        </a:rPr>
                        <a:t>Beneficiários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276" marR="7276" marT="7276" marB="0" anchor="ctr"/>
                </a:tc>
              </a:tr>
              <a:tr h="117125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PT" sz="1000" b="1" u="none" strike="noStrike" dirty="0">
                          <a:effectLst/>
                        </a:rPr>
                        <a:t>EP7 - Inclusão Social e Pobreza</a:t>
                      </a:r>
                      <a:endParaRPr lang="pt-P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276" marR="7276" marT="7276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000" u="none" strike="noStrike" dirty="0">
                          <a:effectLst/>
                        </a:rPr>
                        <a:t>Equipamentos de </a:t>
                      </a:r>
                      <a:r>
                        <a:rPr lang="pt-PT" sz="1000" u="none" strike="noStrike" dirty="0" smtClean="0">
                          <a:effectLst/>
                        </a:rPr>
                        <a:t>saúde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276" marR="7276" marT="72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 smtClean="0">
                          <a:effectLst/>
                        </a:rPr>
                        <a:t>Entidades </a:t>
                      </a:r>
                      <a:r>
                        <a:rPr lang="pt-PT" sz="1000" u="none" strike="noStrike" dirty="0">
                          <a:effectLst/>
                        </a:rPr>
                        <a:t>públicas que prestam serviços de saúde ou </a:t>
                      </a:r>
                      <a:r>
                        <a:rPr lang="pt-PT" sz="1000" b="1" u="sng" strike="noStrike" dirty="0">
                          <a:effectLst/>
                        </a:rPr>
                        <a:t>outras entidades públicas mediante protocolo com os serviços e organismos do ministério responsável pela área da saúde</a:t>
                      </a:r>
                      <a:r>
                        <a:rPr lang="pt-PT" sz="1000" b="1" u="sng" strike="noStrike" dirty="0" smtClean="0">
                          <a:effectLst/>
                        </a:rPr>
                        <a:t>.</a:t>
                      </a:r>
                      <a:endParaRPr lang="pt-PT" sz="1000" b="1" i="0" u="sng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276" marR="7276" marT="7276" marB="0" anchor="ctr"/>
                </a:tc>
              </a:tr>
              <a:tr h="648072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000" u="none" strike="noStrike" dirty="0">
                          <a:effectLst/>
                        </a:rPr>
                        <a:t>Equipamentos </a:t>
                      </a:r>
                      <a:r>
                        <a:rPr lang="pt-PT" sz="1000" u="none" strike="noStrike" dirty="0" smtClean="0">
                          <a:effectLst/>
                        </a:rPr>
                        <a:t>sociais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276" marR="7276" marT="72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b="1" u="sng" strike="noStrike" dirty="0" smtClean="0">
                          <a:effectLst/>
                        </a:rPr>
                        <a:t>Pessoas </a:t>
                      </a:r>
                      <a:r>
                        <a:rPr lang="pt-PT" sz="1000" b="1" u="sng" strike="noStrike" dirty="0">
                          <a:effectLst/>
                        </a:rPr>
                        <a:t>coletivas de direito público </a:t>
                      </a:r>
                      <a:r>
                        <a:rPr lang="pt-PT" sz="1000" u="none" strike="noStrike" dirty="0">
                          <a:effectLst/>
                        </a:rPr>
                        <a:t>e as entidades de direito privado sem fins lucrativos que atuam na área social</a:t>
                      </a:r>
                      <a:r>
                        <a:rPr lang="pt-PT" sz="1000" u="none" strike="noStrike" dirty="0" smtClean="0">
                          <a:effectLst/>
                        </a:rPr>
                        <a:t>.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276" marR="7276" marT="7276" marB="0" anchor="ctr"/>
                </a:tc>
              </a:tr>
              <a:tr h="825877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000" u="none" strike="noStrike" dirty="0">
                          <a:effectLst/>
                        </a:rPr>
                        <a:t>Apoio a intervenções desenvolvimento socioeconómico de base </a:t>
                      </a:r>
                      <a:r>
                        <a:rPr lang="pt-PT" sz="1000" u="none" strike="noStrike" dirty="0" smtClean="0">
                          <a:effectLst/>
                        </a:rPr>
                        <a:t>local (DLBC) - FEDER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276" marR="7276" marT="72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PI 9.10: </a:t>
                      </a:r>
                      <a:r>
                        <a:rPr lang="pt-PT" sz="1000" b="1" u="sng" strike="noStrike" dirty="0">
                          <a:effectLst/>
                        </a:rPr>
                        <a:t>Entidades públicas</a:t>
                      </a:r>
                      <a:r>
                        <a:rPr lang="pt-PT" sz="1000" u="none" strike="noStrike" dirty="0">
                          <a:effectLst/>
                        </a:rPr>
                        <a:t>, entidades privadas sem fins lucrativos e empresas, ADL (Associações de Desenvolvimento Local)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 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276" marR="7276" marT="7276" marB="0" anchor="ctr"/>
                </a:tc>
              </a:tr>
              <a:tr h="58673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000" u="none" strike="noStrike" dirty="0">
                          <a:effectLst/>
                        </a:rPr>
                        <a:t>Abordagens integradas para a inclusão ativa, através de programas integrados de inovação e experimentação social e de animação </a:t>
                      </a:r>
                      <a:r>
                        <a:rPr lang="pt-PT" sz="1000" u="none" strike="noStrike" dirty="0" smtClean="0">
                          <a:effectLst/>
                        </a:rPr>
                        <a:t>territorial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276" marR="7276" marT="72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b="1" u="sng" strike="noStrike" dirty="0">
                          <a:effectLst/>
                        </a:rPr>
                        <a:t>Entidades públicas </a:t>
                      </a:r>
                      <a:r>
                        <a:rPr lang="pt-PT" sz="1000" u="none" strike="noStrike" dirty="0">
                          <a:effectLst/>
                        </a:rPr>
                        <a:t>e entidades privadas sem fins </a:t>
                      </a:r>
                      <a:r>
                        <a:rPr lang="pt-PT" sz="1000" u="none" strike="noStrike" dirty="0" smtClean="0">
                          <a:effectLst/>
                        </a:rPr>
                        <a:t>lucrativos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276" marR="7276" marT="7276" marB="0" anchor="ctr"/>
                </a:tc>
              </a:tr>
              <a:tr h="53160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000" u="none" strike="noStrike" dirty="0" smtClean="0">
                          <a:effectLst/>
                        </a:rPr>
                        <a:t>“</a:t>
                      </a:r>
                      <a:r>
                        <a:rPr lang="pt-PT" sz="1000" u="none" strike="noStrike" dirty="0">
                          <a:effectLst/>
                        </a:rPr>
                        <a:t>Contratos de Emprego Inserção” (CEI</a:t>
                      </a:r>
                      <a:r>
                        <a:rPr lang="pt-PT" sz="1000" u="none" strike="noStrike" dirty="0" smtClean="0">
                          <a:effectLst/>
                        </a:rPr>
                        <a:t>)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276" marR="7276" marT="72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 smtClean="0">
                          <a:effectLst/>
                        </a:rPr>
                        <a:t>IEFP</a:t>
                      </a:r>
                      <a:r>
                        <a:rPr lang="pt-PT" sz="1000" u="none" strike="noStrike" dirty="0">
                          <a:effectLst/>
                        </a:rPr>
                        <a:t>, I. </a:t>
                      </a:r>
                      <a:r>
                        <a:rPr lang="pt-PT" sz="1000" u="none" strike="noStrike" dirty="0" smtClean="0">
                          <a:effectLst/>
                        </a:rPr>
                        <a:t>P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276" marR="7276" marT="7276" marB="0" anchor="ctr"/>
                </a:tc>
              </a:tr>
              <a:tr h="93610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PT" sz="1000" u="none" strike="noStrike" dirty="0">
                          <a:effectLst/>
                        </a:rPr>
                        <a:t>Apoio a intervenções de desenvolvimento socioeconómico de base </a:t>
                      </a:r>
                      <a:r>
                        <a:rPr lang="pt-PT" sz="1000" u="none" strike="noStrike" dirty="0" smtClean="0">
                          <a:effectLst/>
                        </a:rPr>
                        <a:t>local</a:t>
                      </a:r>
                      <a:r>
                        <a:rPr lang="pt-PT" sz="1000" u="none" strike="noStrike" baseline="0" dirty="0" smtClean="0">
                          <a:effectLst/>
                        </a:rPr>
                        <a:t> (DLBC) - FSE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276" marR="7276" marT="72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PI 9.6: </a:t>
                      </a:r>
                      <a:r>
                        <a:rPr lang="pt-PT" sz="1000" b="1" u="sng" strike="noStrike" dirty="0">
                          <a:effectLst/>
                        </a:rPr>
                        <a:t>Entidades públicas</a:t>
                      </a:r>
                      <a:r>
                        <a:rPr lang="pt-PT" sz="1000" u="none" strike="noStrike" dirty="0">
                          <a:effectLst/>
                        </a:rPr>
                        <a:t>, entidades privadas sem fins lucrativos e empresas, ADL (Associação de Desenvolvimento Local)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  <a:p>
                      <a:pPr algn="ctr" fontAlgn="ctr"/>
                      <a:r>
                        <a:rPr lang="pt-PT" sz="1000" u="none" strike="noStrike" dirty="0">
                          <a:effectLst/>
                        </a:rPr>
                        <a:t> </a:t>
                      </a:r>
                      <a:endParaRPr lang="pt-P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7276" marR="7276" marT="7276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60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13. </a:t>
            </a:r>
            <a:r>
              <a:rPr lang="pt-PT" sz="2400" b="1" dirty="0" smtClean="0">
                <a:solidFill>
                  <a:schemeClr val="bg1"/>
                </a:solidFill>
              </a:rPr>
              <a:t>Abordagem Integrada ao Desenvolvimento Territorial </a:t>
            </a:r>
            <a:endParaRPr lang="pt-PT" sz="2400" b="1" dirty="0">
              <a:solidFill>
                <a:prstClr val="white"/>
              </a:solidFill>
            </a:endParaRPr>
          </a:p>
        </p:txBody>
      </p:sp>
      <p:sp>
        <p:nvSpPr>
          <p:cNvPr id="3" name="Rectângulo 2"/>
          <p:cNvSpPr/>
          <p:nvPr/>
        </p:nvSpPr>
        <p:spPr>
          <a:xfrm>
            <a:off x="362170" y="1628800"/>
            <a:ext cx="4130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t-PT" b="1" i="1" dirty="0" smtClean="0">
                <a:solidFill>
                  <a:schemeClr val="accent1">
                    <a:lumMod val="50000"/>
                  </a:schemeClr>
                </a:solidFill>
              </a:rPr>
              <a:t>Investimentos </a:t>
            </a:r>
            <a:r>
              <a:rPr lang="pt-PT" b="1" i="1" dirty="0">
                <a:solidFill>
                  <a:schemeClr val="accent1">
                    <a:lumMod val="50000"/>
                  </a:schemeClr>
                </a:solidFill>
              </a:rPr>
              <a:t>Territoriais Integrados (ITI</a:t>
            </a:r>
            <a:r>
              <a:rPr lang="pt-PT" b="1" i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pt-PT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621078"/>
              </p:ext>
            </p:extLst>
          </p:nvPr>
        </p:nvGraphicFramePr>
        <p:xfrm>
          <a:off x="464218" y="2286220"/>
          <a:ext cx="8056244" cy="37350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19549"/>
                <a:gridCol w="1701918"/>
                <a:gridCol w="1734777"/>
              </a:tblGrid>
              <a:tr h="809591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Eixo Prioritário (EP) do PO Norte*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M€ afetos</a:t>
                      </a:r>
                      <a:r>
                        <a:rPr lang="pt-PT" sz="14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à ITI </a:t>
                      </a:r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(FEDER + FSE)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(%) face ao</a:t>
                      </a:r>
                      <a:r>
                        <a:rPr lang="pt-PT" sz="14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da Prioridade de Investimento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</a:tr>
              <a:tr h="771663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EP6. Emprego e Mobilidade dos Trabalhadores (OT8 para ITI)</a:t>
                      </a:r>
                      <a:endParaRPr lang="pt-PT" sz="14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98</a:t>
                      </a:r>
                      <a:endParaRPr lang="pt-PT" sz="14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52%</a:t>
                      </a:r>
                      <a:endParaRPr lang="pt-PT" sz="14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</a:tr>
              <a:tr h="717938"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EP7. Inclusão Social e Pobreza (OT9 para</a:t>
                      </a:r>
                      <a:r>
                        <a:rPr lang="pt-PT" sz="1400" b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ITI</a:t>
                      </a:r>
                      <a:r>
                        <a:rPr lang="pt-PT" sz="1400" b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)</a:t>
                      </a:r>
                      <a:endParaRPr lang="pt-PT" sz="14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108000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110</a:t>
                      </a:r>
                      <a:endParaRPr lang="pt-PT" sz="14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50%</a:t>
                      </a:r>
                      <a:endParaRPr lang="pt-PT" sz="14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rgbClr val="D0D8E8"/>
                    </a:solidFill>
                  </a:tcPr>
                </a:tc>
              </a:tr>
              <a:tr h="62819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ITI</a:t>
                      </a:r>
                      <a:r>
                        <a:rPr lang="pt-PT" sz="14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NUTS III, incluindo AMP</a:t>
                      </a: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403</a:t>
                      </a:r>
                      <a:endParaRPr lang="pt-PT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PT" sz="14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24% (c)</a:t>
                      </a:r>
                      <a:endParaRPr lang="pt-PT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80768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PT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pt-PT" sz="14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28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14. </a:t>
            </a:r>
            <a:r>
              <a:rPr lang="pt-PT" sz="2400" b="1" dirty="0" smtClean="0">
                <a:solidFill>
                  <a:schemeClr val="bg1"/>
                </a:solidFill>
              </a:rPr>
              <a:t>Critérios de Seleção das Operações – Norte 2020</a:t>
            </a:r>
            <a:endParaRPr lang="pt-PT" sz="2400" b="1" dirty="0">
              <a:solidFill>
                <a:prstClr val="white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51519" y="1628800"/>
            <a:ext cx="8712969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000" b="1" dirty="0" smtClean="0"/>
              <a:t>Princípios orientadores:</a:t>
            </a:r>
            <a:endParaRPr lang="pt-PT" sz="2000" b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254977" y="2204864"/>
            <a:ext cx="8709511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sz="1600" b="1" dirty="0" smtClean="0"/>
              <a:t>Equidade</a:t>
            </a:r>
            <a:r>
              <a:rPr lang="pt-PT" sz="1600" dirty="0" smtClean="0"/>
              <a:t> </a:t>
            </a:r>
            <a:r>
              <a:rPr lang="pt-PT" sz="1600" dirty="0"/>
              <a:t>- </a:t>
            </a:r>
            <a:r>
              <a:rPr lang="pt-PT" sz="1600" u="sng" dirty="0"/>
              <a:t>inexistência de discriminação negativa relativamente aos beneficiários </a:t>
            </a:r>
            <a:r>
              <a:rPr lang="pt-PT" sz="1600" dirty="0"/>
              <a:t>com as mesmas </a:t>
            </a:r>
            <a:r>
              <a:rPr lang="pt-PT" sz="1600" dirty="0" smtClean="0"/>
              <a:t>características;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sz="1600" b="1" dirty="0" smtClean="0"/>
              <a:t>Capacitação</a:t>
            </a:r>
            <a:r>
              <a:rPr lang="pt-PT" sz="1600" dirty="0" smtClean="0"/>
              <a:t> </a:t>
            </a:r>
            <a:r>
              <a:rPr lang="pt-PT" sz="1600" dirty="0"/>
              <a:t>– os beneficiários devem dispor da </a:t>
            </a:r>
            <a:r>
              <a:rPr lang="pt-PT" sz="1600" u="sng" dirty="0"/>
              <a:t>capacidade técnica, financeira e de gestão necessária à boa execução das operações</a:t>
            </a:r>
            <a:r>
              <a:rPr lang="pt-PT" sz="1600" dirty="0"/>
              <a:t>, não apresentando registo histórico relevante em matéria de irregularidades</a:t>
            </a:r>
            <a:r>
              <a:rPr lang="pt-PT" sz="1600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sz="1600" b="1" dirty="0" smtClean="0"/>
              <a:t>Estratégia</a:t>
            </a:r>
            <a:r>
              <a:rPr lang="pt-PT" sz="1600" dirty="0" smtClean="0"/>
              <a:t> </a:t>
            </a:r>
            <a:r>
              <a:rPr lang="pt-PT" sz="1600" dirty="0"/>
              <a:t>– </a:t>
            </a:r>
            <a:r>
              <a:rPr lang="pt-PT" sz="1600" u="sng" dirty="0"/>
              <a:t>alinhamento das operações aos planos e outros instrumentos de política territorial e setorial relevantes</a:t>
            </a:r>
            <a:r>
              <a:rPr lang="pt-PT" sz="1600" dirty="0"/>
              <a:t>, bem como às políticas horizontais de nível comunitário;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sz="1600" b="1" dirty="0" smtClean="0"/>
              <a:t>Eficiência</a:t>
            </a:r>
            <a:r>
              <a:rPr lang="pt-PT" sz="1600" dirty="0" smtClean="0"/>
              <a:t> </a:t>
            </a:r>
            <a:r>
              <a:rPr lang="pt-PT" sz="1600" dirty="0"/>
              <a:t>- as operações selecionadas terão de produzir o melhor resultado possível por unidade de recurso despendida;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sz="1600" b="1" dirty="0" smtClean="0"/>
              <a:t>Eficácia</a:t>
            </a:r>
            <a:r>
              <a:rPr lang="pt-PT" sz="1600" dirty="0" smtClean="0"/>
              <a:t> </a:t>
            </a:r>
            <a:r>
              <a:rPr lang="pt-PT" sz="1600" dirty="0"/>
              <a:t>- as operações selecionadas terão de contribuir para o cumprimento dos objetivos da prioridade de investimento e respetivos indicadores de realização e de resultado;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sz="1600" b="1" dirty="0" smtClean="0"/>
              <a:t>Sustentabilidade</a:t>
            </a:r>
            <a:r>
              <a:rPr lang="pt-PT" sz="1600" dirty="0" smtClean="0"/>
              <a:t> </a:t>
            </a:r>
            <a:r>
              <a:rPr lang="pt-PT" sz="1600" dirty="0"/>
              <a:t>- o total das operações apoiadas não deve exceder as dotações orçamentais estabelecidas;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sz="1600" b="1" dirty="0" smtClean="0"/>
              <a:t>Transparência</a:t>
            </a:r>
            <a:r>
              <a:rPr lang="pt-PT" sz="1600" dirty="0" smtClean="0"/>
              <a:t> </a:t>
            </a:r>
            <a:r>
              <a:rPr lang="pt-PT" sz="1600" dirty="0"/>
              <a:t>- os critérios para a seleção das operações selecionadas devem ser claros e concisos;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sz="1600" b="1" dirty="0" smtClean="0"/>
              <a:t>Publicidade</a:t>
            </a:r>
            <a:r>
              <a:rPr lang="pt-PT" sz="1600" dirty="0" smtClean="0"/>
              <a:t> </a:t>
            </a:r>
            <a:r>
              <a:rPr lang="pt-PT" sz="1600" dirty="0"/>
              <a:t>- os critérios para a seleção das operações devem ser previamente divulgados aos beneficiários;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sz="1600" b="1" dirty="0" err="1" smtClean="0"/>
              <a:t>Adicionalidade</a:t>
            </a:r>
            <a:r>
              <a:rPr lang="pt-PT" sz="1600" dirty="0" smtClean="0"/>
              <a:t> </a:t>
            </a:r>
            <a:r>
              <a:rPr lang="pt-PT" sz="1600" dirty="0"/>
              <a:t>- as operações selecionadas devem gerar um incremento no bem-estar social.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1810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15. </a:t>
            </a:r>
            <a:r>
              <a:rPr lang="pt-PT" sz="2400" b="1" dirty="0" smtClean="0">
                <a:solidFill>
                  <a:schemeClr val="bg1"/>
                </a:solidFill>
              </a:rPr>
              <a:t>POISE – Programa Operacional da Inclusão Social e Emprego</a:t>
            </a:r>
            <a:endParaRPr lang="pt-PT" sz="2400" b="1" dirty="0">
              <a:solidFill>
                <a:prstClr val="white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9512" y="1628800"/>
            <a:ext cx="8712968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Objetivos Temáticos (OT) e Prioridades de Investimento (PI):</a:t>
            </a:r>
            <a:endParaRPr lang="pt-PT" sz="2400" b="1" dirty="0"/>
          </a:p>
        </p:txBody>
      </p:sp>
      <p:sp>
        <p:nvSpPr>
          <p:cNvPr id="5" name="Retângulo 4"/>
          <p:cNvSpPr/>
          <p:nvPr/>
        </p:nvSpPr>
        <p:spPr>
          <a:xfrm>
            <a:off x="179512" y="2385688"/>
            <a:ext cx="8712968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sz="1400" b="1" dirty="0">
                <a:solidFill>
                  <a:schemeClr val="tx1"/>
                </a:solidFill>
              </a:rPr>
              <a:t>OT 8. Promover a sustentabilidade e a qualidade do emprego e apoiar a mobilidade dos trabalhadores</a:t>
            </a:r>
          </a:p>
        </p:txBody>
      </p:sp>
      <p:sp>
        <p:nvSpPr>
          <p:cNvPr id="6" name="Retângulo 5"/>
          <p:cNvSpPr/>
          <p:nvPr/>
        </p:nvSpPr>
        <p:spPr>
          <a:xfrm>
            <a:off x="179512" y="4700995"/>
            <a:ext cx="8568952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sz="1400" b="1" dirty="0">
                <a:solidFill>
                  <a:schemeClr val="tx1"/>
                </a:solidFill>
              </a:rPr>
              <a:t>OT 9. Promover a inclusão social e combater a pobreza e a discriminação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07504" y="3048037"/>
            <a:ext cx="8784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dirty="0" smtClean="0"/>
              <a:t>PI 8i</a:t>
            </a:r>
            <a:r>
              <a:rPr lang="pt-PT" dirty="0"/>
              <a:t>. Acesso ao </a:t>
            </a:r>
            <a:r>
              <a:rPr lang="pt-PT" dirty="0" smtClean="0"/>
              <a:t>emprego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dirty="0" smtClean="0"/>
              <a:t>PI 8ii</a:t>
            </a:r>
            <a:r>
              <a:rPr lang="pt-PT" dirty="0"/>
              <a:t>. Integração </a:t>
            </a:r>
            <a:r>
              <a:rPr lang="pt-PT" dirty="0" smtClean="0"/>
              <a:t>profissional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dirty="0" smtClean="0"/>
              <a:t>PI 8iv. Igualdade de Oportunidades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dirty="0" smtClean="0"/>
              <a:t>PI 8v</a:t>
            </a:r>
            <a:r>
              <a:rPr lang="pt-PT" dirty="0"/>
              <a:t>. Adaptabilidade dos </a:t>
            </a:r>
            <a:r>
              <a:rPr lang="pt-PT" dirty="0" smtClean="0"/>
              <a:t>trabalhadores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dirty="0" smtClean="0"/>
              <a:t>PI 8vii</a:t>
            </a:r>
            <a:r>
              <a:rPr lang="pt-PT" dirty="0"/>
              <a:t>. Modernização do mercado de trabalho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79512" y="5517232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dirty="0" smtClean="0"/>
              <a:t>PI 9i. </a:t>
            </a:r>
            <a:r>
              <a:rPr lang="pt-PT" dirty="0"/>
              <a:t>Inclusão ativa</a:t>
            </a:r>
            <a:endParaRPr lang="pt-PT" dirty="0" smtClean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dirty="0" smtClean="0"/>
              <a:t>PI 9iii</a:t>
            </a:r>
            <a:r>
              <a:rPr lang="pt-PT" dirty="0"/>
              <a:t>. Igualdade de </a:t>
            </a:r>
            <a:r>
              <a:rPr lang="pt-PT" dirty="0" smtClean="0"/>
              <a:t>oportunidades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dirty="0" smtClean="0"/>
              <a:t>PI 9iv</a:t>
            </a:r>
            <a:r>
              <a:rPr lang="pt-PT" dirty="0"/>
              <a:t>. Acesso a serviços </a:t>
            </a:r>
            <a:r>
              <a:rPr lang="pt-PT" dirty="0" smtClean="0"/>
              <a:t>sustentáveis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dirty="0" smtClean="0"/>
              <a:t>PI 9v</a:t>
            </a:r>
            <a:r>
              <a:rPr lang="pt-PT" dirty="0"/>
              <a:t>. Empreendedorismo social</a:t>
            </a:r>
          </a:p>
        </p:txBody>
      </p:sp>
    </p:spTree>
    <p:extLst>
      <p:ext uri="{BB962C8B-B14F-4D97-AF65-F5344CB8AC3E}">
        <p14:creationId xmlns:p14="http://schemas.microsoft.com/office/powerpoint/2010/main" val="383400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15. </a:t>
            </a:r>
            <a:r>
              <a:rPr lang="pt-PT" sz="2400" b="1" dirty="0" smtClean="0">
                <a:solidFill>
                  <a:schemeClr val="bg1"/>
                </a:solidFill>
              </a:rPr>
              <a:t>POISE – Programa Operacional da Inclusão Social e Emprego</a:t>
            </a:r>
            <a:endParaRPr lang="pt-PT" sz="2400" b="1" dirty="0">
              <a:solidFill>
                <a:prstClr val="white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23528" y="2347631"/>
            <a:ext cx="856895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None/>
            </a:pPr>
            <a:r>
              <a:rPr lang="pt-PT" sz="2000" dirty="0">
                <a:solidFill>
                  <a:schemeClr val="accent1">
                    <a:lumMod val="50000"/>
                  </a:schemeClr>
                </a:solidFill>
              </a:rPr>
              <a:t>Eixo I - Promover a sustentabilidade e a qualidade do emprego;</a:t>
            </a:r>
          </a:p>
          <a:p>
            <a:pPr lvl="0">
              <a:lnSpc>
                <a:spcPct val="150000"/>
              </a:lnSpc>
              <a:buNone/>
            </a:pPr>
            <a:endParaRPr lang="pt-PT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lnSpc>
                <a:spcPct val="150000"/>
              </a:lnSpc>
              <a:buNone/>
            </a:pPr>
            <a:r>
              <a:rPr lang="pt-PT" sz="2000" dirty="0">
                <a:solidFill>
                  <a:schemeClr val="accent1">
                    <a:lumMod val="50000"/>
                  </a:schemeClr>
                </a:solidFill>
              </a:rPr>
              <a:t>Eixo II - Iniciativa Emprego Jovem;</a:t>
            </a:r>
          </a:p>
          <a:p>
            <a:pPr lvl="0">
              <a:lnSpc>
                <a:spcPct val="150000"/>
              </a:lnSpc>
              <a:buNone/>
            </a:pPr>
            <a:endParaRPr lang="pt-PT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lnSpc>
                <a:spcPct val="150000"/>
              </a:lnSpc>
              <a:buNone/>
            </a:pPr>
            <a:r>
              <a:rPr lang="pt-PT" sz="2000" dirty="0">
                <a:solidFill>
                  <a:schemeClr val="accent1">
                    <a:lumMod val="50000"/>
                  </a:schemeClr>
                </a:solidFill>
              </a:rPr>
              <a:t>Eixo III - Promover a inclusão social e combater a pobreza e a discriminação;</a:t>
            </a:r>
          </a:p>
          <a:p>
            <a:pPr lvl="0">
              <a:lnSpc>
                <a:spcPct val="150000"/>
              </a:lnSpc>
              <a:buNone/>
            </a:pPr>
            <a:endParaRPr lang="pt-PT" sz="2000" dirty="0">
              <a:solidFill>
                <a:schemeClr val="accent1">
                  <a:lumMod val="50000"/>
                </a:schemeClr>
              </a:solidFill>
            </a:endParaRPr>
          </a:p>
          <a:p>
            <a:pPr lvl="0">
              <a:lnSpc>
                <a:spcPct val="150000"/>
              </a:lnSpc>
              <a:buNone/>
            </a:pPr>
            <a:r>
              <a:rPr lang="pt-PT" sz="2000" dirty="0">
                <a:solidFill>
                  <a:schemeClr val="accent1">
                    <a:lumMod val="50000"/>
                  </a:schemeClr>
                </a:solidFill>
              </a:rPr>
              <a:t>Eixo </a:t>
            </a:r>
            <a:r>
              <a:rPr lang="pt-PT" sz="2000" dirty="0" smtClean="0">
                <a:solidFill>
                  <a:schemeClr val="accent1">
                    <a:lumMod val="50000"/>
                  </a:schemeClr>
                </a:solidFill>
              </a:rPr>
              <a:t>IV - </a:t>
            </a:r>
            <a:r>
              <a:rPr lang="pt-PT" sz="2000" dirty="0">
                <a:solidFill>
                  <a:schemeClr val="accent1">
                    <a:lumMod val="50000"/>
                  </a:schemeClr>
                </a:solidFill>
              </a:rPr>
              <a:t>Assistência Técnica.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07504" y="1628800"/>
            <a:ext cx="8784976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Eixos Prioritários</a:t>
            </a:r>
            <a:endParaRPr lang="pt-PT" sz="2400" b="1" dirty="0"/>
          </a:p>
        </p:txBody>
      </p:sp>
    </p:spTree>
    <p:extLst>
      <p:ext uri="{BB962C8B-B14F-4D97-AF65-F5344CB8AC3E}">
        <p14:creationId xmlns:p14="http://schemas.microsoft.com/office/powerpoint/2010/main" val="377163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15. </a:t>
            </a:r>
            <a:r>
              <a:rPr lang="pt-PT" sz="2400" b="1" dirty="0" smtClean="0">
                <a:solidFill>
                  <a:schemeClr val="bg1"/>
                </a:solidFill>
              </a:rPr>
              <a:t>POISE – Programa Operacional da Inclusão Social e Emprego</a:t>
            </a:r>
            <a:endParaRPr lang="pt-PT" sz="2400" b="1" dirty="0">
              <a:solidFill>
                <a:prstClr val="white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7504" y="1628800"/>
            <a:ext cx="8784976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400" b="1" dirty="0"/>
              <a:t>Eixo I - Promover a sustentabilidade e a qualidade do emprego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83568" y="2564904"/>
            <a:ext cx="1944216" cy="86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8" name="Fluxograma: conexão 7"/>
          <p:cNvSpPr/>
          <p:nvPr/>
        </p:nvSpPr>
        <p:spPr>
          <a:xfrm>
            <a:off x="3253858" y="3897052"/>
            <a:ext cx="2318316" cy="216024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3200" b="1" dirty="0" smtClean="0"/>
              <a:t>Eixo I</a:t>
            </a:r>
            <a:endParaRPr lang="pt-PT" sz="3200" b="1" dirty="0"/>
          </a:p>
        </p:txBody>
      </p:sp>
      <p:sp>
        <p:nvSpPr>
          <p:cNvPr id="9" name="Retângulo arredondado 8"/>
          <p:cNvSpPr/>
          <p:nvPr/>
        </p:nvSpPr>
        <p:spPr>
          <a:xfrm>
            <a:off x="268081" y="3288323"/>
            <a:ext cx="3020241" cy="143682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 8vii: MODERNIZAÇÃO </a:t>
            </a:r>
            <a:r>
              <a:rPr lang="pt-PT" sz="1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MERCADO DE TRABALHO</a:t>
            </a:r>
            <a:endParaRPr lang="pt-PT" sz="1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OE 1.6 – Modernizar as instituições no mercado de trabalho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OE 1.7 – Modernizar a capacitação institucional dos Parceiros Sociais</a:t>
            </a:r>
          </a:p>
        </p:txBody>
      </p:sp>
      <p:sp>
        <p:nvSpPr>
          <p:cNvPr id="14" name="Retângulo arredondado 13"/>
          <p:cNvSpPr/>
          <p:nvPr/>
        </p:nvSpPr>
        <p:spPr>
          <a:xfrm>
            <a:off x="2776867" y="2240557"/>
            <a:ext cx="3272299" cy="94234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 8i: ACESSO AO EMPREGO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OE 1.1 – Integrar desempregados </a:t>
            </a:r>
            <a:r>
              <a:rPr lang="pt-PT" sz="11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inativos no mercado </a:t>
            </a:r>
            <a:r>
              <a:rPr lang="pt-PT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trabalho</a:t>
            </a:r>
          </a:p>
        </p:txBody>
      </p:sp>
      <p:sp>
        <p:nvSpPr>
          <p:cNvPr id="15" name="Retângulo arredondado 14"/>
          <p:cNvSpPr/>
          <p:nvPr/>
        </p:nvSpPr>
        <p:spPr>
          <a:xfrm>
            <a:off x="5572175" y="3318950"/>
            <a:ext cx="3314745" cy="147820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 8ii: </a:t>
            </a:r>
            <a:r>
              <a:rPr lang="pt-PT" sz="1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INTEGRAÇÃO PROFISSIONAL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OE 1.2 – Integrar os jovens </a:t>
            </a:r>
            <a:r>
              <a:rPr lang="pt-PT" sz="11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mercado </a:t>
            </a:r>
            <a:r>
              <a:rPr lang="pt-PT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trabalho</a:t>
            </a:r>
          </a:p>
        </p:txBody>
      </p:sp>
      <p:sp>
        <p:nvSpPr>
          <p:cNvPr id="17" name="Retângulo arredondado 16"/>
          <p:cNvSpPr/>
          <p:nvPr/>
        </p:nvSpPr>
        <p:spPr>
          <a:xfrm>
            <a:off x="268082" y="5229200"/>
            <a:ext cx="2993714" cy="140619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 8v: ADAPTABILIADE DOS TRABALHADORES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100" b="1" dirty="0">
                <a:solidFill>
                  <a:schemeClr val="tx1"/>
                </a:solidFill>
              </a:rPr>
              <a:t>OE 1.5 – Melhorar a empregabilidade da população ativa</a:t>
            </a:r>
          </a:p>
        </p:txBody>
      </p:sp>
      <p:sp>
        <p:nvSpPr>
          <p:cNvPr id="19" name="Retângulo arredondado 18"/>
          <p:cNvSpPr/>
          <p:nvPr/>
        </p:nvSpPr>
        <p:spPr>
          <a:xfrm>
            <a:off x="5580113" y="5226571"/>
            <a:ext cx="3306806" cy="140619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 8iv: IGUALDADE </a:t>
            </a:r>
            <a:r>
              <a:rPr lang="pt-PT" sz="1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OPORTUNIDADES</a:t>
            </a:r>
            <a:endParaRPr lang="pt-PT" sz="1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OE 1.3 – Reforçar a conciliação entre a vida familiar e profissional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OE 1.4 – Apoio a criação do próprio emprego por mulheres</a:t>
            </a:r>
          </a:p>
        </p:txBody>
      </p:sp>
    </p:spTree>
    <p:extLst>
      <p:ext uri="{BB962C8B-B14F-4D97-AF65-F5344CB8AC3E}">
        <p14:creationId xmlns:p14="http://schemas.microsoft.com/office/powerpoint/2010/main" val="293836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15. </a:t>
            </a:r>
            <a:r>
              <a:rPr lang="pt-PT" sz="2400" b="1" dirty="0" smtClean="0">
                <a:solidFill>
                  <a:schemeClr val="bg1"/>
                </a:solidFill>
              </a:rPr>
              <a:t>POISE – Programa Operacional da Inclusão Social e Emprego</a:t>
            </a:r>
            <a:endParaRPr lang="pt-PT" sz="2400" b="1" dirty="0">
              <a:solidFill>
                <a:prstClr val="white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7504" y="1628800"/>
            <a:ext cx="8784976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400" b="1" dirty="0"/>
              <a:t>Eixo II - Iniciativa Emprego Jovem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83568" y="2564904"/>
            <a:ext cx="1944216" cy="86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8" name="Fluxograma: conexão 7"/>
          <p:cNvSpPr/>
          <p:nvPr/>
        </p:nvSpPr>
        <p:spPr>
          <a:xfrm>
            <a:off x="1259632" y="3068960"/>
            <a:ext cx="2318316" cy="216024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3200" b="1" dirty="0" smtClean="0"/>
              <a:t>Eixo II</a:t>
            </a:r>
            <a:endParaRPr lang="pt-PT" sz="3200" b="1" dirty="0"/>
          </a:p>
        </p:txBody>
      </p:sp>
      <p:sp>
        <p:nvSpPr>
          <p:cNvPr id="15" name="Retângulo arredondado 14"/>
          <p:cNvSpPr/>
          <p:nvPr/>
        </p:nvSpPr>
        <p:spPr>
          <a:xfrm>
            <a:off x="5004048" y="3409979"/>
            <a:ext cx="3314745" cy="147820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 8ii: </a:t>
            </a:r>
            <a:r>
              <a:rPr lang="pt-PT" sz="1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INTEGRAÇÃO PROFISSIONAL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OE 2.1 – Integrar os jovens </a:t>
            </a:r>
            <a:r>
              <a:rPr lang="pt-PT" sz="11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NEET (não estão a estudar, trabalhar ou em formação) </a:t>
            </a:r>
            <a:r>
              <a:rPr lang="pt-PT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 </a:t>
            </a:r>
            <a:r>
              <a:rPr lang="pt-PT" sz="11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mercado de trabalho (inativos e desempregados)</a:t>
            </a:r>
            <a:endParaRPr lang="pt-PT" sz="11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28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15. </a:t>
            </a:r>
            <a:r>
              <a:rPr lang="pt-PT" sz="2400" b="1" dirty="0" smtClean="0">
                <a:solidFill>
                  <a:schemeClr val="bg1"/>
                </a:solidFill>
              </a:rPr>
              <a:t>POISE – Programa Operacional da Inclusão Social e Emprego</a:t>
            </a:r>
            <a:endParaRPr lang="pt-PT" sz="2400" b="1" dirty="0">
              <a:solidFill>
                <a:prstClr val="white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7504" y="1628800"/>
            <a:ext cx="8784976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PT" sz="2400" b="1" dirty="0"/>
              <a:t>Eixo III - Promover a inclusão social e combater a pobreza e </a:t>
            </a:r>
            <a:r>
              <a:rPr lang="pt-PT" sz="2400" b="1" dirty="0" smtClean="0"/>
              <a:t>a discriminação</a:t>
            </a:r>
            <a:endParaRPr lang="pt-PT" sz="24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683568" y="2564904"/>
            <a:ext cx="1944216" cy="86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8" name="Fluxograma: conexão 7"/>
          <p:cNvSpPr/>
          <p:nvPr/>
        </p:nvSpPr>
        <p:spPr>
          <a:xfrm>
            <a:off x="3245738" y="3508771"/>
            <a:ext cx="2318316" cy="216024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3200" b="1" dirty="0" smtClean="0"/>
              <a:t>Eixo III</a:t>
            </a:r>
            <a:endParaRPr lang="pt-PT" sz="3200" b="1" dirty="0"/>
          </a:p>
        </p:txBody>
      </p:sp>
      <p:sp>
        <p:nvSpPr>
          <p:cNvPr id="9" name="Retângulo arredondado 8"/>
          <p:cNvSpPr/>
          <p:nvPr/>
        </p:nvSpPr>
        <p:spPr>
          <a:xfrm>
            <a:off x="252205" y="2864386"/>
            <a:ext cx="2993714" cy="146471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 </a:t>
            </a:r>
            <a:r>
              <a:rPr lang="pt-PT" sz="1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9i: </a:t>
            </a:r>
            <a:r>
              <a:rPr lang="pt-PT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INCLUSÃO ATIVA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OE 3.1. Promover competências a grupos potencialmente vulneráveis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OE 3.2. Reforçar a coesão social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OE 3.3. Promover um voluntariado potenciador de inclusão social</a:t>
            </a:r>
          </a:p>
        </p:txBody>
      </p:sp>
      <p:sp>
        <p:nvSpPr>
          <p:cNvPr id="15" name="Retângulo arredondado 14"/>
          <p:cNvSpPr/>
          <p:nvPr/>
        </p:nvSpPr>
        <p:spPr>
          <a:xfrm>
            <a:off x="5564054" y="2839915"/>
            <a:ext cx="3314745" cy="156119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9iii: IGUALDADE DE OPORTUNIDADES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OE 3.4. Promover a igualdade de oportunidades e género</a:t>
            </a:r>
          </a:p>
        </p:txBody>
      </p:sp>
      <p:sp>
        <p:nvSpPr>
          <p:cNvPr id="17" name="Retângulo arredondado 16"/>
          <p:cNvSpPr/>
          <p:nvPr/>
        </p:nvSpPr>
        <p:spPr>
          <a:xfrm>
            <a:off x="268264" y="4907202"/>
            <a:ext cx="2993714" cy="147412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9iv: ACESSO A SERVIÇOS SUSTENTÁVEIS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OE 3.5. Alargar a oferta de serviços sociais e de saúde</a:t>
            </a:r>
          </a:p>
        </p:txBody>
      </p:sp>
      <p:sp>
        <p:nvSpPr>
          <p:cNvPr id="19" name="Retângulo arredondado 18"/>
          <p:cNvSpPr/>
          <p:nvPr/>
        </p:nvSpPr>
        <p:spPr>
          <a:xfrm>
            <a:off x="5564054" y="4907202"/>
            <a:ext cx="3306806" cy="147412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 9v: EMPREENDEDORISMO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OE 3.6. Promover o empreendedorismo e a inovação social</a:t>
            </a:r>
          </a:p>
        </p:txBody>
      </p:sp>
    </p:spTree>
    <p:extLst>
      <p:ext uri="{BB962C8B-B14F-4D97-AF65-F5344CB8AC3E}">
        <p14:creationId xmlns:p14="http://schemas.microsoft.com/office/powerpoint/2010/main" val="181655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15. </a:t>
            </a:r>
            <a:r>
              <a:rPr lang="pt-PT" sz="2400" b="1" dirty="0" smtClean="0">
                <a:solidFill>
                  <a:schemeClr val="bg1"/>
                </a:solidFill>
              </a:rPr>
              <a:t>POISE – Programa Operacional da Inclusão Social e Emprego</a:t>
            </a:r>
            <a:endParaRPr lang="pt-PT" sz="2400" b="1" dirty="0">
              <a:solidFill>
                <a:prstClr val="white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7504" y="1628800"/>
            <a:ext cx="8784976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400" b="1" dirty="0"/>
              <a:t>Eixo </a:t>
            </a:r>
            <a:r>
              <a:rPr lang="pt-PT" sz="2400" b="1" dirty="0" smtClean="0"/>
              <a:t>IV – Assistência Técnica</a:t>
            </a:r>
            <a:endParaRPr lang="pt-PT" sz="24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683568" y="2564904"/>
            <a:ext cx="1944216" cy="86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8" name="Fluxograma: conexão 7"/>
          <p:cNvSpPr/>
          <p:nvPr/>
        </p:nvSpPr>
        <p:spPr>
          <a:xfrm>
            <a:off x="1259632" y="3068960"/>
            <a:ext cx="2318316" cy="216024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3200" b="1" dirty="0" smtClean="0"/>
              <a:t>Eixo IV</a:t>
            </a:r>
            <a:endParaRPr lang="pt-PT" sz="3200" b="1" dirty="0"/>
          </a:p>
        </p:txBody>
      </p:sp>
      <p:sp>
        <p:nvSpPr>
          <p:cNvPr id="15" name="Retângulo arredondado 14"/>
          <p:cNvSpPr/>
          <p:nvPr/>
        </p:nvSpPr>
        <p:spPr>
          <a:xfrm>
            <a:off x="5004048" y="3409979"/>
            <a:ext cx="3314745" cy="147820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sz="1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Gestão e Acompanhamento do Programa Operacional da Inclusão Social e Emprego</a:t>
            </a:r>
            <a:endParaRPr lang="pt-PT" sz="11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41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15. </a:t>
            </a:r>
            <a:r>
              <a:rPr lang="pt-PT" sz="2400" b="1" dirty="0" smtClean="0">
                <a:solidFill>
                  <a:schemeClr val="bg1"/>
                </a:solidFill>
              </a:rPr>
              <a:t>POISE – Programa Operacional da Inclusão Social e Emprego</a:t>
            </a:r>
            <a:endParaRPr lang="pt-PT" sz="2400" b="1" dirty="0">
              <a:solidFill>
                <a:prstClr val="white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7504" y="1628800"/>
            <a:ext cx="8784976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sz="2400" b="1" dirty="0" smtClean="0"/>
              <a:t>Eixos Prioritários – Dotações (M€)</a:t>
            </a:r>
            <a:endParaRPr lang="pt-PT" sz="2400" b="1" dirty="0"/>
          </a:p>
        </p:txBody>
      </p:sp>
      <p:graphicFrame>
        <p:nvGraphicFramePr>
          <p:cNvPr id="7" name="Gráfic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869874"/>
              </p:ext>
            </p:extLst>
          </p:nvPr>
        </p:nvGraphicFramePr>
        <p:xfrm>
          <a:off x="323528" y="2378552"/>
          <a:ext cx="8568952" cy="4087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363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200" b="1" dirty="0" smtClean="0">
                <a:solidFill>
                  <a:schemeClr val="bg1"/>
                </a:solidFill>
              </a:rPr>
              <a:t>1. Contexto Económico e Social</a:t>
            </a:r>
            <a:endParaRPr lang="pt-PT" sz="2200" b="1" dirty="0">
              <a:solidFill>
                <a:prstClr val="white"/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539552" y="1700288"/>
            <a:ext cx="8424936" cy="4001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PT" sz="2000" dirty="0" smtClean="0"/>
              <a:t>Situação da Pobreza e Exclusão Social</a:t>
            </a:r>
            <a:endParaRPr lang="pt-PT" sz="20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539552" y="2352860"/>
            <a:ext cx="2448272" cy="107721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PT" sz="1600" dirty="0">
                <a:solidFill>
                  <a:schemeClr val="bg1"/>
                </a:solidFill>
              </a:rPr>
              <a:t>Incidência da pobreza </a:t>
            </a:r>
            <a:r>
              <a:rPr lang="pt-PT" sz="1600" dirty="0" smtClean="0">
                <a:solidFill>
                  <a:schemeClr val="bg1"/>
                </a:solidFill>
              </a:rPr>
              <a:t>infantil</a:t>
            </a:r>
          </a:p>
          <a:p>
            <a:endParaRPr lang="pt-PT" sz="1600" dirty="0" smtClean="0">
              <a:solidFill>
                <a:schemeClr val="bg1"/>
              </a:solidFill>
            </a:endParaRPr>
          </a:p>
          <a:p>
            <a:endParaRPr lang="pt-PT" sz="1600" dirty="0">
              <a:solidFill>
                <a:schemeClr val="bg1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539552" y="3746009"/>
            <a:ext cx="2448272" cy="107721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PT" sz="1600" dirty="0">
                <a:solidFill>
                  <a:schemeClr val="bg1"/>
                </a:solidFill>
              </a:rPr>
              <a:t>Vulnerabilidade </a:t>
            </a:r>
            <a:r>
              <a:rPr lang="pt-PT" sz="1600" dirty="0" smtClean="0">
                <a:solidFill>
                  <a:schemeClr val="bg1"/>
                </a:solidFill>
              </a:rPr>
              <a:t>social acrescida em </a:t>
            </a:r>
            <a:r>
              <a:rPr lang="pt-PT" sz="1600" dirty="0">
                <a:solidFill>
                  <a:schemeClr val="bg1"/>
                </a:solidFill>
              </a:rPr>
              <a:t>agregados com </a:t>
            </a:r>
            <a:r>
              <a:rPr lang="pt-PT" sz="1600" dirty="0" smtClean="0">
                <a:solidFill>
                  <a:schemeClr val="bg1"/>
                </a:solidFill>
              </a:rPr>
              <a:t>crianças</a:t>
            </a:r>
          </a:p>
          <a:p>
            <a:endParaRPr lang="pt-PT" sz="1600" dirty="0">
              <a:solidFill>
                <a:schemeClr val="bg1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6196690" y="3746009"/>
            <a:ext cx="2808312" cy="107721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PT" sz="1600" dirty="0" smtClean="0">
                <a:solidFill>
                  <a:schemeClr val="bg1"/>
                </a:solidFill>
              </a:rPr>
              <a:t>Trabalhadores com níveis </a:t>
            </a:r>
            <a:r>
              <a:rPr lang="pt-PT" sz="1600" dirty="0">
                <a:solidFill>
                  <a:schemeClr val="bg1"/>
                </a:solidFill>
              </a:rPr>
              <a:t>de escolaridade </a:t>
            </a:r>
            <a:r>
              <a:rPr lang="pt-PT" sz="1600" dirty="0" smtClean="0">
                <a:solidFill>
                  <a:schemeClr val="bg1"/>
                </a:solidFill>
              </a:rPr>
              <a:t>muito reduzidos refletindo desigualdades salariais acentuadas</a:t>
            </a:r>
            <a:endParaRPr lang="pt-PT" sz="16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39552" y="5445224"/>
            <a:ext cx="2448272" cy="107721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PT" sz="1600" dirty="0">
                <a:solidFill>
                  <a:schemeClr val="bg1"/>
                </a:solidFill>
              </a:rPr>
              <a:t>Crescente número </a:t>
            </a:r>
            <a:r>
              <a:rPr lang="pt-PT" sz="1600" dirty="0" smtClean="0">
                <a:solidFill>
                  <a:schemeClr val="bg1"/>
                </a:solidFill>
              </a:rPr>
              <a:t>de famílias </a:t>
            </a:r>
            <a:r>
              <a:rPr lang="pt-PT" sz="1600" dirty="0">
                <a:solidFill>
                  <a:schemeClr val="bg1"/>
                </a:solidFill>
              </a:rPr>
              <a:t>com </a:t>
            </a:r>
            <a:r>
              <a:rPr lang="pt-PT" sz="1600" dirty="0" smtClean="0">
                <a:solidFill>
                  <a:schemeClr val="bg1"/>
                </a:solidFill>
              </a:rPr>
              <a:t>baixa intensidade </a:t>
            </a:r>
            <a:r>
              <a:rPr lang="pt-PT" sz="1600" dirty="0">
                <a:solidFill>
                  <a:schemeClr val="bg1"/>
                </a:solidFill>
              </a:rPr>
              <a:t>de </a:t>
            </a:r>
            <a:r>
              <a:rPr lang="pt-PT" sz="1600" dirty="0" smtClean="0">
                <a:solidFill>
                  <a:schemeClr val="bg1"/>
                </a:solidFill>
              </a:rPr>
              <a:t>trabalho</a:t>
            </a:r>
          </a:p>
          <a:p>
            <a:r>
              <a:rPr lang="pt-PT" sz="1600" dirty="0" smtClean="0">
                <a:solidFill>
                  <a:schemeClr val="bg1"/>
                </a:solidFill>
              </a:rPr>
              <a:t> </a:t>
            </a:r>
            <a:endParaRPr lang="pt-PT" sz="1600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188101" y="3407272"/>
            <a:ext cx="2808312" cy="193899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PT" sz="1600" dirty="0">
                <a:solidFill>
                  <a:schemeClr val="bg1"/>
                </a:solidFill>
              </a:rPr>
              <a:t>Existência de </a:t>
            </a:r>
            <a:r>
              <a:rPr lang="pt-PT" sz="1600" dirty="0" smtClean="0">
                <a:solidFill>
                  <a:schemeClr val="bg1"/>
                </a:solidFill>
              </a:rPr>
              <a:t>grupos específicos </a:t>
            </a:r>
            <a:r>
              <a:rPr lang="pt-PT" sz="1600" dirty="0">
                <a:solidFill>
                  <a:schemeClr val="bg1"/>
                </a:solidFill>
              </a:rPr>
              <a:t>particularmente vulneráveis </a:t>
            </a:r>
            <a:r>
              <a:rPr lang="pt-PT" sz="1400" dirty="0">
                <a:solidFill>
                  <a:schemeClr val="bg1"/>
                </a:solidFill>
              </a:rPr>
              <a:t>(desempregados de longa e muito longa </a:t>
            </a:r>
            <a:r>
              <a:rPr lang="pt-PT" sz="1400" dirty="0" smtClean="0">
                <a:solidFill>
                  <a:schemeClr val="bg1"/>
                </a:solidFill>
              </a:rPr>
              <a:t>duração, pessoas com deficiência e</a:t>
            </a:r>
          </a:p>
          <a:p>
            <a:r>
              <a:rPr lang="pt-PT" sz="1400" dirty="0" smtClean="0">
                <a:solidFill>
                  <a:schemeClr val="bg1"/>
                </a:solidFill>
              </a:rPr>
              <a:t>Incapacidade, imigrantes e minorias étnicas, sem-abrigo)</a:t>
            </a:r>
          </a:p>
          <a:p>
            <a:endParaRPr lang="pt-PT" sz="1600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196690" y="2352860"/>
            <a:ext cx="2767798" cy="107721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PT" sz="1600" dirty="0" smtClean="0">
                <a:solidFill>
                  <a:schemeClr val="bg1"/>
                </a:solidFill>
              </a:rPr>
              <a:t>Potencial agudização das discriminações e estereótipos sociais</a:t>
            </a:r>
          </a:p>
          <a:p>
            <a:endParaRPr lang="pt-PT" sz="1600" dirty="0">
              <a:solidFill>
                <a:schemeClr val="bg1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6242474" y="5444991"/>
            <a:ext cx="2808312" cy="107721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PT" sz="1600" dirty="0">
                <a:solidFill>
                  <a:schemeClr val="bg1"/>
                </a:solidFill>
              </a:rPr>
              <a:t>Crescimento do fenómeno do </a:t>
            </a:r>
            <a:r>
              <a:rPr lang="pt-PT" sz="1600" dirty="0" smtClean="0">
                <a:solidFill>
                  <a:schemeClr val="bg1"/>
                </a:solidFill>
              </a:rPr>
              <a:t>sobre-endividamento</a:t>
            </a:r>
          </a:p>
          <a:p>
            <a:endParaRPr lang="pt-PT" sz="1600" dirty="0">
              <a:solidFill>
                <a:schemeClr val="bg1"/>
              </a:solidFill>
            </a:endParaRPr>
          </a:p>
          <a:p>
            <a:endParaRPr lang="pt-PT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08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310225"/>
              </p:ext>
            </p:extLst>
          </p:nvPr>
        </p:nvGraphicFramePr>
        <p:xfrm>
          <a:off x="323528" y="2090464"/>
          <a:ext cx="8568952" cy="4576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4719"/>
                <a:gridCol w="2251745"/>
                <a:gridCol w="4392488"/>
              </a:tblGrid>
              <a:tr h="467216"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Prioridade de Investimento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Tipologia de  </a:t>
                      </a:r>
                      <a:r>
                        <a:rPr lang="pt-PT" sz="1400" kern="1200" dirty="0" smtClean="0">
                          <a:effectLst/>
                        </a:rPr>
                        <a:t>Operação 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effectLst/>
                        </a:rPr>
                        <a:t> Descrição 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</a:tr>
              <a:tr h="119217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effectLst/>
                        </a:rPr>
                        <a:t>PI </a:t>
                      </a:r>
                      <a:r>
                        <a:rPr lang="pt-PT" sz="1400" kern="1200" dirty="0">
                          <a:effectLst/>
                        </a:rPr>
                        <a:t>8i - Acesso ao emprego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  Estágios 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210185" marR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u="sng" kern="1200" dirty="0" smtClean="0">
                          <a:effectLst/>
                        </a:rPr>
                        <a:t>Promoção do emprego de desempregados</a:t>
                      </a:r>
                      <a:r>
                        <a:rPr lang="pt-PT" sz="1400" kern="1200" dirty="0" smtClean="0">
                          <a:effectLst/>
                        </a:rPr>
                        <a:t>, apoiando a transição entre o sistema de qualificações e o mercado de trabalho e a integração profissional de desempregados, através da realização de uma experiência prática em contexto de trabalho em entidades empregadoras. 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</a:tr>
              <a:tr h="84325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PI 8iv – Igualdade de Oportunidades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Apoio técnico </a:t>
                      </a:r>
                      <a:r>
                        <a:rPr lang="pt-PT" sz="1400" kern="1200" dirty="0" smtClean="0">
                          <a:effectLst/>
                        </a:rPr>
                        <a:t>à elaboração</a:t>
                      </a:r>
                      <a:r>
                        <a:rPr lang="pt-PT" sz="1400" kern="1200" dirty="0">
                          <a:effectLst/>
                        </a:rPr>
                        <a:t>, monitorização </a:t>
                      </a:r>
                      <a:r>
                        <a:rPr lang="pt-PT" sz="1400" kern="1200" dirty="0" smtClean="0">
                          <a:effectLst/>
                        </a:rPr>
                        <a:t>a execução </a:t>
                      </a:r>
                      <a:r>
                        <a:rPr lang="pt-PT" sz="1400" kern="1200" dirty="0">
                          <a:effectLst/>
                        </a:rPr>
                        <a:t>e avaliação de planos para a igualdade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effectLst/>
                        </a:rPr>
                        <a:t>Desenvolvimento de </a:t>
                      </a:r>
                      <a:r>
                        <a:rPr lang="pt-PT" sz="1400" u="sng" kern="1200" dirty="0" smtClean="0">
                          <a:effectLst/>
                        </a:rPr>
                        <a:t>diagnósticos, formação, implementação e avaliação de Planos para a igualdade em </a:t>
                      </a:r>
                      <a:r>
                        <a:rPr lang="pt-PT" sz="1400" u="sng" kern="1200" dirty="0">
                          <a:effectLst/>
                        </a:rPr>
                        <a:t>entidades empregadora</a:t>
                      </a:r>
                      <a:r>
                        <a:rPr lang="pt-PT" sz="1400" kern="1200" dirty="0">
                          <a:effectLst/>
                        </a:rPr>
                        <a:t>s.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</a:tr>
              <a:tr h="762133">
                <a:tc row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effectLst/>
                        </a:rPr>
                        <a:t>PI </a:t>
                      </a:r>
                      <a:r>
                        <a:rPr lang="pt-PT" sz="1400" kern="1200" dirty="0">
                          <a:effectLst/>
                        </a:rPr>
                        <a:t>9i - Inclusão ativa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Capacitação para a inclusão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effectLst/>
                        </a:rPr>
                        <a:t>Promover a </a:t>
                      </a:r>
                      <a:r>
                        <a:rPr lang="pt-PT" sz="1400" u="sng" kern="1200" dirty="0" smtClean="0">
                          <a:effectLst/>
                        </a:rPr>
                        <a:t>capacitação de grupos potencialmente vulneráveis</a:t>
                      </a:r>
                      <a:r>
                        <a:rPr lang="pt-PT" sz="1400" kern="1200" dirty="0" smtClean="0">
                          <a:effectLst/>
                        </a:rPr>
                        <a:t>, apostando no desenvolvimento de competências de natureza pessoal e social, para a sua (</a:t>
                      </a:r>
                      <a:r>
                        <a:rPr lang="pt-PT" sz="1400" kern="1200" dirty="0" err="1" smtClean="0">
                          <a:effectLst/>
                        </a:rPr>
                        <a:t>re</a:t>
                      </a:r>
                      <a:r>
                        <a:rPr lang="pt-PT" sz="1400" kern="1200" dirty="0" smtClean="0">
                          <a:effectLst/>
                        </a:rPr>
                        <a:t>)inserção social e profissional.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</a:tr>
              <a:tr h="762132">
                <a:tc vMerge="1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 para Todos</a:t>
                      </a:r>
                      <a:endParaRPr lang="pt-P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Promoção da </a:t>
                      </a:r>
                      <a:r>
                        <a:rPr lang="pt-PT" sz="14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inclusão social por via da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Cultura</a:t>
                      </a: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(projetos integrados de base cultural de desenvolvimento local, dinamização de práticas artísticas por e para grupos desfavorecidos)</a:t>
                      </a:r>
                      <a:endParaRPr lang="pt-P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736" marR="67736" marT="9496" marB="0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323528" y="1423200"/>
            <a:ext cx="8568952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82563"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1600" b="1" dirty="0"/>
              <a:t>Intervenção da Administração Local nas Tipologias de Operação do POISE como Promotor/Beneficiário e/ou Entidade Parceira - Exemplos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15. </a:t>
            </a:r>
            <a:r>
              <a:rPr lang="pt-PT" sz="2400" b="1" dirty="0" smtClean="0">
                <a:solidFill>
                  <a:schemeClr val="bg1"/>
                </a:solidFill>
              </a:rPr>
              <a:t>POISE – Programa Operacional da Inclusão Social e Emprego</a:t>
            </a:r>
            <a:endParaRPr lang="pt-PT" sz="2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51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520010"/>
              </p:ext>
            </p:extLst>
          </p:nvPr>
        </p:nvGraphicFramePr>
        <p:xfrm>
          <a:off x="323528" y="2017825"/>
          <a:ext cx="8568953" cy="47505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4719"/>
                <a:gridCol w="1924719"/>
                <a:gridCol w="4719515"/>
              </a:tblGrid>
              <a:tr h="577220"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Prioridade de Investimento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effectLst/>
                        </a:rPr>
                        <a:t>Tipologia de  Operação 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9" marR="66589" marT="9335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 Descrição 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9" marR="66589" marT="9335" marB="0"/>
                </a:tc>
              </a:tr>
              <a:tr h="730713">
                <a:tc rowSpan="3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effectLst/>
                        </a:rPr>
                        <a:t>PI </a:t>
                      </a:r>
                      <a:r>
                        <a:rPr lang="pt-PT" sz="1400" kern="1200" dirty="0">
                          <a:effectLst/>
                        </a:rPr>
                        <a:t>9i - Inclusão </a:t>
                      </a:r>
                      <a:r>
                        <a:rPr lang="pt-PT" sz="1400" kern="1200" dirty="0" smtClean="0">
                          <a:effectLst/>
                        </a:rPr>
                        <a:t>ativa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effectLst/>
                        </a:rPr>
                        <a:t>Inserção sócio profissional da comunidade cigana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9" marR="66589" marT="9335" marB="0"/>
                </a:tc>
                <a:tc>
                  <a:txBody>
                    <a:bodyPr/>
                    <a:lstStyle/>
                    <a:p>
                      <a:pPr marL="210185" marR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Apoiar um conjunto alargado de </a:t>
                      </a:r>
                      <a:r>
                        <a:rPr lang="pt-PT" sz="1400" u="sng" kern="1200" dirty="0">
                          <a:effectLst/>
                        </a:rPr>
                        <a:t>iniciativas de promoção da inclusão social por via da cultura</a:t>
                      </a:r>
                      <a:r>
                        <a:rPr lang="pt-PT" sz="1400" kern="1200" dirty="0">
                          <a:effectLst/>
                        </a:rPr>
                        <a:t>, que vão desde </a:t>
                      </a:r>
                      <a:r>
                        <a:rPr lang="pt-PT" sz="1400" kern="1200" dirty="0" smtClean="0">
                          <a:effectLst/>
                        </a:rPr>
                        <a:t>a dinamização </a:t>
                      </a:r>
                      <a:r>
                        <a:rPr lang="pt-PT" sz="1400" kern="1200" dirty="0">
                          <a:effectLst/>
                        </a:rPr>
                        <a:t>de práticas artísticas por e para grupos</a:t>
                      </a:r>
                      <a:r>
                        <a:rPr lang="pt-PT" sz="1800" dirty="0">
                          <a:effectLst/>
                        </a:rPr>
                        <a:t>  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9" marR="66589" marT="9335" marB="0"/>
                </a:tc>
              </a:tr>
              <a:tr h="1117667">
                <a:tc vMerge="1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Projeto de </a:t>
                      </a:r>
                      <a:r>
                        <a:rPr lang="pt-PT" sz="1400" kern="1200" dirty="0" smtClean="0">
                          <a:effectLst/>
                        </a:rPr>
                        <a:t>Mediadores Municipais </a:t>
                      </a:r>
                      <a:r>
                        <a:rPr lang="pt-PT" sz="1400" kern="1200" dirty="0">
                          <a:effectLst/>
                        </a:rPr>
                        <a:t>e Mediadores Interculturais em Serviços Públicos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9" marR="66589" marT="9335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u="sng" kern="1200" dirty="0">
                          <a:effectLst/>
                        </a:rPr>
                        <a:t>Promover a integração de públicos marginalizados</a:t>
                      </a:r>
                      <a:r>
                        <a:rPr lang="pt-PT" sz="1400" kern="1200" dirty="0">
                          <a:effectLst/>
                        </a:rPr>
                        <a:t>, com base os princípios da mediação, interculturalidade e intervenção comunitária, privilegiando a formação e contratação de mediadores da comunidade alvo.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9" marR="66589" marT="9335" marB="0"/>
                </a:tc>
              </a:tr>
              <a:tr h="895963">
                <a:tc vMerge="1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Contratos locais de    desenvolvimento social   (CLDS)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89" marR="66589" marT="9335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Promover a inclusão social,  de forma integrada e multissetorial</a:t>
                      </a: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através de ações a executar em parceria que contribuirão para a empregabilidade, combate à pobreza e exclusão social.</a:t>
                      </a:r>
                      <a:endParaRPr lang="pt-P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89" marR="66589" marT="9335" marB="0"/>
                </a:tc>
              </a:tr>
              <a:tr h="132997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PI 9iii – Igualdade de Oportunidades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Formação de públicos estratégicos  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9" marR="66589" marT="9335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u="sng" kern="1200" dirty="0">
                          <a:effectLst/>
                        </a:rPr>
                        <a:t>Qualificar profissionais que desempenham competências, nas mais variadas </a:t>
                      </a:r>
                      <a:r>
                        <a:rPr lang="pt-PT" sz="1400" u="sng" kern="1200" dirty="0" smtClean="0">
                          <a:effectLst/>
                        </a:rPr>
                        <a:t>áreas sociais</a:t>
                      </a:r>
                      <a:r>
                        <a:rPr lang="pt-PT" sz="1400" kern="1200" dirty="0" smtClean="0">
                          <a:effectLst/>
                        </a:rPr>
                        <a:t>,  </a:t>
                      </a:r>
                      <a:r>
                        <a:rPr lang="pt-PT" sz="1400" kern="1200" dirty="0">
                          <a:effectLst/>
                        </a:rPr>
                        <a:t>em domínios associados à promoção </a:t>
                      </a:r>
                      <a:r>
                        <a:rPr lang="pt-PT" sz="1400" kern="1200" dirty="0" smtClean="0">
                          <a:effectLst/>
                        </a:rPr>
                        <a:t>da igualdade </a:t>
                      </a:r>
                      <a:r>
                        <a:rPr lang="pt-PT" sz="1400" kern="1200" dirty="0">
                          <a:effectLst/>
                        </a:rPr>
                        <a:t>de oportunidades e de género,  ao combate </a:t>
                      </a:r>
                      <a:r>
                        <a:rPr lang="pt-PT" sz="1400" kern="1200" dirty="0" smtClean="0">
                          <a:effectLst/>
                        </a:rPr>
                        <a:t>à discriminação</a:t>
                      </a:r>
                      <a:r>
                        <a:rPr lang="pt-PT" sz="1400" kern="1200" dirty="0">
                          <a:effectLst/>
                        </a:rPr>
                        <a:t>, à violência doméstica e de género e ao tráfico </a:t>
                      </a:r>
                      <a:r>
                        <a:rPr lang="pt-PT" sz="1400" kern="1200" dirty="0" smtClean="0">
                          <a:effectLst/>
                        </a:rPr>
                        <a:t>de seres </a:t>
                      </a:r>
                      <a:r>
                        <a:rPr lang="pt-PT" sz="1400" kern="1200" dirty="0">
                          <a:effectLst/>
                        </a:rPr>
                        <a:t>humanos e que prestam apoio e acompanhamento especializados  a vítimas e agressores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89" marR="66589" marT="9335" marB="0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23527" y="1391291"/>
            <a:ext cx="8568954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82563"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1600" b="1" dirty="0"/>
              <a:t>Intervenção da Administração Local nas Tipologias de Operação do POISE como Promotor/Beneficiário e/ou Entidade Parceira - Exemplos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15. </a:t>
            </a:r>
            <a:r>
              <a:rPr lang="pt-PT" sz="2400" b="1" dirty="0" smtClean="0">
                <a:solidFill>
                  <a:schemeClr val="bg1"/>
                </a:solidFill>
              </a:rPr>
              <a:t>POISE – Programa Operacional da Inclusão Social e Emprego</a:t>
            </a:r>
            <a:endParaRPr lang="pt-PT" sz="2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95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755561"/>
              </p:ext>
            </p:extLst>
          </p:nvPr>
        </p:nvGraphicFramePr>
        <p:xfrm>
          <a:off x="323528" y="2276872"/>
          <a:ext cx="8568951" cy="43856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4718"/>
                <a:gridCol w="1924718"/>
                <a:gridCol w="4719515"/>
              </a:tblGrid>
              <a:tr h="418888"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Prioridade de Investimento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effectLst/>
                        </a:rPr>
                        <a:t>Tipologia de  Operação 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effectLst/>
                        </a:rPr>
                        <a:t> Descrição 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</a:tr>
              <a:tr h="91577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effectLst/>
                        </a:rPr>
                        <a:t>PI 9iii – Igualdade de Oportunidades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Instrumentos específicos de proteção das vítimas de violência doméstica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u="sng" kern="1200" dirty="0" smtClean="0">
                          <a:effectLst/>
                        </a:rPr>
                        <a:t>Para </a:t>
                      </a:r>
                      <a:r>
                        <a:rPr lang="pt-PT" sz="1400" u="sng" kern="1200" dirty="0">
                          <a:effectLst/>
                        </a:rPr>
                        <a:t>além da mera segurança das vítimas, </a:t>
                      </a:r>
                      <a:r>
                        <a:rPr lang="pt-PT" sz="1400" u="sng" kern="1200" dirty="0" smtClean="0">
                          <a:effectLst/>
                        </a:rPr>
                        <a:t>permitir </a:t>
                      </a:r>
                      <a:r>
                        <a:rPr lang="pt-PT" sz="1400" u="sng" kern="1200" dirty="0">
                          <a:effectLst/>
                        </a:rPr>
                        <a:t>a reintegração das </a:t>
                      </a:r>
                      <a:r>
                        <a:rPr lang="pt-PT" sz="1400" u="sng" kern="1200" dirty="0" smtClean="0">
                          <a:effectLst/>
                        </a:rPr>
                        <a:t>vítimas de violência doméstica</a:t>
                      </a:r>
                      <a:r>
                        <a:rPr lang="pt-PT" sz="1400" kern="1200" dirty="0" smtClean="0">
                          <a:effectLst/>
                        </a:rPr>
                        <a:t>, </a:t>
                      </a:r>
                      <a:r>
                        <a:rPr lang="pt-PT" sz="1400" kern="1200" dirty="0">
                          <a:effectLst/>
                        </a:rPr>
                        <a:t>em condições de segurança, em meio social e laboral.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</a:tr>
              <a:tr h="1224136">
                <a:tc rowSpan="3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effectLst/>
                        </a:rPr>
                        <a:t>PI </a:t>
                      </a:r>
                      <a:r>
                        <a:rPr lang="pt-PT" sz="1400" kern="1200" dirty="0">
                          <a:effectLst/>
                        </a:rPr>
                        <a:t>9iv – Acesso a Serviços </a:t>
                      </a:r>
                      <a:r>
                        <a:rPr lang="pt-PT" sz="1400" kern="1200" dirty="0" smtClean="0">
                          <a:effectLst/>
                        </a:rPr>
                        <a:t>Sustentáveis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Modelos de apoio à vida independente (MAVI)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Desenvolvimento de serviços diferenciados e diversificados, adequados às necessidades das pessoas com deficiência e incapacidade e suas famílias</a:t>
                      </a: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introduzindo maior eficácia e eficiência no processo de habilitação e reabilitação, em particular pela proximidade ao seu contexto de vida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</a:tr>
              <a:tr h="855830">
                <a:tc vMerge="1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Rede de cuidadores de proximidade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u="sng" kern="1200" dirty="0" smtClean="0">
                          <a:effectLst/>
                        </a:rPr>
                        <a:t>Criação de uma rede</a:t>
                      </a:r>
                      <a:r>
                        <a:rPr lang="pt-PT" sz="1400" u="sng" kern="1200" baseline="0" dirty="0" smtClean="0">
                          <a:effectLst/>
                        </a:rPr>
                        <a:t> </a:t>
                      </a:r>
                      <a:r>
                        <a:rPr lang="pt-PT" sz="1400" u="sng" kern="1200" dirty="0" smtClean="0">
                          <a:effectLst/>
                        </a:rPr>
                        <a:t>que </a:t>
                      </a:r>
                      <a:r>
                        <a:rPr lang="pt-PT" sz="1400" u="sng" kern="1200" dirty="0">
                          <a:effectLst/>
                        </a:rPr>
                        <a:t>assegure a pessoas idosas e pessoas com deficiência e incapacidades, um meio sociofamiliar e afetivo adequado à satisfação das suas necessidades básicas</a:t>
                      </a:r>
                      <a:r>
                        <a:rPr lang="pt-PT" sz="1400" kern="1200" dirty="0">
                          <a:effectLst/>
                        </a:rPr>
                        <a:t>.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</a:tr>
              <a:tr h="937539">
                <a:tc vMerge="1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Idade +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u="sng" kern="1200" dirty="0">
                          <a:effectLst/>
                        </a:rPr>
                        <a:t>Assegurar </a:t>
                      </a:r>
                      <a:r>
                        <a:rPr lang="pt-PT" sz="1400" u="sng" kern="1200" dirty="0" smtClean="0">
                          <a:effectLst/>
                        </a:rPr>
                        <a:t>a pessoas mais idosas isoladas e/ou de agregados familiares com vulnerabilidades sociais, </a:t>
                      </a:r>
                      <a:r>
                        <a:rPr lang="pt-PT" sz="1400" u="sng" kern="1200" dirty="0">
                          <a:effectLst/>
                        </a:rPr>
                        <a:t>uma intervenção socioeducativa que </a:t>
                      </a:r>
                      <a:r>
                        <a:rPr lang="pt-PT" sz="1400" u="sng" kern="1200" dirty="0" smtClean="0">
                          <a:effectLst/>
                        </a:rPr>
                        <a:t>sirva de</a:t>
                      </a:r>
                      <a:r>
                        <a:rPr lang="pt-PT" sz="1400" u="sng" kern="1200" baseline="0" dirty="0" smtClean="0">
                          <a:effectLst/>
                        </a:rPr>
                        <a:t> </a:t>
                      </a:r>
                      <a:r>
                        <a:rPr lang="pt-PT" sz="1400" u="sng" kern="1200" dirty="0" smtClean="0">
                          <a:effectLst/>
                        </a:rPr>
                        <a:t>espaço </a:t>
                      </a:r>
                      <a:r>
                        <a:rPr lang="pt-PT" sz="1400" u="sng" kern="1200" dirty="0">
                          <a:effectLst/>
                        </a:rPr>
                        <a:t>privilegiado de inserção social.</a:t>
                      </a:r>
                      <a:endParaRPr lang="pt-PT" sz="11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323526" y="1517421"/>
            <a:ext cx="8568953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82563"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1600" b="1" dirty="0"/>
              <a:t>Intervenção da Administração Local nas Tipologias de Operação do POISE como Promotor/Beneficiário e/ou Entidade Parceira - Exemplos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15. POISE – Programa Operacional da Inclusão Social e Emprego</a:t>
            </a:r>
            <a:endParaRPr lang="pt-PT" sz="2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9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206308"/>
              </p:ext>
            </p:extLst>
          </p:nvPr>
        </p:nvGraphicFramePr>
        <p:xfrm>
          <a:off x="385192" y="2198295"/>
          <a:ext cx="8507288" cy="4341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0868"/>
                <a:gridCol w="1910868"/>
                <a:gridCol w="4685552"/>
              </a:tblGrid>
              <a:tr h="606458"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Prioridade de Investimento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effectLst/>
                        </a:rPr>
                        <a:t>Tipologia de  Operação 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effectLst/>
                        </a:rPr>
                        <a:t> Descrição 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</a:tr>
              <a:tr h="984287">
                <a:tc rowSpan="3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effectLst/>
                        </a:rPr>
                        <a:t>PI </a:t>
                      </a:r>
                      <a:r>
                        <a:rPr lang="pt-PT" sz="1400" kern="1200" dirty="0">
                          <a:effectLst/>
                        </a:rPr>
                        <a:t>9iv – Acesso a Serviços </a:t>
                      </a:r>
                      <a:r>
                        <a:rPr lang="pt-PT" sz="1400" kern="1200" dirty="0" smtClean="0">
                          <a:effectLst/>
                        </a:rPr>
                        <a:t>Sustentáveis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Suporte ao doente em casa/na comunidade através do uso de tecnologias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u="sng" kern="1200" dirty="0">
                          <a:effectLst/>
                        </a:rPr>
                        <a:t>Apoiar o desenvolvimento de serviços de saúde à distância</a:t>
                      </a:r>
                      <a:r>
                        <a:rPr lang="pt-PT" sz="1400" kern="1200" dirty="0">
                          <a:effectLst/>
                        </a:rPr>
                        <a:t>, com recurso a tecnologias de saúde de </a:t>
                      </a:r>
                      <a:r>
                        <a:rPr lang="pt-PT" sz="1400" kern="1200" dirty="0" smtClean="0">
                          <a:effectLst/>
                        </a:rPr>
                        <a:t>proximidade,</a:t>
                      </a:r>
                      <a:r>
                        <a:rPr lang="pt-PT" sz="1400" kern="1200" baseline="0" dirty="0" smtClean="0">
                          <a:effectLst/>
                        </a:rPr>
                        <a:t> </a:t>
                      </a:r>
                      <a:r>
                        <a:rPr lang="pt-PT" sz="1400" kern="1200" dirty="0" smtClean="0">
                          <a:effectLst/>
                        </a:rPr>
                        <a:t>incluindo </a:t>
                      </a:r>
                      <a:r>
                        <a:rPr lang="pt-PT" sz="1400" kern="1200" dirty="0">
                          <a:effectLst/>
                        </a:rPr>
                        <a:t>a </a:t>
                      </a:r>
                      <a:r>
                        <a:rPr lang="pt-PT" sz="1400" kern="1200" dirty="0" err="1">
                          <a:effectLst/>
                        </a:rPr>
                        <a:t>telemonitorização</a:t>
                      </a:r>
                      <a:r>
                        <a:rPr lang="pt-PT" sz="1400" kern="1200" dirty="0">
                          <a:effectLst/>
                        </a:rPr>
                        <a:t> e o acompanhamento do doente à distância.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</a:tr>
              <a:tr h="1158040">
                <a:tc vMerge="1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effectLst/>
                        </a:rPr>
                        <a:t>Cuidados especializados</a:t>
                      </a:r>
                      <a:r>
                        <a:rPr lang="pt-PT" sz="1800">
                          <a:effectLst/>
                        </a:rPr>
                        <a:t>  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u="sng" kern="1200" dirty="0" smtClean="0">
                          <a:effectLst/>
                        </a:rPr>
                        <a:t>Apoio de </a:t>
                      </a:r>
                      <a:r>
                        <a:rPr lang="pt-PT" sz="1400" u="sng" kern="1200" dirty="0">
                          <a:effectLst/>
                        </a:rPr>
                        <a:t>ações inovadoras de sensibilização e </a:t>
                      </a:r>
                      <a:r>
                        <a:rPr lang="pt-PT" sz="1400" u="sng" kern="1200" dirty="0" smtClean="0">
                          <a:effectLst/>
                        </a:rPr>
                        <a:t>informação, ações </a:t>
                      </a:r>
                      <a:r>
                        <a:rPr lang="pt-PT" sz="1400" u="sng" kern="1200" dirty="0">
                          <a:effectLst/>
                        </a:rPr>
                        <a:t>que visem capacitar técnicos e famílias nas áreas da infância e juventude, </a:t>
                      </a:r>
                      <a:r>
                        <a:rPr lang="pt-PT" sz="1400" u="sng" kern="1200" dirty="0" smtClean="0">
                          <a:effectLst/>
                        </a:rPr>
                        <a:t>das demências</a:t>
                      </a:r>
                      <a:r>
                        <a:rPr lang="pt-PT" sz="1400" u="sng" kern="1200" dirty="0">
                          <a:effectLst/>
                        </a:rPr>
                        <a:t>, e da população com deficiência e incapacidade.</a:t>
                      </a:r>
                      <a:r>
                        <a:rPr lang="pt-PT" sz="1800" u="sng" dirty="0">
                          <a:effectLst/>
                        </a:rPr>
                        <a:t>  </a:t>
                      </a:r>
                      <a:endParaRPr lang="pt-PT" sz="11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</a:tr>
              <a:tr h="1466135">
                <a:tc vMerge="1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effectLst/>
                        </a:rPr>
                        <a:t>Qualificação do sistema nacional de intervenção precoce na infância (SNIPI)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Consolidar o sistema nacional, de forma potenciar os recursos e ações integradas e descentralizadas dos serviços, e garantir uma maior cobertura e melhor qualidade das respostas às necessidades multidimensionais e específicas das crianças elegíveis e das suas famílias, tendo em vista a sua inclusão </a:t>
                      </a:r>
                      <a:r>
                        <a:rPr lang="pt-PT" sz="1400" kern="1200" dirty="0" smtClean="0">
                          <a:effectLst/>
                        </a:rPr>
                        <a:t>social (ações de qualificação de técnicos e o reforço da rede de equipas locais de intervenção)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85192" y="1517421"/>
            <a:ext cx="8507288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82563"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1600" b="1" dirty="0"/>
              <a:t>Intervenção da Administração Local nas Tipologias de Operação do POISE como Promotor/Beneficiário e/ou Entidade Parceira - Exemplos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15. </a:t>
            </a:r>
            <a:r>
              <a:rPr lang="pt-PT" sz="2400" b="1" dirty="0" smtClean="0">
                <a:solidFill>
                  <a:schemeClr val="bg1"/>
                </a:solidFill>
              </a:rPr>
              <a:t>POISE – Programa Operacional da Inclusão Social e Emprego</a:t>
            </a:r>
            <a:endParaRPr lang="pt-PT" sz="2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86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931972"/>
              </p:ext>
            </p:extLst>
          </p:nvPr>
        </p:nvGraphicFramePr>
        <p:xfrm>
          <a:off x="385192" y="2280239"/>
          <a:ext cx="8507288" cy="43720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0868"/>
                <a:gridCol w="1910868"/>
                <a:gridCol w="4685552"/>
              </a:tblGrid>
              <a:tr h="606458"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Prioridade de Investimento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effectLst/>
                        </a:rPr>
                        <a:t>Tipologia de  Operação 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effectLst/>
                        </a:rPr>
                        <a:t> Descrição </a:t>
                      </a:r>
                      <a:endParaRPr lang="pt-P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</a:tr>
              <a:tr h="1910455">
                <a:tc rowSpan="3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effectLst/>
                        </a:rPr>
                        <a:t>PI </a:t>
                      </a:r>
                      <a:r>
                        <a:rPr lang="pt-PT" sz="1400" kern="1200" dirty="0">
                          <a:effectLst/>
                        </a:rPr>
                        <a:t>9iv – Acesso a Serviços </a:t>
                      </a:r>
                      <a:r>
                        <a:rPr lang="pt-PT" sz="1400" kern="1200" dirty="0" smtClean="0">
                          <a:effectLst/>
                        </a:rPr>
                        <a:t>Sustentáveis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Rede local de intervenção social   (RLIS)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Modelo de organização e funcionamento da intervenção social de base local, em que se pretende </a:t>
                      </a:r>
                      <a:r>
                        <a:rPr lang="pt-PT" sz="14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apoiar os processo de atendimento, encaminhamento e acompanhamento social de pessoas e das pessoas em situações de risco e vulnerabilidade socioeconómica,</a:t>
                      </a:r>
                      <a:r>
                        <a:rPr lang="pt-PT" sz="1400" u="sng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alicerçado em parcerias locais</a:t>
                      </a:r>
                      <a:r>
                        <a:rPr lang="pt-PT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que integram os atores sociais relevantes e com competências/experiências na área do apoio social, em estreita colaboração com os serviços da Segurança Social</a:t>
                      </a:r>
                      <a:endParaRPr lang="pt-PT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736" marR="67736" marT="9496" marB="0"/>
                </a:tc>
              </a:tr>
              <a:tr h="1047091">
                <a:tc vMerge="1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Apoio à </a:t>
                      </a:r>
                      <a:r>
                        <a:rPr lang="pt-PT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parentalidade</a:t>
                      </a: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positiva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Melhorar as respostas de apoio à capacitação das famílias, com vista ao exercício de uma </a:t>
                      </a:r>
                      <a:r>
                        <a:rPr lang="pt-PT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parentalidade</a:t>
                      </a: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responsável, através do </a:t>
                      </a:r>
                      <a:r>
                        <a:rPr lang="pt-PT" sz="140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reforço e aquisição de competências parentais necessárias à orientação e educação de crianças e jovens</a:t>
                      </a: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</a:tr>
              <a:tr h="763267">
                <a:tc vMerge="1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Formação de Técnicos de Reabilitação 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Promover ações de formação de Técnicos de reabilitação que </a:t>
                      </a:r>
                      <a:r>
                        <a:rPr lang="pt-PT" sz="140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intervêm na área das políticas integradas de reabilitação profissional das pessoas com deficiência e incapacidade</a:t>
                      </a:r>
                      <a:r>
                        <a:rPr lang="pt-PT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736" marR="67736" marT="9496" marB="0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85192" y="1517421"/>
            <a:ext cx="8507288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82563"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1600" b="1" dirty="0"/>
              <a:t>Intervenção da Administração Local nas Tipologias de Operação do POISE como Promotor/Beneficiário e/ou Entidade Parceira - Exemplos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15. </a:t>
            </a:r>
            <a:r>
              <a:rPr lang="pt-PT" sz="2400" b="1" dirty="0" smtClean="0">
                <a:solidFill>
                  <a:schemeClr val="bg1"/>
                </a:solidFill>
              </a:rPr>
              <a:t>POISE – Programa Operacional da Inclusão Social e Emprego</a:t>
            </a:r>
            <a:endParaRPr lang="pt-PT" sz="2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05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414537"/>
              </p:ext>
            </p:extLst>
          </p:nvPr>
        </p:nvGraphicFramePr>
        <p:xfrm>
          <a:off x="395536" y="2564904"/>
          <a:ext cx="8424937" cy="4032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2370"/>
                <a:gridCol w="1892370"/>
                <a:gridCol w="4640197"/>
              </a:tblGrid>
              <a:tr h="519429"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>
                          <a:effectLst/>
                        </a:rPr>
                        <a:t>Prioridade de Investimento</a:t>
                      </a:r>
                      <a:endParaRPr lang="pt-P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effectLst/>
                        </a:rPr>
                        <a:t>Tipologia de  Operação </a:t>
                      </a:r>
                      <a:endParaRPr lang="pt-P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39" marR="51939" marT="7281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effectLst/>
                        </a:rPr>
                        <a:t> Descrição </a:t>
                      </a:r>
                      <a:endParaRPr lang="pt-P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39" marR="51939" marT="7281" marB="0"/>
                </a:tc>
              </a:tr>
              <a:tr h="220906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pt-PT" sz="1400" kern="1200" dirty="0" smtClean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effectLst/>
                        </a:rPr>
                        <a:t>PI </a:t>
                      </a:r>
                      <a:r>
                        <a:rPr lang="pt-PT" sz="1400" kern="1200" dirty="0">
                          <a:effectLst/>
                        </a:rPr>
                        <a:t>9iv – Acesso a Serviços </a:t>
                      </a:r>
                      <a:r>
                        <a:rPr lang="pt-PT" sz="1400" kern="1200" dirty="0" smtClean="0">
                          <a:effectLst/>
                        </a:rPr>
                        <a:t>Sustentáveis</a:t>
                      </a:r>
                      <a:endParaRPr lang="pt-P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effectLst/>
                        </a:rPr>
                        <a:t>Sensibilização </a:t>
                      </a:r>
                      <a:r>
                        <a:rPr lang="pt-PT" sz="1400" kern="1200" dirty="0">
                          <a:effectLst/>
                        </a:rPr>
                        <a:t>e informação no âmbito das reformas nos serviços sociais e de saúde</a:t>
                      </a:r>
                      <a:endParaRPr lang="pt-P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39" marR="51939" marT="7281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effectLst/>
                        </a:rPr>
                        <a:t>Apoio a ações de sensibilização/(in)formação na perspetiva da prevenção de comportamentos de risco</a:t>
                      </a:r>
                      <a:endParaRPr lang="pt-P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39" marR="51939" marT="7281" marB="0"/>
                </a:tc>
              </a:tr>
              <a:tr h="130395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effectLst/>
                        </a:rPr>
                        <a:t>PI 9v – Empreendedorismo</a:t>
                      </a:r>
                      <a:endParaRPr lang="pt-P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>
                          <a:effectLst/>
                        </a:rPr>
                        <a:t>Portugal Inovação Social</a:t>
                      </a:r>
                      <a:endParaRPr lang="pt-P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39" marR="51939" marT="7281" marB="0"/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pt-PT" sz="1400" kern="1200" dirty="0" smtClean="0">
                          <a:effectLst/>
                        </a:rPr>
                        <a:t>Consolidar, com o contributo de apoios financeiros, um </a:t>
                      </a:r>
                      <a:r>
                        <a:rPr lang="pt-PT" sz="1400" u="sng" kern="1200" dirty="0" smtClean="0">
                          <a:effectLst/>
                        </a:rPr>
                        <a:t>ecossistema de inovação e empreendedorismo social em Portugal capaz de gerar soluções sustentáveis, em complemento às respostas tradicionais</a:t>
                      </a:r>
                      <a:endParaRPr lang="pt-PT" sz="1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39" marR="51939" marT="7281" marB="0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95536" y="1469685"/>
            <a:ext cx="8424937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82563" algn="just" fontAlgn="base">
              <a:spcBef>
                <a:spcPct val="0"/>
              </a:spcBef>
              <a:spcAft>
                <a:spcPct val="0"/>
              </a:spcAft>
            </a:pPr>
            <a:r>
              <a:rPr lang="pt-PT" sz="1600" b="1" dirty="0"/>
              <a:t>Intervenção da Administração Local nas Tipologias de Operação do POISE como Promotor/Beneficiário e/ou Entidade Parceira - Exemplos</a:t>
            </a: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400" b="1" dirty="0" smtClean="0">
                <a:solidFill>
                  <a:schemeClr val="bg1"/>
                </a:solidFill>
              </a:rPr>
              <a:t>16. POISE – Programa Operacional da Inclusão Social e Emprego</a:t>
            </a:r>
            <a:endParaRPr lang="pt-PT" sz="2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43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225" y="333375"/>
            <a:ext cx="2547938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116013" y="3016250"/>
            <a:ext cx="4248150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3000"/>
              </a:spcBef>
              <a:buClrTx/>
              <a:buFontTx/>
              <a:buNone/>
            </a:pPr>
            <a:r>
              <a:rPr lang="pt-PT" altLang="pt-PT" sz="6000">
                <a:solidFill>
                  <a:srgbClr val="FFFFFF"/>
                </a:solidFill>
                <a:latin typeface="Calibri" pitchFamily="34" charset="0"/>
              </a:rPr>
              <a:t>WORKSHOP </a:t>
            </a: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76250"/>
            <a:ext cx="316865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1" name="Imagem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454025"/>
            <a:ext cx="216217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9" t="22939" r="17258" b="16846"/>
          <a:stretch/>
        </p:blipFill>
        <p:spPr bwMode="auto">
          <a:xfrm>
            <a:off x="0" y="1904798"/>
            <a:ext cx="4419601" cy="222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7" descr="C:\Users\vdevesa\Desktop\FEEI\Uniao_Europeia_logotipo\Logo Uniao Europeia_Fundos Europeus Estruturais e de Investimento-01.tif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131" y="5972000"/>
            <a:ext cx="1294322" cy="387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7" t="39113" r="6826" b="38469"/>
          <a:stretch/>
        </p:blipFill>
        <p:spPr bwMode="auto">
          <a:xfrm>
            <a:off x="4644008" y="6075955"/>
            <a:ext cx="1847850" cy="339725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12" name="Rectângulo 11"/>
          <p:cNvSpPr/>
          <p:nvPr/>
        </p:nvSpPr>
        <p:spPr>
          <a:xfrm>
            <a:off x="-36512" y="5142435"/>
            <a:ext cx="1008112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Rectângulo 10"/>
          <p:cNvSpPr/>
          <p:nvPr/>
        </p:nvSpPr>
        <p:spPr>
          <a:xfrm>
            <a:off x="326996" y="5050194"/>
            <a:ext cx="7341348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pt-PT" sz="2800" b="1" dirty="0" smtClean="0">
                <a:solidFill>
                  <a:srgbClr val="006600"/>
                </a:solidFill>
                <a:ea typeface="Calibri"/>
                <a:cs typeface="Times New Roman"/>
              </a:rPr>
              <a:t>OBRIGADO!</a:t>
            </a:r>
          </a:p>
          <a:p>
            <a:pPr>
              <a:lnSpc>
                <a:spcPct val="115000"/>
              </a:lnSpc>
            </a:pPr>
            <a:endParaRPr lang="pt-PT" sz="2800" b="1" dirty="0">
              <a:solidFill>
                <a:srgbClr val="0070C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pt-PT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Calibri"/>
                <a:cs typeface="Times New Roman"/>
              </a:rPr>
              <a:t>Miguel Gomes| Coordenador NORTE 2020</a:t>
            </a:r>
            <a:endParaRPr lang="pt-PT" sz="1400" b="1" dirty="0">
              <a:solidFill>
                <a:schemeClr val="tx1">
                  <a:lumMod val="65000"/>
                  <a:lumOff val="35000"/>
                </a:schemeClr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472442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200" b="1" dirty="0" smtClean="0">
                <a:solidFill>
                  <a:schemeClr val="bg1"/>
                </a:solidFill>
              </a:rPr>
              <a:t>1. Contexto Económico e Social</a:t>
            </a:r>
            <a:endParaRPr lang="pt-PT" sz="2200" b="1" dirty="0">
              <a:solidFill>
                <a:prstClr val="white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1520" y="1700288"/>
            <a:ext cx="8712968" cy="4001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PT" sz="2000" dirty="0" smtClean="0"/>
              <a:t>Situação do Mercado de Trabalho</a:t>
            </a:r>
            <a:endParaRPr lang="pt-PT" sz="20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95535" y="2594256"/>
            <a:ext cx="2607968" cy="132343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PT" sz="1600" dirty="0">
                <a:solidFill>
                  <a:schemeClr val="bg1"/>
                </a:solidFill>
              </a:rPr>
              <a:t>Desemprego </a:t>
            </a:r>
            <a:r>
              <a:rPr lang="pt-PT" sz="1600" dirty="0" smtClean="0">
                <a:solidFill>
                  <a:schemeClr val="bg1"/>
                </a:solidFill>
              </a:rPr>
              <a:t>em níveis ainda elevados</a:t>
            </a:r>
          </a:p>
          <a:p>
            <a:endParaRPr lang="pt-PT" sz="1600" dirty="0">
              <a:solidFill>
                <a:schemeClr val="bg1"/>
              </a:solidFill>
            </a:endParaRPr>
          </a:p>
          <a:p>
            <a:endParaRPr lang="pt-PT" sz="1600" dirty="0" smtClean="0">
              <a:solidFill>
                <a:schemeClr val="bg1"/>
              </a:solidFill>
            </a:endParaRPr>
          </a:p>
          <a:p>
            <a:endParaRPr lang="pt-PT" sz="1600" dirty="0">
              <a:solidFill>
                <a:schemeClr val="bg1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95535" y="5229200"/>
            <a:ext cx="2607967" cy="123110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PT" sz="1600" dirty="0">
                <a:solidFill>
                  <a:schemeClr val="bg1"/>
                </a:solidFill>
              </a:rPr>
              <a:t>Desemprego estrutural </a:t>
            </a:r>
            <a:r>
              <a:rPr lang="pt-PT" sz="1400" dirty="0">
                <a:solidFill>
                  <a:schemeClr val="bg1"/>
                </a:solidFill>
              </a:rPr>
              <a:t>(Desemprego de longa </a:t>
            </a:r>
            <a:r>
              <a:rPr lang="pt-PT" sz="1400" dirty="0" smtClean="0">
                <a:solidFill>
                  <a:schemeClr val="bg1"/>
                </a:solidFill>
              </a:rPr>
              <a:t>duração)</a:t>
            </a:r>
          </a:p>
          <a:p>
            <a:endParaRPr lang="pt-PT" sz="1400" dirty="0">
              <a:solidFill>
                <a:schemeClr val="bg1"/>
              </a:solidFill>
            </a:endParaRPr>
          </a:p>
          <a:p>
            <a:endParaRPr lang="pt-PT" sz="1400" dirty="0" smtClean="0">
              <a:solidFill>
                <a:schemeClr val="bg1"/>
              </a:solidFill>
            </a:endParaRPr>
          </a:p>
          <a:p>
            <a:endParaRPr lang="pt-PT" sz="1600" dirty="0">
              <a:solidFill>
                <a:schemeClr val="bg1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6377218" y="2594256"/>
            <a:ext cx="2520280" cy="183127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PT" sz="1600" dirty="0" smtClean="0">
                <a:solidFill>
                  <a:schemeClr val="bg1"/>
                </a:solidFill>
              </a:rPr>
              <a:t>Jovens NEET </a:t>
            </a:r>
            <a:r>
              <a:rPr lang="pt-PT" sz="1600" dirty="0">
                <a:solidFill>
                  <a:schemeClr val="bg1"/>
                </a:solidFill>
              </a:rPr>
              <a:t>–  jovens não</a:t>
            </a:r>
          </a:p>
          <a:p>
            <a:r>
              <a:rPr lang="pt-PT" sz="1600" dirty="0">
                <a:solidFill>
                  <a:schemeClr val="bg1"/>
                </a:solidFill>
              </a:rPr>
              <a:t>empregados e que não estão em educação ou formação - </a:t>
            </a:r>
            <a:r>
              <a:rPr lang="pt-PT" sz="1100" dirty="0" smtClean="0">
                <a:solidFill>
                  <a:schemeClr val="bg1"/>
                </a:solidFill>
              </a:rPr>
              <a:t>Em 2013, existiam </a:t>
            </a:r>
            <a:r>
              <a:rPr lang="pt-PT" sz="1100" dirty="0">
                <a:solidFill>
                  <a:schemeClr val="bg1"/>
                </a:solidFill>
              </a:rPr>
              <a:t>280 mil </a:t>
            </a:r>
            <a:r>
              <a:rPr lang="pt-PT" sz="1100" dirty="0" smtClean="0">
                <a:solidFill>
                  <a:schemeClr val="bg1"/>
                </a:solidFill>
              </a:rPr>
              <a:t>jovens NEET </a:t>
            </a:r>
            <a:r>
              <a:rPr lang="pt-PT" sz="1100" dirty="0">
                <a:solidFill>
                  <a:schemeClr val="bg1"/>
                </a:solidFill>
              </a:rPr>
              <a:t>entre os 15 e os </a:t>
            </a:r>
            <a:r>
              <a:rPr lang="pt-PT" sz="1100" dirty="0" smtClean="0">
                <a:solidFill>
                  <a:schemeClr val="bg1"/>
                </a:solidFill>
              </a:rPr>
              <a:t>29 anos, </a:t>
            </a:r>
            <a:r>
              <a:rPr lang="pt-PT" sz="1100" dirty="0">
                <a:solidFill>
                  <a:schemeClr val="bg1"/>
                </a:solidFill>
              </a:rPr>
              <a:t>representando 16% da população jovem até aos 30 </a:t>
            </a:r>
            <a:r>
              <a:rPr lang="pt-PT" sz="1100" dirty="0" smtClean="0">
                <a:solidFill>
                  <a:schemeClr val="bg1"/>
                </a:solidFill>
              </a:rPr>
              <a:t>anos</a:t>
            </a:r>
          </a:p>
          <a:p>
            <a:endParaRPr lang="pt-PT" sz="16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377218" y="5229200"/>
            <a:ext cx="2520280" cy="132343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PT" sz="1600" dirty="0">
                <a:solidFill>
                  <a:schemeClr val="bg1"/>
                </a:solidFill>
              </a:rPr>
              <a:t>Desemprego </a:t>
            </a:r>
            <a:r>
              <a:rPr lang="pt-PT" sz="1600" dirty="0" smtClean="0">
                <a:solidFill>
                  <a:schemeClr val="bg1"/>
                </a:solidFill>
              </a:rPr>
              <a:t>onde predominam as baixas qualificações</a:t>
            </a:r>
          </a:p>
          <a:p>
            <a:endParaRPr lang="pt-PT" sz="1600" dirty="0" smtClean="0">
              <a:solidFill>
                <a:schemeClr val="bg1"/>
              </a:solidFill>
            </a:endParaRPr>
          </a:p>
          <a:p>
            <a:endParaRPr lang="pt-PT" sz="1600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365866" y="3659540"/>
            <a:ext cx="2484276" cy="156966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pt-PT" sz="1600" dirty="0" smtClean="0">
                <a:solidFill>
                  <a:schemeClr val="bg1"/>
                </a:solidFill>
              </a:rPr>
              <a:t>Peso excessivo dos contratos </a:t>
            </a:r>
            <a:r>
              <a:rPr lang="pt-PT" sz="1600" dirty="0">
                <a:solidFill>
                  <a:schemeClr val="bg1"/>
                </a:solidFill>
              </a:rPr>
              <a:t>temporários </a:t>
            </a:r>
            <a:r>
              <a:rPr lang="pt-PT" sz="1600" dirty="0" smtClean="0">
                <a:solidFill>
                  <a:schemeClr val="bg1"/>
                </a:solidFill>
              </a:rPr>
              <a:t>e outras modalidades contratuais atípicas</a:t>
            </a:r>
          </a:p>
          <a:p>
            <a:endParaRPr lang="pt-PT" sz="1600" dirty="0">
              <a:solidFill>
                <a:schemeClr val="bg1"/>
              </a:solidFill>
            </a:endParaRPr>
          </a:p>
          <a:p>
            <a:endParaRPr lang="pt-PT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10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200" b="1" dirty="0" smtClean="0">
                <a:solidFill>
                  <a:schemeClr val="bg1"/>
                </a:solidFill>
              </a:rPr>
              <a:t>2. Europa 2020 – Estratégia da União Europeia – Objetivos e Metas</a:t>
            </a:r>
            <a:endParaRPr lang="pt-PT" sz="2200" b="1" dirty="0">
              <a:solidFill>
                <a:prstClr val="white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71500" y="1412776"/>
            <a:ext cx="9001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sz="1600" dirty="0" smtClean="0"/>
              <a:t>Lançada </a:t>
            </a:r>
            <a:r>
              <a:rPr lang="pt-PT" sz="1600" dirty="0"/>
              <a:t>em 2010 para os dez anos seguintes, </a:t>
            </a:r>
            <a:r>
              <a:rPr lang="pt-PT" sz="1600" dirty="0" smtClean="0"/>
              <a:t>traduz-se na </a:t>
            </a:r>
            <a:r>
              <a:rPr lang="pt-PT" sz="1600" dirty="0"/>
              <a:t>estratégia da União Europeia para o crescimento e o </a:t>
            </a:r>
            <a:r>
              <a:rPr lang="pt-PT" sz="1600" dirty="0" smtClean="0"/>
              <a:t>emprego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sz="1600" dirty="0" smtClean="0"/>
              <a:t>Cinco </a:t>
            </a:r>
            <a:r>
              <a:rPr lang="pt-PT" sz="1600" dirty="0"/>
              <a:t>objetivos principais que a UE deverá atingir até ao final de </a:t>
            </a:r>
            <a:r>
              <a:rPr lang="pt-PT" sz="1600" dirty="0" smtClean="0"/>
              <a:t>2020:</a:t>
            </a:r>
          </a:p>
          <a:p>
            <a:endParaRPr lang="pt-PT" sz="1600" dirty="0" smtClean="0"/>
          </a:p>
          <a:p>
            <a:r>
              <a:rPr lang="pt-PT" sz="1600" dirty="0"/>
              <a:t>	</a:t>
            </a:r>
            <a:r>
              <a:rPr lang="pt-PT" sz="1600" b="1" dirty="0" smtClean="0"/>
              <a:t>1. Emprego</a:t>
            </a:r>
            <a:endParaRPr lang="pt-PT" sz="1600" b="1" dirty="0"/>
          </a:p>
          <a:p>
            <a:r>
              <a:rPr lang="pt-PT" sz="1600" dirty="0" smtClean="0"/>
              <a:t>		</a:t>
            </a:r>
            <a:r>
              <a:rPr lang="pt-PT" sz="1600" u="sng" dirty="0" smtClean="0"/>
              <a:t>Aumentar </a:t>
            </a:r>
            <a:r>
              <a:rPr lang="pt-PT" sz="1600" u="sng" dirty="0"/>
              <a:t>para 75% a taxa de emprego na faixa etária dos 20-64 anos</a:t>
            </a:r>
          </a:p>
          <a:p>
            <a:r>
              <a:rPr lang="pt-PT" sz="1600" dirty="0" smtClean="0"/>
              <a:t>	</a:t>
            </a:r>
            <a:r>
              <a:rPr lang="pt-PT" sz="1600" b="1" dirty="0" smtClean="0"/>
              <a:t>2.</a:t>
            </a:r>
            <a:r>
              <a:rPr lang="pt-PT" sz="1600" dirty="0" smtClean="0"/>
              <a:t> </a:t>
            </a:r>
            <a:r>
              <a:rPr lang="pt-PT" sz="1600" b="1" dirty="0" smtClean="0"/>
              <a:t>I&amp;D </a:t>
            </a:r>
            <a:endParaRPr lang="pt-PT" sz="1600" b="1" dirty="0"/>
          </a:p>
          <a:p>
            <a:r>
              <a:rPr lang="pt-PT" sz="1600" dirty="0" smtClean="0"/>
              <a:t>		Aumentar </a:t>
            </a:r>
            <a:r>
              <a:rPr lang="pt-PT" sz="1600" dirty="0"/>
              <a:t>para 3% do PIB o investimento da UE na I&amp;D </a:t>
            </a:r>
          </a:p>
          <a:p>
            <a:r>
              <a:rPr lang="pt-PT" sz="1600" dirty="0" smtClean="0"/>
              <a:t>	</a:t>
            </a:r>
            <a:r>
              <a:rPr lang="pt-PT" sz="1600" b="1" dirty="0" smtClean="0"/>
              <a:t>3.</a:t>
            </a:r>
            <a:r>
              <a:rPr lang="pt-PT" sz="1600" dirty="0" smtClean="0"/>
              <a:t> </a:t>
            </a:r>
            <a:r>
              <a:rPr lang="pt-PT" sz="1600" b="1" dirty="0" smtClean="0"/>
              <a:t>Alterações </a:t>
            </a:r>
            <a:r>
              <a:rPr lang="pt-PT" sz="1600" b="1" dirty="0"/>
              <a:t>climáticas e sustentabilidade energética</a:t>
            </a:r>
          </a:p>
          <a:p>
            <a:pPr algn="just"/>
            <a:r>
              <a:rPr lang="pt-PT" sz="1600" dirty="0" smtClean="0"/>
              <a:t>		Reduzir </a:t>
            </a:r>
            <a:r>
              <a:rPr lang="pt-PT" sz="1600" dirty="0"/>
              <a:t>as emissões de gases com efeito de estufa em 20% (ou em 30%, se </a:t>
            </a:r>
            <a:r>
              <a:rPr lang="pt-PT" sz="1600" dirty="0" smtClean="0"/>
              <a:t>			forem reunidas </a:t>
            </a:r>
            <a:r>
              <a:rPr lang="pt-PT" sz="1600" dirty="0"/>
              <a:t>as condições necessárias) relativamente aos </a:t>
            </a:r>
            <a:r>
              <a:rPr lang="pt-PT" sz="1600" dirty="0" smtClean="0"/>
              <a:t>níveis				registados em 1990</a:t>
            </a:r>
            <a:endParaRPr lang="pt-PT" sz="1600" dirty="0"/>
          </a:p>
          <a:p>
            <a:pPr algn="just"/>
            <a:r>
              <a:rPr lang="pt-PT" sz="1600" dirty="0" smtClean="0"/>
              <a:t>		Obter </a:t>
            </a:r>
            <a:r>
              <a:rPr lang="pt-PT" sz="1600" dirty="0"/>
              <a:t>20% da energia a partir de fontes renováveis</a:t>
            </a:r>
          </a:p>
          <a:p>
            <a:pPr algn="just"/>
            <a:r>
              <a:rPr lang="pt-PT" sz="1600" dirty="0" smtClean="0"/>
              <a:t>		Aumentar </a:t>
            </a:r>
            <a:r>
              <a:rPr lang="pt-PT" sz="1600" dirty="0"/>
              <a:t>em 20% a eficiência energética</a:t>
            </a:r>
          </a:p>
          <a:p>
            <a:r>
              <a:rPr lang="pt-PT" sz="1600" dirty="0" smtClean="0"/>
              <a:t>	</a:t>
            </a:r>
            <a:r>
              <a:rPr lang="pt-PT" sz="1600" b="1" dirty="0" smtClean="0"/>
              <a:t>4. Educação</a:t>
            </a:r>
            <a:endParaRPr lang="pt-PT" sz="1600" b="1" dirty="0"/>
          </a:p>
          <a:p>
            <a:r>
              <a:rPr lang="pt-PT" sz="1600" dirty="0" smtClean="0"/>
              <a:t>		Reduzir </a:t>
            </a:r>
            <a:r>
              <a:rPr lang="pt-PT" sz="1600" dirty="0"/>
              <a:t>a taxa do abandono escolar precoce para menos de 10%</a:t>
            </a:r>
          </a:p>
          <a:p>
            <a:r>
              <a:rPr lang="pt-PT" sz="1600" dirty="0" smtClean="0"/>
              <a:t>		Aumentar </a:t>
            </a:r>
            <a:r>
              <a:rPr lang="pt-PT" sz="1600" dirty="0"/>
              <a:t>para, pelo menos, 40% a percentagem da população na </a:t>
            </a:r>
            <a:r>
              <a:rPr lang="pt-PT" sz="1600" dirty="0" smtClean="0"/>
              <a:t>faixa 			etária dos 30-34 </a:t>
            </a:r>
            <a:r>
              <a:rPr lang="pt-PT" sz="1600" dirty="0"/>
              <a:t>anos que possui um diploma do ensino superior</a:t>
            </a:r>
          </a:p>
          <a:p>
            <a:r>
              <a:rPr lang="pt-PT" sz="1600" dirty="0" smtClean="0"/>
              <a:t>	</a:t>
            </a:r>
            <a:r>
              <a:rPr lang="pt-PT" sz="1600" b="1" dirty="0" smtClean="0"/>
              <a:t>5. Luta </a:t>
            </a:r>
            <a:r>
              <a:rPr lang="pt-PT" sz="1600" b="1" dirty="0"/>
              <a:t>contra a pobreza e a exclusão social</a:t>
            </a:r>
          </a:p>
          <a:p>
            <a:r>
              <a:rPr lang="pt-PT" sz="1600" dirty="0" smtClean="0"/>
              <a:t>		</a:t>
            </a:r>
            <a:r>
              <a:rPr lang="pt-PT" sz="1600" u="sng" dirty="0" smtClean="0"/>
              <a:t>Reduzir</a:t>
            </a:r>
            <a:r>
              <a:rPr lang="pt-PT" sz="1600" u="sng" dirty="0"/>
              <a:t>, pelo menos, em 20 milhões o número de pessoas em risco ou em </a:t>
            </a:r>
            <a:r>
              <a:rPr lang="pt-PT" sz="1600" dirty="0" smtClean="0"/>
              <a:t>			</a:t>
            </a:r>
            <a:r>
              <a:rPr lang="pt-PT" sz="1600" u="sng" dirty="0" smtClean="0"/>
              <a:t>situação de </a:t>
            </a:r>
            <a:r>
              <a:rPr lang="pt-PT" sz="1600" u="sng" dirty="0"/>
              <a:t>pobreza ou de exclusão social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446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200" b="1" dirty="0" smtClean="0">
                <a:solidFill>
                  <a:schemeClr val="bg1"/>
                </a:solidFill>
              </a:rPr>
              <a:t>2. Europa 2020 – </a:t>
            </a:r>
            <a:r>
              <a:rPr lang="pt-PT" sz="2200" b="1" dirty="0">
                <a:solidFill>
                  <a:schemeClr val="bg1"/>
                </a:solidFill>
              </a:rPr>
              <a:t>Estratégia da União Europeia </a:t>
            </a:r>
            <a:r>
              <a:rPr lang="pt-PT" sz="2200" b="1" dirty="0" smtClean="0">
                <a:solidFill>
                  <a:schemeClr val="bg1"/>
                </a:solidFill>
              </a:rPr>
              <a:t> - Pilares Fundamentais</a:t>
            </a:r>
            <a:endParaRPr lang="pt-PT" sz="2200" b="1" dirty="0">
              <a:solidFill>
                <a:prstClr val="white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95536" y="1556792"/>
            <a:ext cx="2088232" cy="15841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Crescimento </a:t>
            </a:r>
            <a:r>
              <a:rPr lang="pt-PT" dirty="0" smtClean="0"/>
              <a:t>inteligente</a:t>
            </a:r>
            <a:endParaRPr lang="pt-PT" dirty="0"/>
          </a:p>
        </p:txBody>
      </p:sp>
      <p:sp>
        <p:nvSpPr>
          <p:cNvPr id="10" name="Oval 9"/>
          <p:cNvSpPr/>
          <p:nvPr/>
        </p:nvSpPr>
        <p:spPr>
          <a:xfrm>
            <a:off x="3370348" y="1592796"/>
            <a:ext cx="2076990" cy="15481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Crescimento sustentável</a:t>
            </a:r>
            <a:endParaRPr lang="pt-PT" dirty="0"/>
          </a:p>
        </p:txBody>
      </p:sp>
      <p:sp>
        <p:nvSpPr>
          <p:cNvPr id="11" name="Oval 10"/>
          <p:cNvSpPr/>
          <p:nvPr/>
        </p:nvSpPr>
        <p:spPr>
          <a:xfrm>
            <a:off x="6444208" y="1618773"/>
            <a:ext cx="2137756" cy="153109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Crescimento Inclusivo </a:t>
            </a:r>
            <a:endParaRPr lang="pt-PT" dirty="0"/>
          </a:p>
        </p:txBody>
      </p:sp>
      <p:sp>
        <p:nvSpPr>
          <p:cNvPr id="8" name="CaixaDeTexto 7"/>
          <p:cNvSpPr txBox="1"/>
          <p:nvPr/>
        </p:nvSpPr>
        <p:spPr>
          <a:xfrm>
            <a:off x="422022" y="5910053"/>
            <a:ext cx="8470458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Fundos </a:t>
            </a:r>
            <a:r>
              <a:rPr lang="pt-PT" dirty="0"/>
              <a:t>Estruturais como instrumento fundamental na concretização das metas sociais da Europa 2020, entre outras, o da redução da pobreza</a:t>
            </a:r>
          </a:p>
        </p:txBody>
      </p:sp>
      <p:sp>
        <p:nvSpPr>
          <p:cNvPr id="2" name="Seta para baixo 1"/>
          <p:cNvSpPr/>
          <p:nvPr/>
        </p:nvSpPr>
        <p:spPr>
          <a:xfrm>
            <a:off x="1079612" y="3303794"/>
            <a:ext cx="720080" cy="77408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Seta para baixo 8"/>
          <p:cNvSpPr/>
          <p:nvPr/>
        </p:nvSpPr>
        <p:spPr>
          <a:xfrm>
            <a:off x="4048803" y="3303794"/>
            <a:ext cx="720080" cy="77408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Seta para baixo 12"/>
          <p:cNvSpPr/>
          <p:nvPr/>
        </p:nvSpPr>
        <p:spPr>
          <a:xfrm>
            <a:off x="7153046" y="3262403"/>
            <a:ext cx="720080" cy="774086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539552" y="4149080"/>
            <a:ext cx="2304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 smtClean="0"/>
              <a:t>Para a melhoria dos </a:t>
            </a:r>
            <a:r>
              <a:rPr lang="pt-PT" sz="1600" dirty="0"/>
              <a:t>resultados </a:t>
            </a:r>
            <a:r>
              <a:rPr lang="pt-PT" sz="1600" dirty="0" smtClean="0"/>
              <a:t>em </a:t>
            </a:r>
            <a:r>
              <a:rPr lang="pt-PT" sz="1600" dirty="0"/>
              <a:t>matéria </a:t>
            </a:r>
            <a:r>
              <a:rPr lang="pt-PT" sz="1600" dirty="0" smtClean="0"/>
              <a:t>de educação, investigação e inovação</a:t>
            </a:r>
            <a:endParaRPr lang="pt-PT" sz="16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491880" y="4111015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 smtClean="0"/>
              <a:t>Para </a:t>
            </a:r>
            <a:r>
              <a:rPr lang="pt-PT" sz="1600" dirty="0"/>
              <a:t>uma </a:t>
            </a:r>
            <a:r>
              <a:rPr lang="pt-PT" sz="1600" dirty="0" smtClean="0"/>
              <a:t>economia mais eficiente, ecológica </a:t>
            </a:r>
            <a:r>
              <a:rPr lang="pt-PT" sz="1600" dirty="0"/>
              <a:t>e </a:t>
            </a:r>
            <a:r>
              <a:rPr lang="pt-PT" sz="1600" dirty="0" smtClean="0"/>
              <a:t>competitiva</a:t>
            </a:r>
            <a:endParaRPr lang="pt-PT" sz="16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6444208" y="4111015"/>
            <a:ext cx="2304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 smtClean="0"/>
              <a:t>Para uma </a:t>
            </a:r>
            <a:r>
              <a:rPr lang="pt-PT" sz="1600" dirty="0"/>
              <a:t>economia com uma taxa de emprego elevada que </a:t>
            </a:r>
            <a:r>
              <a:rPr lang="pt-PT" sz="1600" dirty="0" smtClean="0"/>
              <a:t>assegure </a:t>
            </a:r>
            <a:r>
              <a:rPr lang="pt-PT" sz="1600" dirty="0"/>
              <a:t>a coesão económica, social </a:t>
            </a:r>
            <a:r>
              <a:rPr lang="pt-PT" sz="1600" dirty="0" smtClean="0"/>
              <a:t>e territorial</a:t>
            </a:r>
            <a:endParaRPr lang="pt-PT" sz="1600" dirty="0"/>
          </a:p>
        </p:txBody>
      </p:sp>
    </p:spTree>
    <p:extLst>
      <p:ext uri="{BB962C8B-B14F-4D97-AF65-F5344CB8AC3E}">
        <p14:creationId xmlns:p14="http://schemas.microsoft.com/office/powerpoint/2010/main" val="266941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200" b="1" dirty="0" smtClean="0">
                <a:solidFill>
                  <a:schemeClr val="bg1"/>
                </a:solidFill>
              </a:rPr>
              <a:t>2. Europa 2020 -  Metas do Portugal 2020 – Inclusão Social e Emprego</a:t>
            </a:r>
            <a:endParaRPr lang="pt-PT" sz="2200" b="1" dirty="0">
              <a:solidFill>
                <a:prstClr val="white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1520" y="1918012"/>
            <a:ext cx="8568952" cy="6463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dirty="0"/>
              <a:t>OT 8. Promover a sustentabilidade e a qualidade do emprego e apoiar a mobilidade dos trabalhadores</a:t>
            </a:r>
          </a:p>
        </p:txBody>
      </p:sp>
      <p:sp>
        <p:nvSpPr>
          <p:cNvPr id="3" name="Retângulo 2"/>
          <p:cNvSpPr/>
          <p:nvPr/>
        </p:nvSpPr>
        <p:spPr>
          <a:xfrm>
            <a:off x="1979712" y="3167861"/>
            <a:ext cx="457200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pt-PT" dirty="0" smtClean="0"/>
              <a:t>Meta em 2020: aumento </a:t>
            </a:r>
            <a:r>
              <a:rPr lang="pt-PT" dirty="0"/>
              <a:t>da taxa de emprego da população dos 20 aos 64 anos para 75%.</a:t>
            </a:r>
          </a:p>
        </p:txBody>
      </p:sp>
      <p:sp>
        <p:nvSpPr>
          <p:cNvPr id="4" name="Seta para baixo 3"/>
          <p:cNvSpPr/>
          <p:nvPr/>
        </p:nvSpPr>
        <p:spPr>
          <a:xfrm>
            <a:off x="3977680" y="2721496"/>
            <a:ext cx="360040" cy="360040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tângulo 9"/>
          <p:cNvSpPr/>
          <p:nvPr/>
        </p:nvSpPr>
        <p:spPr>
          <a:xfrm>
            <a:off x="327085" y="4417710"/>
            <a:ext cx="8496944" cy="3693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pt-PT" dirty="0"/>
              <a:t>OT 9. Promover a inclusão social e combater a pobreza e a discriminação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1981155" y="5589240"/>
            <a:ext cx="4570557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PT" dirty="0" smtClean="0"/>
              <a:t>Meta até 2020: redução </a:t>
            </a:r>
            <a:r>
              <a:rPr lang="pt-PT" dirty="0"/>
              <a:t>de, pelo menos, 200 mil pessoas em situação de </a:t>
            </a:r>
            <a:r>
              <a:rPr lang="pt-PT" dirty="0" smtClean="0"/>
              <a:t>pobreza</a:t>
            </a:r>
            <a:endParaRPr lang="pt-PT" dirty="0"/>
          </a:p>
        </p:txBody>
      </p:sp>
      <p:sp>
        <p:nvSpPr>
          <p:cNvPr id="9" name="Seta para baixo 8"/>
          <p:cNvSpPr/>
          <p:nvPr/>
        </p:nvSpPr>
        <p:spPr>
          <a:xfrm>
            <a:off x="3936831" y="5030520"/>
            <a:ext cx="360040" cy="360040"/>
          </a:xfrm>
          <a:prstGeom prst="down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6146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836712"/>
            <a:ext cx="9144000" cy="50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solidFill>
              <a:srgbClr val="394959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182563" lvl="0" fontAlgn="base">
              <a:spcBef>
                <a:spcPct val="0"/>
              </a:spcBef>
              <a:spcAft>
                <a:spcPct val="0"/>
              </a:spcAft>
            </a:pPr>
            <a:r>
              <a:rPr lang="pt-PT" sz="2200" b="1" dirty="0" smtClean="0">
                <a:solidFill>
                  <a:schemeClr val="bg1"/>
                </a:solidFill>
              </a:rPr>
              <a:t>3. Fundos Estruturais</a:t>
            </a:r>
            <a:endParaRPr lang="pt-PT" sz="2200" b="1" dirty="0">
              <a:solidFill>
                <a:prstClr val="white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51520" y="1556792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000" b="1" dirty="0" smtClean="0"/>
              <a:t>Princípios Aplicáveis em matéria de Emprego e Inclusão Social:</a:t>
            </a:r>
            <a:endParaRPr lang="pt-PT" sz="2000" b="1" dirty="0"/>
          </a:p>
        </p:txBody>
      </p:sp>
      <p:sp>
        <p:nvSpPr>
          <p:cNvPr id="3" name="Retângulo 2"/>
          <p:cNvSpPr/>
          <p:nvPr/>
        </p:nvSpPr>
        <p:spPr>
          <a:xfrm>
            <a:off x="323528" y="2210355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dirty="0" smtClean="0"/>
              <a:t>Abordagens </a:t>
            </a:r>
            <a:r>
              <a:rPr lang="pt-PT" dirty="0"/>
              <a:t>socialmente integradas </a:t>
            </a:r>
            <a:r>
              <a:rPr lang="pt-PT" dirty="0" smtClean="0"/>
              <a:t>na luta </a:t>
            </a:r>
            <a:r>
              <a:rPr lang="pt-PT" dirty="0"/>
              <a:t>contra a pobreza e a exclusão social (através de abordagens integradas de Inclusão Ativa</a:t>
            </a:r>
            <a:r>
              <a:rPr lang="pt-PT" dirty="0" smtClean="0"/>
              <a:t>)</a:t>
            </a:r>
          </a:p>
          <a:p>
            <a:pPr algn="just"/>
            <a:endParaRPr lang="pt-PT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dirty="0" smtClean="0"/>
              <a:t>Promoção </a:t>
            </a:r>
            <a:r>
              <a:rPr lang="pt-PT" dirty="0"/>
              <a:t>da inovação social</a:t>
            </a:r>
            <a:r>
              <a:rPr lang="pt-PT" dirty="0" smtClean="0"/>
              <a:t>;</a:t>
            </a:r>
          </a:p>
          <a:p>
            <a:pPr algn="just"/>
            <a:endParaRPr lang="pt-PT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dirty="0" smtClean="0"/>
              <a:t>Promoção da Igualdade </a:t>
            </a:r>
            <a:r>
              <a:rPr lang="pt-PT" dirty="0"/>
              <a:t>entre homens e mulheres</a:t>
            </a:r>
            <a:r>
              <a:rPr lang="pt-PT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PT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dirty="0" smtClean="0"/>
              <a:t>Luta </a:t>
            </a:r>
            <a:r>
              <a:rPr lang="pt-PT" dirty="0"/>
              <a:t>contra a discriminação</a:t>
            </a:r>
            <a:r>
              <a:rPr lang="pt-PT" dirty="0" smtClean="0"/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PT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dirty="0" smtClean="0"/>
              <a:t>Melhoria no </a:t>
            </a:r>
            <a:r>
              <a:rPr lang="pt-PT" dirty="0"/>
              <a:t>acesso às tecnologias de informação dos grupos desfavorecidos para evitar a exclusão digital</a:t>
            </a:r>
            <a:r>
              <a:rPr lang="pt-PT" dirty="0" smtClean="0"/>
              <a:t>.</a:t>
            </a:r>
          </a:p>
          <a:p>
            <a:pPr algn="just"/>
            <a:endParaRPr lang="pt-PT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dirty="0" smtClean="0"/>
              <a:t>Melhoria e reforço da empregabilidade</a:t>
            </a:r>
          </a:p>
          <a:p>
            <a:pPr algn="just"/>
            <a:endParaRPr lang="pt-PT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PT" dirty="0" smtClean="0"/>
              <a:t>Desenvolvimento local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8593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10994</TotalTime>
  <Words>7186</Words>
  <Application>Microsoft Office PowerPoint</Application>
  <PresentationFormat>Apresentação no Ecrã (4:3)</PresentationFormat>
  <Paragraphs>929</Paragraphs>
  <Slides>46</Slides>
  <Notes>46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46</vt:i4>
      </vt:variant>
    </vt:vector>
  </HeadingPairs>
  <TitlesOfParts>
    <vt:vector size="53" baseType="lpstr">
      <vt:lpstr>Arial</vt:lpstr>
      <vt:lpstr>Arial Narrow</vt:lpstr>
      <vt:lpstr>Calibri</vt:lpstr>
      <vt:lpstr>Calibri Light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CCDRN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>POR Norte 2014-2020</dc:subject>
  <dc:creator>Miguel Gomes</dc:creator>
  <cp:lastModifiedBy>Miguel Gomes</cp:lastModifiedBy>
  <cp:revision>643</cp:revision>
  <cp:lastPrinted>2015-09-21T09:50:25Z</cp:lastPrinted>
  <dcterms:created xsi:type="dcterms:W3CDTF">2013-02-26T14:57:28Z</dcterms:created>
  <dcterms:modified xsi:type="dcterms:W3CDTF">2015-10-07T21:23:14Z</dcterms:modified>
</cp:coreProperties>
</file>