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2" r:id="rId2"/>
    <p:sldId id="315" r:id="rId3"/>
    <p:sldId id="317" r:id="rId4"/>
    <p:sldId id="316" r:id="rId5"/>
    <p:sldId id="319" r:id="rId6"/>
    <p:sldId id="318" r:id="rId7"/>
    <p:sldId id="321" r:id="rId8"/>
    <p:sldId id="320" r:id="rId9"/>
    <p:sldId id="324" r:id="rId10"/>
  </p:sldIdLst>
  <p:sldSz cx="9144000" cy="6858000" type="screen4x3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4" autoAdjust="0"/>
    <p:restoredTop sz="94049" autoAdjust="0"/>
  </p:normalViewPr>
  <p:slideViewPr>
    <p:cSldViewPr>
      <p:cViewPr varScale="1">
        <p:scale>
          <a:sx n="86" d="100"/>
          <a:sy n="86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ECB65-93BF-40F0-8311-3250DB67E608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245E3-8C22-4418-AB50-9AB08E0E5D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84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45E3-8C22-4418-AB50-9AB08E0E5D6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103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45E3-8C22-4418-AB50-9AB08E0E5D6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548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45E3-8C22-4418-AB50-9AB08E0E5D6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103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45E3-8C22-4418-AB50-9AB08E0E5D6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54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45E3-8C22-4418-AB50-9AB08E0E5D6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120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0664-69A8-4584-8A0A-3BFB5401F27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803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479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45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524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2D902-3584-40A3-BFEC-8CDD6F772946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0532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076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298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1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897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657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721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001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533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487F-F2CC-452A-90D0-955D04C5B36F}" type="datetimeFigureOut">
              <a:rPr lang="pt-PT" smtClean="0"/>
              <a:t>08-10-2015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75EA-AE89-4930-A0DC-F1F96C9C6798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22939" r="17258" b="16846"/>
          <a:stretch/>
        </p:blipFill>
        <p:spPr bwMode="auto">
          <a:xfrm>
            <a:off x="-18225" y="260649"/>
            <a:ext cx="1133841" cy="57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33375"/>
            <a:ext cx="25479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16013" y="3016250"/>
            <a:ext cx="42481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FontTx/>
              <a:buNone/>
            </a:pPr>
            <a:r>
              <a:rPr lang="pt-PT" altLang="pt-PT" sz="6000">
                <a:solidFill>
                  <a:srgbClr val="FFFFFF"/>
                </a:solidFill>
                <a:latin typeface="Calibri" pitchFamily="34" charset="0"/>
              </a:rPr>
              <a:t>WORKSHOP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6250"/>
            <a:ext cx="31686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22939" r="17258" b="16846"/>
          <a:stretch/>
        </p:blipFill>
        <p:spPr bwMode="auto">
          <a:xfrm>
            <a:off x="0" y="1904798"/>
            <a:ext cx="4419601" cy="222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C:\Users\vdevesa\Desktop\FEEI\Uniao_Europeia_logotipo\Logo Uniao Europeia_Fundos Europeus Estruturais e de Investimento-01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31" y="5972000"/>
            <a:ext cx="1294322" cy="38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39113" r="6826" b="38469"/>
          <a:stretch/>
        </p:blipFill>
        <p:spPr bwMode="auto">
          <a:xfrm>
            <a:off x="4644008" y="6075955"/>
            <a:ext cx="1847850" cy="3397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ângulo 11"/>
          <p:cNvSpPr/>
          <p:nvPr/>
        </p:nvSpPr>
        <p:spPr>
          <a:xfrm>
            <a:off x="-36512" y="5142435"/>
            <a:ext cx="100811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-36512" y="0"/>
            <a:ext cx="2376264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81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4025"/>
            <a:ext cx="21621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ângulo 13"/>
          <p:cNvSpPr/>
          <p:nvPr/>
        </p:nvSpPr>
        <p:spPr>
          <a:xfrm>
            <a:off x="395536" y="4494565"/>
            <a:ext cx="7240146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PT" sz="2000" b="1" dirty="0" smtClean="0">
                <a:solidFill>
                  <a:srgbClr val="006600"/>
                </a:solidFill>
                <a:ea typeface="Calibri"/>
                <a:cs typeface="Times New Roman"/>
              </a:rPr>
              <a:t>DESENVOLVIMENTO </a:t>
            </a:r>
            <a:r>
              <a:rPr lang="pt-PT" sz="2000" b="1" dirty="0">
                <a:solidFill>
                  <a:srgbClr val="006600"/>
                </a:solidFill>
                <a:ea typeface="Calibri"/>
                <a:cs typeface="Times New Roman"/>
              </a:rPr>
              <a:t>LOCAL E </a:t>
            </a:r>
            <a:endParaRPr lang="pt-PT" sz="2000" b="1" dirty="0" smtClean="0">
              <a:solidFill>
                <a:srgbClr val="0066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t-PT" sz="2000" b="1" dirty="0" smtClean="0">
                <a:solidFill>
                  <a:srgbClr val="006600"/>
                </a:solidFill>
                <a:ea typeface="Calibri"/>
                <a:cs typeface="Times New Roman"/>
              </a:rPr>
              <a:t>ABORDAGENS </a:t>
            </a:r>
            <a:r>
              <a:rPr lang="pt-PT" sz="2000" b="1" dirty="0">
                <a:solidFill>
                  <a:srgbClr val="006600"/>
                </a:solidFill>
                <a:ea typeface="Calibri"/>
                <a:cs typeface="Times New Roman"/>
              </a:rPr>
              <a:t>TERRITORIAIS INTEGRADAS NO NORTE </a:t>
            </a:r>
            <a:r>
              <a:rPr lang="pt-PT" sz="2000" b="1" dirty="0" smtClean="0">
                <a:solidFill>
                  <a:srgbClr val="006600"/>
                </a:solidFill>
                <a:ea typeface="Calibri"/>
                <a:cs typeface="Times New Roman"/>
              </a:rPr>
              <a:t>2020</a:t>
            </a:r>
          </a:p>
          <a:p>
            <a:pPr>
              <a:lnSpc>
                <a:spcPct val="115000"/>
              </a:lnSpc>
            </a:pPr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Planeamento estratégico e territórios pertinentes</a:t>
            </a:r>
          </a:p>
          <a:p>
            <a:pPr>
              <a:lnSpc>
                <a:spcPct val="115000"/>
              </a:lnSpc>
            </a:pPr>
            <a:endParaRPr lang="pt-PT" sz="1400" b="1" dirty="0">
              <a:solidFill>
                <a:srgbClr val="59595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159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1540" y="2737951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Estratégias Integradas de Desenvolvimento Territorial NUTS III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lançadas em 11/2014 e aprovadas a 02/2015, constituem a base para a contratualização dos 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Pactos para o Desenvolvimento e Coesão Territorial (PDCT)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as Entidades Intermunicipais, bem como para a contratualização das estratégias de 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Desenvolvimento Local de Base Comunitária (DLBC)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os Grupos de Ação Local (GAL). </a:t>
            </a:r>
          </a:p>
          <a:p>
            <a:pPr algn="ctr">
              <a:buClr>
                <a:srgbClr val="0070C0"/>
              </a:buClr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pt-PT" dirty="0" smtClean="0">
                <a:solidFill>
                  <a:srgbClr val="0070C0"/>
                </a:solidFill>
              </a:rPr>
              <a:t>[Convite N.º 01/2014, 12-11-2014 modificado em 24-12-2014]</a:t>
            </a:r>
          </a:p>
          <a:p>
            <a:pPr algn="ctr">
              <a:buClr>
                <a:srgbClr val="0070C0"/>
              </a:buClr>
            </a:pPr>
            <a:endParaRPr lang="pt-PT" dirty="0" smtClean="0">
              <a:solidFill>
                <a:srgbClr val="0070C0"/>
              </a:solidFill>
            </a:endParaRPr>
          </a:p>
          <a:p>
            <a:pPr algn="just"/>
            <a:r>
              <a:rPr lang="pt-PT" dirty="0"/>
              <a:t> </a:t>
            </a:r>
            <a:endParaRPr lang="pt-PT" dirty="0" smtClean="0"/>
          </a:p>
          <a:p>
            <a:endParaRPr lang="pt-PT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998073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</a:rPr>
              <a:t>Estratégias </a:t>
            </a:r>
            <a:r>
              <a:rPr lang="pt-PT" sz="2800" dirty="0">
                <a:solidFill>
                  <a:srgbClr val="0070C0"/>
                </a:solidFill>
              </a:rPr>
              <a:t>Integradas de Desenvolvimento Territorial NUTS III</a:t>
            </a:r>
            <a:endParaRPr lang="pt-PT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99807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PT" sz="2800" dirty="0" smtClean="0">
                <a:solidFill>
                  <a:srgbClr val="0070C0"/>
                </a:solidFill>
              </a:rPr>
              <a:t>Os PDCT e os territórios alvo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854085" y="1109662"/>
            <a:ext cx="8310636" cy="5544000"/>
            <a:chOff x="854085" y="365175"/>
            <a:chExt cx="8310636" cy="563170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0" t="348" r="11069" b="1215"/>
            <a:stretch/>
          </p:blipFill>
          <p:spPr>
            <a:xfrm>
              <a:off x="1003175" y="692696"/>
              <a:ext cx="7128769" cy="5038202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2515969" y="1078854"/>
              <a:ext cx="4523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Melgaço</a:t>
              </a:r>
              <a:endParaRPr lang="pt-PT" sz="6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029939" y="1149051"/>
              <a:ext cx="4395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Monção</a:t>
              </a:r>
              <a:endParaRPr lang="pt-PT" sz="6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176367" y="1529379"/>
              <a:ext cx="473206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Arcos de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Valdevez</a:t>
              </a:r>
              <a:endParaRPr lang="pt-PT" sz="6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128560" y="1960832"/>
              <a:ext cx="6575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Ponte de Barca</a:t>
              </a:r>
              <a:endParaRPr lang="pt-PT" sz="6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535863" y="1278909"/>
              <a:ext cx="4299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Valença</a:t>
              </a:r>
              <a:endParaRPr lang="pt-PT" sz="6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69377" y="1513175"/>
              <a:ext cx="466794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Paredes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de Coura</a:t>
              </a:r>
              <a:endParaRPr lang="pt-PT" sz="6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600428" y="2006998"/>
              <a:ext cx="482824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Ponte de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Lima</a:t>
              </a:r>
              <a:endParaRPr lang="pt-PT" sz="6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150944" y="1505432"/>
              <a:ext cx="561371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Vila Nova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de Cerveira</a:t>
              </a:r>
              <a:endParaRPr lang="pt-PT" sz="6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040625" y="1772522"/>
              <a:ext cx="4587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Caminha</a:t>
              </a:r>
              <a:endParaRPr lang="pt-PT" sz="6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144875" y="2211684"/>
              <a:ext cx="474809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Viana do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Castelo</a:t>
              </a:r>
              <a:endParaRPr lang="pt-PT" sz="6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625276" y="2123296"/>
              <a:ext cx="495649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Terras de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Bouro</a:t>
              </a:r>
              <a:endParaRPr lang="pt-PT" sz="600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929825" y="2319144"/>
              <a:ext cx="50526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Vila Verde</a:t>
              </a:r>
              <a:endParaRPr lang="pt-PT" sz="600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528659" y="2852543"/>
              <a:ext cx="4491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Barcelos</a:t>
              </a:r>
              <a:endParaRPr lang="pt-PT" sz="600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005358" y="2804776"/>
              <a:ext cx="5196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Esposende</a:t>
              </a:r>
              <a:endParaRPr lang="pt-PT" sz="600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041160" y="2808895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Braga</a:t>
              </a:r>
              <a:endParaRPr lang="pt-PT" sz="600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355380" y="1905414"/>
              <a:ext cx="47320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Bragança</a:t>
              </a:r>
              <a:endParaRPr lang="pt-PT" sz="600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944003" y="2684341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Vimioso</a:t>
              </a:r>
              <a:endParaRPr lang="pt-PT" sz="600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311168" y="3110588"/>
              <a:ext cx="546945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Miranda do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Douro</a:t>
              </a:r>
              <a:endParaRPr lang="pt-PT" sz="600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565158" y="1760777"/>
              <a:ext cx="4106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Vinhais</a:t>
              </a:r>
              <a:endParaRPr lang="pt-PT" sz="600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673381" y="3472915"/>
              <a:ext cx="5517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Mogadouro</a:t>
              </a:r>
              <a:endParaRPr lang="pt-PT" sz="600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5873681" y="2916560"/>
              <a:ext cx="87395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Macedo de Cavaleiros</a:t>
              </a:r>
              <a:endParaRPr lang="pt-PT" sz="600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285273" y="3116615"/>
              <a:ext cx="50526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Mirandela</a:t>
              </a:r>
              <a:endParaRPr lang="pt-PT" sz="600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844666" y="3528077"/>
              <a:ext cx="500457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Alfândega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da Fé</a:t>
              </a:r>
              <a:endParaRPr lang="pt-PT" sz="600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322944" y="3632043"/>
              <a:ext cx="43794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Vila Flor</a:t>
              </a:r>
              <a:endParaRPr lang="pt-PT" sz="600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053095" y="2965670"/>
              <a:ext cx="620683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Vila Pouca de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Aguiar</a:t>
              </a:r>
              <a:endParaRPr lang="pt-PT" sz="600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3828118" y="2378403"/>
              <a:ext cx="4090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Boticas</a:t>
              </a:r>
              <a:endParaRPr lang="pt-PT" sz="600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3561080" y="3041760"/>
              <a:ext cx="453970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Ribeira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de Pena</a:t>
              </a:r>
              <a:endParaRPr lang="pt-PT" sz="600" dirty="0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4607523" y="3288947"/>
              <a:ext cx="3866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Murça</a:t>
              </a:r>
              <a:endParaRPr lang="pt-PT" sz="600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3167382" y="2846995"/>
              <a:ext cx="620683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Cabeceiras de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Basto</a:t>
              </a:r>
              <a:endParaRPr lang="pt-PT" sz="600" dirty="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808058" y="2652488"/>
              <a:ext cx="4619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Valpaços</a:t>
              </a:r>
              <a:endParaRPr lang="pt-PT" sz="600" dirty="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4586683" y="2077130"/>
              <a:ext cx="40748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Chaves</a:t>
              </a:r>
              <a:endParaRPr lang="pt-PT" sz="600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3438428" y="1992965"/>
              <a:ext cx="5517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Montalegre</a:t>
              </a:r>
              <a:endParaRPr lang="pt-PT" sz="600" dirty="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877912" y="3981068"/>
              <a:ext cx="596637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Carrazeda de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Ansiães</a:t>
              </a:r>
              <a:endParaRPr lang="pt-PT" sz="600" dirty="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5565157" y="4079851"/>
              <a:ext cx="78899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Torre de Moncorvo</a:t>
              </a:r>
              <a:endParaRPr lang="pt-PT" sz="600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041194" y="4435787"/>
              <a:ext cx="657551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Freixo de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Espada à Cinta</a:t>
              </a:r>
              <a:endParaRPr lang="pt-PT" sz="600" dirty="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5191121" y="4454400"/>
              <a:ext cx="593432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Vila Nova de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Foz Côa</a:t>
              </a:r>
              <a:endParaRPr lang="pt-PT" sz="600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551021" y="3616789"/>
              <a:ext cx="32252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Alijó</a:t>
              </a:r>
              <a:endParaRPr lang="pt-PT" sz="600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3821286" y="3611001"/>
              <a:ext cx="4523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Vila Real</a:t>
              </a:r>
              <a:endParaRPr lang="pt-PT" sz="600" dirty="0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4599351" y="4297783"/>
              <a:ext cx="550151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São João da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Pesqueira</a:t>
              </a:r>
              <a:endParaRPr lang="pt-PT" sz="600" dirty="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4301912" y="5126216"/>
              <a:ext cx="5693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Sernancelhe</a:t>
              </a:r>
              <a:endParaRPr lang="pt-PT" sz="600" dirty="0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4741932" y="4871473"/>
              <a:ext cx="50206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Penedono</a:t>
              </a:r>
              <a:endParaRPr lang="pt-PT" sz="600" dirty="0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4048249" y="4824016"/>
              <a:ext cx="527709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Moimenta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da Beira</a:t>
              </a:r>
              <a:endParaRPr lang="pt-PT" sz="600" dirty="0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4282647" y="4500283"/>
              <a:ext cx="44755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Tabuaço</a:t>
              </a:r>
              <a:endParaRPr lang="pt-PT" sz="600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4206945" y="3820446"/>
              <a:ext cx="4315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Sabrosa</a:t>
              </a:r>
              <a:endParaRPr lang="pt-PT" sz="600" dirty="0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3928931" y="4407522"/>
              <a:ext cx="4796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Armamar</a:t>
              </a:r>
              <a:endParaRPr lang="pt-PT" sz="600" dirty="0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3923123" y="4121575"/>
              <a:ext cx="428322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Peso da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Régua</a:t>
              </a:r>
              <a:endParaRPr lang="pt-PT" sz="600" dirty="0"/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3590340" y="3888062"/>
              <a:ext cx="665567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Santa Marta de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Penaguião</a:t>
              </a:r>
              <a:endParaRPr lang="pt-PT" sz="600" dirty="0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3592193" y="4500282"/>
              <a:ext cx="4299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Lamego</a:t>
              </a:r>
              <a:endParaRPr lang="pt-PT" sz="600" dirty="0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3714712" y="4712550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Tarouca</a:t>
              </a:r>
              <a:endParaRPr lang="pt-PT" sz="600" dirty="0"/>
            </a:p>
          </p:txBody>
        </p:sp>
        <p:sp>
          <p:nvSpPr>
            <p:cNvPr id="58" name="Rectângulo 183"/>
            <p:cNvSpPr/>
            <p:nvPr/>
          </p:nvSpPr>
          <p:spPr>
            <a:xfrm>
              <a:off x="3351385" y="4161451"/>
              <a:ext cx="53412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600" dirty="0" smtClean="0"/>
                <a:t>Mesão Frio</a:t>
              </a:r>
              <a:endParaRPr lang="pt-PT" sz="600" dirty="0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3411347" y="3421148"/>
              <a:ext cx="466794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Mondim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de Basto</a:t>
              </a:r>
              <a:endParaRPr lang="pt-PT" sz="600" dirty="0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2996650" y="3293155"/>
              <a:ext cx="535723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Celorico de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Basto</a:t>
              </a:r>
              <a:endParaRPr lang="pt-PT" sz="600" dirty="0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2962182" y="3797347"/>
              <a:ext cx="49564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Amarante</a:t>
              </a:r>
              <a:endParaRPr lang="pt-PT" sz="600" dirty="0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3119934" y="4254345"/>
              <a:ext cx="357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Baião</a:t>
              </a:r>
              <a:endParaRPr lang="pt-PT" sz="600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3231647" y="4467098"/>
              <a:ext cx="4523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Resende</a:t>
              </a:r>
              <a:endParaRPr lang="pt-PT" sz="600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2850616" y="4612522"/>
              <a:ext cx="4138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Cinfães</a:t>
              </a:r>
              <a:endParaRPr lang="pt-PT" sz="600" dirty="0"/>
            </a:p>
          </p:txBody>
        </p:sp>
        <p:sp>
          <p:nvSpPr>
            <p:cNvPr id="65" name="Rectângulo 190"/>
            <p:cNvSpPr/>
            <p:nvPr/>
          </p:nvSpPr>
          <p:spPr>
            <a:xfrm>
              <a:off x="2598154" y="3535780"/>
              <a:ext cx="50366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600" dirty="0" smtClean="0"/>
                <a:t>Felgueiras</a:t>
              </a:r>
              <a:endParaRPr lang="pt-PT" sz="600" dirty="0"/>
            </a:p>
          </p:txBody>
        </p:sp>
        <p:sp>
          <p:nvSpPr>
            <p:cNvPr id="66" name="Rectângulo 191"/>
            <p:cNvSpPr/>
            <p:nvPr/>
          </p:nvSpPr>
          <p:spPr>
            <a:xfrm>
              <a:off x="2727710" y="4103108"/>
              <a:ext cx="530915" cy="240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PT" sz="600" dirty="0" smtClean="0"/>
                <a:t>Marco de</a:t>
              </a:r>
            </a:p>
            <a:p>
              <a:pPr algn="ctr">
                <a:lnSpc>
                  <a:spcPct val="80000"/>
                </a:lnSpc>
              </a:pPr>
              <a:r>
                <a:rPr lang="pt-PT" sz="600" dirty="0" smtClean="0"/>
                <a:t> Canaveses</a:t>
              </a:r>
              <a:endParaRPr lang="pt-PT" sz="600" dirty="0"/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2274552" y="4318890"/>
              <a:ext cx="43794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Penafiel</a:t>
              </a:r>
              <a:endParaRPr lang="pt-PT" sz="600" dirty="0"/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2304534" y="4678930"/>
              <a:ext cx="511679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Castelo de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Paiva</a:t>
              </a:r>
              <a:endParaRPr lang="pt-PT" sz="600" dirty="0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2477467" y="3798901"/>
              <a:ext cx="4411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Lousada</a:t>
              </a:r>
              <a:endParaRPr lang="pt-PT" sz="600" dirty="0"/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2154808" y="3751774"/>
              <a:ext cx="460382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Paços de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Ferreira</a:t>
              </a:r>
              <a:endParaRPr lang="pt-PT" sz="600" dirty="0"/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2519578" y="5028594"/>
              <a:ext cx="4058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Arouca</a:t>
              </a:r>
              <a:endParaRPr lang="pt-PT" sz="600" dirty="0"/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2217344" y="5263248"/>
              <a:ext cx="434734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Vale de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Cambra</a:t>
              </a:r>
              <a:endParaRPr lang="pt-PT" sz="600" dirty="0"/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1833871" y="5385717"/>
              <a:ext cx="542136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Oliveira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de Azeméis</a:t>
              </a:r>
              <a:endParaRPr lang="pt-PT" sz="600" dirty="0"/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1762702" y="5081766"/>
              <a:ext cx="473206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São João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Madeira</a:t>
              </a:r>
              <a:endParaRPr lang="pt-PT" sz="600" dirty="0"/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1767596" y="4817611"/>
              <a:ext cx="579005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Santa Maria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da Feira</a:t>
              </a:r>
              <a:endParaRPr lang="pt-PT" sz="600" dirty="0"/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1358730" y="4771445"/>
              <a:ext cx="4299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Espinho</a:t>
              </a:r>
              <a:endParaRPr lang="pt-PT" sz="600" dirty="0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854085" y="3253319"/>
              <a:ext cx="70724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Póvoa de Varzim</a:t>
              </a:r>
              <a:endParaRPr lang="pt-PT" sz="600" dirty="0"/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1348493" y="3512296"/>
              <a:ext cx="415498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Vila do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Conde</a:t>
              </a:r>
              <a:endParaRPr lang="pt-PT" sz="600" dirty="0"/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1669956" y="3649649"/>
              <a:ext cx="34977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Trofa</a:t>
              </a:r>
              <a:endParaRPr lang="pt-PT" sz="600" dirty="0"/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2104470" y="4057618"/>
              <a:ext cx="43633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Paredes</a:t>
              </a:r>
              <a:endParaRPr lang="pt-PT" sz="600" dirty="0"/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1181607" y="4009542"/>
              <a:ext cx="5517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Matosinhos</a:t>
              </a:r>
              <a:endParaRPr lang="pt-PT" sz="600" dirty="0"/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1560813" y="3881040"/>
              <a:ext cx="34176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Maia</a:t>
              </a:r>
              <a:endParaRPr lang="pt-PT" sz="600" dirty="0"/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1780255" y="3988942"/>
              <a:ext cx="4395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Valongo</a:t>
              </a:r>
              <a:endParaRPr lang="pt-PT" sz="600" dirty="0"/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1759695" y="4293977"/>
              <a:ext cx="51809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Gondomar</a:t>
              </a:r>
              <a:endParaRPr lang="pt-PT" sz="600" dirty="0"/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1561729" y="4443053"/>
              <a:ext cx="497252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Vila Nova 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de Gaia</a:t>
              </a:r>
              <a:endParaRPr lang="pt-PT" sz="600" dirty="0"/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1509412" y="4170980"/>
              <a:ext cx="357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Porto</a:t>
              </a:r>
              <a:endParaRPr lang="pt-PT" sz="600" dirty="0"/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2208472" y="2454827"/>
              <a:ext cx="42351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Amares</a:t>
              </a:r>
              <a:endParaRPr lang="pt-PT" sz="600" dirty="0"/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2870674" y="2493301"/>
              <a:ext cx="463588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Vieira do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Minho</a:t>
              </a:r>
              <a:endParaRPr lang="pt-PT" sz="600" dirty="0"/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2805614" y="3053264"/>
              <a:ext cx="3193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Fafe</a:t>
              </a:r>
              <a:endParaRPr lang="pt-PT" sz="600" dirty="0"/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2435811" y="2675659"/>
              <a:ext cx="473206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Póvoa de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Lanhoso</a:t>
              </a:r>
              <a:endParaRPr lang="pt-PT" sz="600" dirty="0"/>
            </a:p>
          </p:txBody>
        </p:sp>
        <p:sp>
          <p:nvSpPr>
            <p:cNvPr id="91" name="CaixaDeTexto 90"/>
            <p:cNvSpPr txBox="1"/>
            <p:nvPr/>
          </p:nvSpPr>
          <p:spPr>
            <a:xfrm>
              <a:off x="2309324" y="3096739"/>
              <a:ext cx="52129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/>
                <a:t>Guimarães</a:t>
              </a:r>
              <a:endParaRPr lang="pt-PT" sz="600" dirty="0"/>
            </a:p>
          </p:txBody>
        </p:sp>
        <p:sp>
          <p:nvSpPr>
            <p:cNvPr id="92" name="CaixaDeTexto 91"/>
            <p:cNvSpPr txBox="1"/>
            <p:nvPr/>
          </p:nvSpPr>
          <p:spPr>
            <a:xfrm>
              <a:off x="1804526" y="3302171"/>
              <a:ext cx="558165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V. Nova de  </a:t>
              </a:r>
              <a:endParaRPr lang="pt-PT" sz="600" dirty="0"/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Famalicão</a:t>
              </a:r>
              <a:endParaRPr lang="pt-PT" sz="600" dirty="0"/>
            </a:p>
          </p:txBody>
        </p:sp>
        <p:sp>
          <p:nvSpPr>
            <p:cNvPr id="93" name="Rectângulo 218"/>
            <p:cNvSpPr/>
            <p:nvPr/>
          </p:nvSpPr>
          <p:spPr>
            <a:xfrm>
              <a:off x="2373226" y="3403955"/>
              <a:ext cx="36901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600" dirty="0" smtClean="0"/>
                <a:t>Vizela</a:t>
              </a:r>
              <a:endParaRPr lang="pt-PT" sz="600" dirty="0"/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1994597" y="3550188"/>
              <a:ext cx="362599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Santo</a:t>
              </a:r>
            </a:p>
            <a:p>
              <a:pPr algn="ctr">
                <a:lnSpc>
                  <a:spcPct val="70000"/>
                </a:lnSpc>
              </a:pPr>
              <a:r>
                <a:rPr lang="pt-PT" sz="600" dirty="0" smtClean="0"/>
                <a:t> Tirso</a:t>
              </a:r>
              <a:endParaRPr lang="pt-PT" sz="600" dirty="0"/>
            </a:p>
          </p:txBody>
        </p:sp>
        <p:grpSp>
          <p:nvGrpSpPr>
            <p:cNvPr id="95" name="Grupo 94"/>
            <p:cNvGrpSpPr/>
            <p:nvPr/>
          </p:nvGrpSpPr>
          <p:grpSpPr>
            <a:xfrm>
              <a:off x="6947472" y="4113425"/>
              <a:ext cx="2217249" cy="1883456"/>
              <a:chOff x="7024452" y="4401601"/>
              <a:chExt cx="2217249" cy="1883456"/>
            </a:xfrm>
          </p:grpSpPr>
          <p:sp>
            <p:nvSpPr>
              <p:cNvPr id="105" name="Text Box 27"/>
              <p:cNvSpPr txBox="1">
                <a:spLocks noChangeArrowheads="1"/>
              </p:cNvSpPr>
              <p:nvPr/>
            </p:nvSpPr>
            <p:spPr bwMode="auto">
              <a:xfrm>
                <a:off x="7201095" y="4401601"/>
                <a:ext cx="101473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PT" sz="1100" b="1" dirty="0" smtClean="0">
                    <a:solidFill>
                      <a:srgbClr val="003366"/>
                    </a:solidFill>
                    <a:latin typeface="+mn-lt"/>
                  </a:rPr>
                  <a:t>Alto Minho</a:t>
                </a:r>
                <a:endParaRPr lang="pt-PT" sz="1100" b="1" dirty="0">
                  <a:solidFill>
                    <a:srgbClr val="003366"/>
                  </a:solidFill>
                  <a:latin typeface="+mn-lt"/>
                </a:endParaRPr>
              </a:p>
            </p:txBody>
          </p:sp>
          <p:sp>
            <p:nvSpPr>
              <p:cNvPr id="106" name="Text Box 28"/>
              <p:cNvSpPr txBox="1">
                <a:spLocks noChangeArrowheads="1"/>
              </p:cNvSpPr>
              <p:nvPr/>
            </p:nvSpPr>
            <p:spPr bwMode="auto">
              <a:xfrm>
                <a:off x="7194381" y="4619748"/>
                <a:ext cx="1014730" cy="260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PT" sz="1100" b="1" dirty="0">
                    <a:solidFill>
                      <a:srgbClr val="003366"/>
                    </a:solidFill>
                    <a:latin typeface="+mn-lt"/>
                  </a:rPr>
                  <a:t>Cávado</a:t>
                </a:r>
              </a:p>
            </p:txBody>
          </p:sp>
          <p:sp>
            <p:nvSpPr>
              <p:cNvPr id="107" name="Text Box 29"/>
              <p:cNvSpPr txBox="1">
                <a:spLocks noChangeArrowheads="1"/>
              </p:cNvSpPr>
              <p:nvPr/>
            </p:nvSpPr>
            <p:spPr bwMode="auto">
              <a:xfrm>
                <a:off x="7215158" y="5304514"/>
                <a:ext cx="168187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PT" sz="1100" b="1" dirty="0">
                    <a:solidFill>
                      <a:srgbClr val="003366"/>
                    </a:solidFill>
                    <a:latin typeface="+mn-lt"/>
                  </a:rPr>
                  <a:t>Alto Tâmega</a:t>
                </a:r>
              </a:p>
            </p:txBody>
          </p:sp>
          <p:sp>
            <p:nvSpPr>
              <p:cNvPr id="108" name="Text Box 30"/>
              <p:cNvSpPr txBox="1">
                <a:spLocks noChangeArrowheads="1"/>
              </p:cNvSpPr>
              <p:nvPr/>
            </p:nvSpPr>
            <p:spPr bwMode="auto">
              <a:xfrm>
                <a:off x="7215158" y="4858243"/>
                <a:ext cx="541686" cy="260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PT" sz="1100" b="1" dirty="0">
                    <a:solidFill>
                      <a:srgbClr val="003366"/>
                    </a:solidFill>
                    <a:latin typeface="+mn-lt"/>
                  </a:rPr>
                  <a:t>Ave</a:t>
                </a:r>
              </a:p>
            </p:txBody>
          </p:sp>
          <p:sp>
            <p:nvSpPr>
              <p:cNvPr id="109" name="Text Box 32"/>
              <p:cNvSpPr txBox="1">
                <a:spLocks noChangeArrowheads="1"/>
              </p:cNvSpPr>
              <p:nvPr/>
            </p:nvSpPr>
            <p:spPr bwMode="auto">
              <a:xfrm>
                <a:off x="7201095" y="5787206"/>
                <a:ext cx="169594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PT" sz="1100" b="1" dirty="0" smtClean="0">
                    <a:solidFill>
                      <a:srgbClr val="003366"/>
                    </a:solidFill>
                    <a:latin typeface="+mn-lt"/>
                  </a:rPr>
                  <a:t>Douro</a:t>
                </a:r>
                <a:endParaRPr lang="pt-PT" sz="1100" b="1" dirty="0">
                  <a:solidFill>
                    <a:srgbClr val="003366"/>
                  </a:solidFill>
                  <a:latin typeface="+mn-lt"/>
                </a:endParaRPr>
              </a:p>
            </p:txBody>
          </p:sp>
          <p:sp>
            <p:nvSpPr>
              <p:cNvPr id="110" name="Text Box 33"/>
              <p:cNvSpPr txBox="1">
                <a:spLocks noChangeArrowheads="1"/>
              </p:cNvSpPr>
              <p:nvPr/>
            </p:nvSpPr>
            <p:spPr bwMode="auto">
              <a:xfrm>
                <a:off x="7220677" y="5064311"/>
                <a:ext cx="202102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PT" sz="1100" b="1" dirty="0" smtClean="0">
                    <a:solidFill>
                      <a:srgbClr val="003366"/>
                    </a:solidFill>
                    <a:latin typeface="+mn-lt"/>
                  </a:rPr>
                  <a:t>Área Metropolitana do Porto</a:t>
                </a:r>
                <a:endParaRPr lang="pt-PT" sz="1100" b="1" dirty="0">
                  <a:solidFill>
                    <a:srgbClr val="003366"/>
                  </a:solidFill>
                  <a:latin typeface="+mn-lt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024452" y="5831710"/>
                <a:ext cx="169200" cy="165171"/>
              </a:xfrm>
              <a:prstGeom prst="ellips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100" b="1" dirty="0" smtClean="0"/>
                  <a:t>7</a:t>
                </a:r>
                <a:endParaRPr lang="pt-PT" sz="1100" b="1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031895" y="5606617"/>
                <a:ext cx="169200" cy="165171"/>
              </a:xfrm>
              <a:prstGeom prst="ellips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100" b="1" dirty="0" smtClean="0"/>
                  <a:t>6</a:t>
                </a:r>
                <a:endParaRPr lang="pt-PT" sz="1100" b="1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024452" y="4446105"/>
                <a:ext cx="169200" cy="165171"/>
              </a:xfrm>
              <a:prstGeom prst="ellips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100" b="1" dirty="0" smtClean="0"/>
                  <a:t>1</a:t>
                </a:r>
                <a:endParaRPr lang="pt-PT" sz="1100" b="1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024452" y="4677388"/>
                <a:ext cx="169200" cy="165171"/>
              </a:xfrm>
              <a:prstGeom prst="ellips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100" b="1" dirty="0"/>
                  <a:t>2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031895" y="4915224"/>
                <a:ext cx="169200" cy="165171"/>
              </a:xfrm>
              <a:prstGeom prst="ellips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100" b="1" dirty="0"/>
                  <a:t>3</a:t>
                </a: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031895" y="5373118"/>
                <a:ext cx="169200" cy="165171"/>
              </a:xfrm>
              <a:prstGeom prst="ellips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100" b="1" dirty="0"/>
                  <a:t>5</a:t>
                </a: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031895" y="5139727"/>
                <a:ext cx="169200" cy="165171"/>
              </a:xfrm>
              <a:prstGeom prst="ellips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100" b="1" dirty="0"/>
                  <a:t>4</a:t>
                </a:r>
              </a:p>
            </p:txBody>
          </p:sp>
          <p:sp>
            <p:nvSpPr>
              <p:cNvPr id="118" name="Text Box 32"/>
              <p:cNvSpPr txBox="1">
                <a:spLocks noChangeArrowheads="1"/>
              </p:cNvSpPr>
              <p:nvPr/>
            </p:nvSpPr>
            <p:spPr bwMode="auto">
              <a:xfrm>
                <a:off x="7201095" y="6023447"/>
                <a:ext cx="183958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PT" sz="1100" b="1" dirty="0" smtClean="0">
                    <a:solidFill>
                      <a:srgbClr val="003366"/>
                    </a:solidFill>
                    <a:latin typeface="+mn-lt"/>
                  </a:rPr>
                  <a:t>Terras </a:t>
                </a:r>
                <a:r>
                  <a:rPr lang="pt-PT" sz="1100" b="1" dirty="0">
                    <a:solidFill>
                      <a:srgbClr val="003366"/>
                    </a:solidFill>
                    <a:latin typeface="+mn-lt"/>
                  </a:rPr>
                  <a:t>de </a:t>
                </a:r>
                <a:r>
                  <a:rPr lang="pt-PT" sz="1100" b="1" dirty="0" smtClean="0">
                    <a:solidFill>
                      <a:srgbClr val="003366"/>
                    </a:solidFill>
                    <a:latin typeface="+mn-lt"/>
                  </a:rPr>
                  <a:t>Trás-os-Montes</a:t>
                </a:r>
                <a:endParaRPr lang="pt-PT" sz="1100" b="1" dirty="0">
                  <a:solidFill>
                    <a:srgbClr val="003366"/>
                  </a:solidFill>
                  <a:latin typeface="+mn-lt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024452" y="6067952"/>
                <a:ext cx="169200" cy="165171"/>
              </a:xfrm>
              <a:prstGeom prst="ellipse">
                <a:avLst/>
              </a:prstGeom>
              <a:solidFill>
                <a:srgbClr val="003366"/>
              </a:solidFill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100" b="1" dirty="0"/>
                  <a:t>8</a:t>
                </a:r>
              </a:p>
            </p:txBody>
          </p:sp>
          <p:sp>
            <p:nvSpPr>
              <p:cNvPr id="120" name="Text Box 29"/>
              <p:cNvSpPr txBox="1">
                <a:spLocks noChangeArrowheads="1"/>
              </p:cNvSpPr>
              <p:nvPr/>
            </p:nvSpPr>
            <p:spPr bwMode="auto">
              <a:xfrm>
                <a:off x="7207830" y="5556701"/>
                <a:ext cx="168187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PT" sz="1100" b="1" smtClean="0">
                    <a:solidFill>
                      <a:srgbClr val="003366"/>
                    </a:solidFill>
                    <a:latin typeface="+mn-lt"/>
                  </a:rPr>
                  <a:t>Tâmega </a:t>
                </a:r>
                <a:r>
                  <a:rPr lang="pt-PT" sz="1100" b="1" dirty="0">
                    <a:solidFill>
                      <a:srgbClr val="003366"/>
                    </a:solidFill>
                    <a:latin typeface="+mn-lt"/>
                  </a:rPr>
                  <a:t>e Sousa</a:t>
                </a:r>
              </a:p>
            </p:txBody>
          </p:sp>
        </p:grpSp>
        <p:sp>
          <p:nvSpPr>
            <p:cNvPr id="96" name="CaixaDeTexto 95"/>
            <p:cNvSpPr txBox="1"/>
            <p:nvPr/>
          </p:nvSpPr>
          <p:spPr>
            <a:xfrm>
              <a:off x="6516216" y="365175"/>
              <a:ext cx="256192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003366"/>
                  </a:solidFill>
                </a:rPr>
                <a:t>NUTS III</a:t>
              </a:r>
            </a:p>
            <a:p>
              <a:pPr algn="ctr"/>
              <a:r>
                <a:rPr lang="pt-PT" sz="1000" dirty="0" smtClean="0">
                  <a:solidFill>
                    <a:srgbClr val="003366"/>
                  </a:solidFill>
                </a:rPr>
                <a:t>Regulamento (UE) nº 868/2014 da Comissão, </a:t>
              </a:r>
            </a:p>
            <a:p>
              <a:pPr algn="ctr"/>
              <a:r>
                <a:rPr lang="pt-PT" sz="1000" dirty="0">
                  <a:solidFill>
                    <a:srgbClr val="003366"/>
                  </a:solidFill>
                </a:rPr>
                <a:t>d</a:t>
              </a:r>
              <a:r>
                <a:rPr lang="pt-PT" sz="1000" dirty="0" smtClean="0">
                  <a:solidFill>
                    <a:srgbClr val="003366"/>
                  </a:solidFill>
                </a:rPr>
                <a:t>e 8 de Agosto de 2014</a:t>
              </a:r>
              <a:endParaRPr lang="pt-PT" sz="1000" dirty="0">
                <a:solidFill>
                  <a:srgbClr val="003366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934140" y="1741873"/>
              <a:ext cx="169200" cy="165171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/>
                <a:t>1</a:t>
              </a:r>
              <a:endParaRPr lang="pt-PT" sz="1100" b="1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103340" y="2593073"/>
              <a:ext cx="169200" cy="165171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100" b="1" dirty="0"/>
                <a:t>2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2698040" y="2888093"/>
              <a:ext cx="169200" cy="165171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100" b="1" dirty="0"/>
                <a:t>3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1833871" y="4140555"/>
              <a:ext cx="169200" cy="165171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100" b="1" dirty="0"/>
                <a:t>4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4299898" y="2410715"/>
              <a:ext cx="169200" cy="165171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100" b="1" dirty="0"/>
                <a:t>5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2873100" y="3906356"/>
              <a:ext cx="169200" cy="165171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/>
                <a:t>6</a:t>
              </a:r>
              <a:endParaRPr lang="pt-PT" sz="1100" b="1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4522923" y="4079851"/>
              <a:ext cx="169200" cy="165171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/>
                <a:t>7</a:t>
              </a:r>
              <a:endParaRPr lang="pt-PT" sz="1100" b="1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041194" y="2521514"/>
              <a:ext cx="169200" cy="165171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1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1540" y="1929021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endParaRPr lang="pt-PT" dirty="0" smtClean="0">
              <a:solidFill>
                <a:srgbClr val="0070C0"/>
              </a:solidFill>
            </a:endParaRPr>
          </a:p>
          <a:p>
            <a:pPr algn="just"/>
            <a:r>
              <a:rPr lang="pt-PT" dirty="0"/>
              <a:t> </a:t>
            </a:r>
            <a:endParaRPr lang="pt-PT" dirty="0" smtClean="0"/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desenvolvimento, negociação e aprovação dos 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PDCT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teve início em 03/2015, envolvendo a contratualização </a:t>
            </a:r>
            <a:r>
              <a:rPr lang="pt-PT" dirty="0" smtClean="0"/>
              <a:t>entre as </a:t>
            </a:r>
            <a:r>
              <a:rPr lang="pt-PT" dirty="0"/>
              <a:t>Entidades </a:t>
            </a:r>
            <a:r>
              <a:rPr lang="pt-PT" dirty="0" smtClean="0"/>
              <a:t>Intermunicipais e as AG dos PO NORTE, PO ISE, PO SEUR e PDR2020. A </a:t>
            </a:r>
            <a:r>
              <a:rPr lang="pt-PT" dirty="0"/>
              <a:t>d</a:t>
            </a:r>
            <a:r>
              <a:rPr lang="pt-PT" dirty="0" smtClean="0"/>
              <a:t>otação PO Norte a concurso para os PDCT é de 491 M€.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pt-PT" dirty="0" smtClean="0">
                <a:solidFill>
                  <a:srgbClr val="0070C0"/>
                </a:solidFill>
              </a:rPr>
              <a:t>[</a:t>
            </a:r>
            <a:r>
              <a:rPr lang="pt-PT" dirty="0">
                <a:solidFill>
                  <a:srgbClr val="0070C0"/>
                </a:solidFill>
              </a:rPr>
              <a:t>Convite N.º 03/2015, de 17-03-2015 modificado em 21-04-2015]</a:t>
            </a:r>
          </a:p>
          <a:p>
            <a:endParaRPr lang="pt-PT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99807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PT" sz="2800" dirty="0" smtClean="0">
                <a:solidFill>
                  <a:srgbClr val="0070C0"/>
                </a:solidFill>
              </a:rPr>
              <a:t>Os PDCT e os territórios alvo</a:t>
            </a:r>
          </a:p>
        </p:txBody>
      </p:sp>
    </p:spTree>
    <p:extLst>
      <p:ext uri="{BB962C8B-B14F-4D97-AF65-F5344CB8AC3E}">
        <p14:creationId xmlns:p14="http://schemas.microsoft.com/office/powerpoint/2010/main" val="12427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67544" y="99807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</a:rPr>
              <a:t>2. As DLBC e os territórios alvo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6847050" cy="5112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988840"/>
            <a:ext cx="2016224" cy="39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1540" y="170080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estratégias de 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Desenvolvimento Local de Base Comunitária (DLBC)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permitem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aprofundar experiências de diversificação das economias de base rural e das zonas pesqueiras e costeiras, bem como de promoção da inovação social, na resposta a problemas de pobreza e de exclusão social, em territórios urbanos desfavorecidos e em territórios rurais ou costeiros economicamente fragilizados.</a:t>
            </a:r>
          </a:p>
          <a:p>
            <a:pPr algn="ctr">
              <a:buClr>
                <a:srgbClr val="0070C0"/>
              </a:buClr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pt-PT" dirty="0">
                <a:solidFill>
                  <a:srgbClr val="0070C0"/>
                </a:solidFill>
              </a:rPr>
              <a:t>[Concurso N.º 02/2014, 16-11-2014 modificado em 15-01-2015, para apresentação de candidaturas </a:t>
            </a:r>
            <a:r>
              <a:rPr lang="pt-PT" dirty="0" smtClean="0">
                <a:solidFill>
                  <a:srgbClr val="0070C0"/>
                </a:solidFill>
              </a:rPr>
              <a:t>DLBC - </a:t>
            </a:r>
            <a:r>
              <a:rPr lang="pt-PT" dirty="0">
                <a:solidFill>
                  <a:srgbClr val="0070C0"/>
                </a:solidFill>
              </a:rPr>
              <a:t>1ªfase - </a:t>
            </a:r>
            <a:r>
              <a:rPr lang="pt-PT" dirty="0" smtClean="0">
                <a:solidFill>
                  <a:srgbClr val="0070C0"/>
                </a:solidFill>
              </a:rPr>
              <a:t>Pré-qualificação]</a:t>
            </a:r>
            <a:endParaRPr lang="pt-PT" dirty="0">
              <a:solidFill>
                <a:srgbClr val="0070C0"/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(16 DLBC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Rurais,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DLBC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Costeiros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3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DLBC Urbanos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ctr">
              <a:buClr>
                <a:srgbClr val="0070C0"/>
              </a:buClr>
            </a:pPr>
            <a:endParaRPr lang="pt-PT" dirty="0">
              <a:solidFill>
                <a:srgbClr val="0070C0"/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pt-PT" dirty="0" smtClean="0">
                <a:solidFill>
                  <a:srgbClr val="0070C0"/>
                </a:solidFill>
              </a:rPr>
              <a:t>[Aviso DLBC-99-2015-02</a:t>
            </a:r>
            <a:r>
              <a:rPr lang="pt-PT" dirty="0">
                <a:solidFill>
                  <a:srgbClr val="0070C0"/>
                </a:solidFill>
              </a:rPr>
              <a:t>, </a:t>
            </a:r>
            <a:r>
              <a:rPr lang="pt-PT" dirty="0" smtClean="0">
                <a:solidFill>
                  <a:srgbClr val="0070C0"/>
                </a:solidFill>
              </a:rPr>
              <a:t>26-06-2015, </a:t>
            </a:r>
            <a:r>
              <a:rPr lang="pt-PT" dirty="0">
                <a:solidFill>
                  <a:srgbClr val="0070C0"/>
                </a:solidFill>
              </a:rPr>
              <a:t>2ª fase </a:t>
            </a:r>
            <a:r>
              <a:rPr lang="pt-PT" dirty="0" smtClean="0">
                <a:solidFill>
                  <a:srgbClr val="0070C0"/>
                </a:solidFill>
              </a:rPr>
              <a:t>- </a:t>
            </a:r>
            <a:r>
              <a:rPr lang="pt-PT" dirty="0">
                <a:solidFill>
                  <a:srgbClr val="0070C0"/>
                </a:solidFill>
              </a:rPr>
              <a:t>Seleção das Estratégias de Desenvolvimento Local (EDL) e reconhecimento dos Grupos de Ação Local (GAL</a:t>
            </a:r>
            <a:r>
              <a:rPr lang="pt-PT" dirty="0" smtClean="0">
                <a:solidFill>
                  <a:srgbClr val="0070C0"/>
                </a:solidFill>
              </a:rPr>
              <a:t>)]</a:t>
            </a:r>
            <a:endParaRPr lang="pt-PT" dirty="0">
              <a:solidFill>
                <a:srgbClr val="0070C0"/>
              </a:solidFill>
            </a:endParaRPr>
          </a:p>
          <a:p>
            <a:pPr algn="ctr">
              <a:buClr>
                <a:srgbClr val="0070C0"/>
              </a:buClr>
            </a:pPr>
            <a:endParaRPr lang="pt-PT" dirty="0" smtClean="0">
              <a:solidFill>
                <a:srgbClr val="0070C0"/>
              </a:solidFill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PT" dirty="0" smtClean="0"/>
              <a:t>O desenvolvimento e negociação das </a:t>
            </a:r>
            <a:r>
              <a:rPr lang="pt-PT" b="1" dirty="0" smtClean="0"/>
              <a:t>DLBC</a:t>
            </a:r>
            <a:r>
              <a:rPr lang="pt-PT" dirty="0" smtClean="0"/>
              <a:t> acreditadas na primeira fase teve início em 06/2015, envolvendo </a:t>
            </a:r>
            <a:r>
              <a:rPr lang="pt-PT" dirty="0"/>
              <a:t>a contratualização </a:t>
            </a:r>
            <a:r>
              <a:rPr lang="pt-PT" dirty="0" smtClean="0"/>
              <a:t>com os GAL e as AG dos PO NORTE, PDR2020 e MAR2020.  A </a:t>
            </a:r>
            <a:r>
              <a:rPr lang="pt-PT" dirty="0"/>
              <a:t>dotação PO </a:t>
            </a:r>
            <a:r>
              <a:rPr lang="pt-PT" dirty="0" smtClean="0"/>
              <a:t>Norte a concurso </a:t>
            </a:r>
            <a:r>
              <a:rPr lang="pt-PT" dirty="0"/>
              <a:t>para </a:t>
            </a:r>
            <a:r>
              <a:rPr lang="pt-PT" dirty="0" smtClean="0"/>
              <a:t>as DLBC é </a:t>
            </a:r>
            <a:r>
              <a:rPr lang="pt-PT" dirty="0"/>
              <a:t>de </a:t>
            </a:r>
            <a:r>
              <a:rPr lang="pt-PT" dirty="0" smtClean="0"/>
              <a:t>48 </a:t>
            </a:r>
            <a:r>
              <a:rPr lang="pt-PT" dirty="0"/>
              <a:t>M€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99807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</a:rPr>
              <a:t>2. As DLBC e os territórios alvo</a:t>
            </a:r>
          </a:p>
        </p:txBody>
      </p:sp>
    </p:spTree>
    <p:extLst>
      <p:ext uri="{BB962C8B-B14F-4D97-AF65-F5344CB8AC3E}">
        <p14:creationId xmlns:p14="http://schemas.microsoft.com/office/powerpoint/2010/main" val="8934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aixaDeTexto 179"/>
          <p:cNvSpPr txBox="1"/>
          <p:nvPr/>
        </p:nvSpPr>
        <p:spPr>
          <a:xfrm>
            <a:off x="467544" y="99807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</a:rPr>
              <a:t>3. As AIDUS - PEDU e os territórios alvo</a:t>
            </a:r>
          </a:p>
        </p:txBody>
      </p:sp>
      <p:grpSp>
        <p:nvGrpSpPr>
          <p:cNvPr id="181" name="Grupo 180"/>
          <p:cNvGrpSpPr/>
          <p:nvPr/>
        </p:nvGrpSpPr>
        <p:grpSpPr>
          <a:xfrm>
            <a:off x="107504" y="1665336"/>
            <a:ext cx="7440997" cy="4788000"/>
            <a:chOff x="851085" y="476672"/>
            <a:chExt cx="7440997" cy="5037848"/>
          </a:xfrm>
        </p:grpSpPr>
        <p:pic>
          <p:nvPicPr>
            <p:cNvPr id="186" name="Imagem 18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0" t="1839" r="11035" b="1737"/>
            <a:stretch/>
          </p:blipFill>
          <p:spPr>
            <a:xfrm>
              <a:off x="998482" y="476672"/>
              <a:ext cx="7293600" cy="5037848"/>
            </a:xfrm>
            <a:prstGeom prst="rect">
              <a:avLst/>
            </a:prstGeom>
          </p:spPr>
        </p:pic>
        <p:sp>
          <p:nvSpPr>
            <p:cNvPr id="187" name="CaixaDeTexto 186"/>
            <p:cNvSpPr txBox="1"/>
            <p:nvPr/>
          </p:nvSpPr>
          <p:spPr>
            <a:xfrm>
              <a:off x="6521966" y="1538982"/>
              <a:ext cx="52129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Bragança</a:t>
              </a:r>
              <a:endParaRPr lang="pt-PT" sz="700" dirty="0"/>
            </a:p>
          </p:txBody>
        </p:sp>
        <p:sp>
          <p:nvSpPr>
            <p:cNvPr id="189" name="CaixaDeTexto 188"/>
            <p:cNvSpPr txBox="1"/>
            <p:nvPr/>
          </p:nvSpPr>
          <p:spPr>
            <a:xfrm>
              <a:off x="7092280" y="2328240"/>
              <a:ext cx="4812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Vimioso</a:t>
              </a:r>
              <a:endParaRPr lang="pt-PT" sz="700" dirty="0"/>
            </a:p>
          </p:txBody>
        </p:sp>
        <p:sp>
          <p:nvSpPr>
            <p:cNvPr id="194" name="CaixaDeTexto 193"/>
            <p:cNvSpPr txBox="1"/>
            <p:nvPr/>
          </p:nvSpPr>
          <p:spPr>
            <a:xfrm>
              <a:off x="7236296" y="2749887"/>
              <a:ext cx="8595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Miranda do Douro</a:t>
              </a:r>
              <a:endParaRPr lang="pt-PT" sz="700" dirty="0"/>
            </a:p>
          </p:txBody>
        </p:sp>
        <p:sp>
          <p:nvSpPr>
            <p:cNvPr id="196" name="CaixaDeTexto 195"/>
            <p:cNvSpPr txBox="1"/>
            <p:nvPr/>
          </p:nvSpPr>
          <p:spPr>
            <a:xfrm>
              <a:off x="5701678" y="1419659"/>
              <a:ext cx="44916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Vinhais</a:t>
              </a:r>
              <a:endParaRPr lang="pt-PT" sz="700" dirty="0"/>
            </a:p>
          </p:txBody>
        </p:sp>
        <p:sp>
          <p:nvSpPr>
            <p:cNvPr id="206" name="CaixaDeTexto 205"/>
            <p:cNvSpPr txBox="1"/>
            <p:nvPr/>
          </p:nvSpPr>
          <p:spPr>
            <a:xfrm>
              <a:off x="6697743" y="3402990"/>
              <a:ext cx="61587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Mogadouro</a:t>
              </a:r>
              <a:endParaRPr lang="pt-PT" sz="700" dirty="0"/>
            </a:p>
          </p:txBody>
        </p:sp>
        <p:sp>
          <p:nvSpPr>
            <p:cNvPr id="207" name="CaixaDeTexto 206"/>
            <p:cNvSpPr txBox="1"/>
            <p:nvPr/>
          </p:nvSpPr>
          <p:spPr>
            <a:xfrm>
              <a:off x="5912817" y="2704449"/>
              <a:ext cx="99257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Macedo de Cavaleiros</a:t>
              </a:r>
              <a:endParaRPr lang="pt-PT" sz="700" dirty="0"/>
            </a:p>
          </p:txBody>
        </p:sp>
        <p:sp>
          <p:nvSpPr>
            <p:cNvPr id="208" name="CaixaDeTexto 207"/>
            <p:cNvSpPr txBox="1"/>
            <p:nvPr/>
          </p:nvSpPr>
          <p:spPr>
            <a:xfrm>
              <a:off x="5308375" y="2826303"/>
              <a:ext cx="5597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Mirandela</a:t>
              </a:r>
              <a:endParaRPr lang="pt-PT" sz="700" dirty="0"/>
            </a:p>
          </p:txBody>
        </p:sp>
        <p:sp>
          <p:nvSpPr>
            <p:cNvPr id="209" name="CaixaDeTexto 208"/>
            <p:cNvSpPr txBox="1"/>
            <p:nvPr/>
          </p:nvSpPr>
          <p:spPr>
            <a:xfrm>
              <a:off x="5868144" y="3131200"/>
              <a:ext cx="76815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Alfândega da Fé</a:t>
              </a:r>
              <a:endParaRPr lang="pt-PT" sz="700" dirty="0"/>
            </a:p>
          </p:txBody>
        </p:sp>
        <p:sp>
          <p:nvSpPr>
            <p:cNvPr id="210" name="CaixaDeTexto 209"/>
            <p:cNvSpPr txBox="1"/>
            <p:nvPr/>
          </p:nvSpPr>
          <p:spPr>
            <a:xfrm>
              <a:off x="5264406" y="3399720"/>
              <a:ext cx="4844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Vila Flor</a:t>
              </a:r>
              <a:endParaRPr lang="pt-PT" sz="700" dirty="0"/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4913354" y="2214587"/>
              <a:ext cx="51167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Valpaços</a:t>
              </a:r>
              <a:endParaRPr lang="pt-PT" sz="700" dirty="0"/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4712735" y="1693633"/>
              <a:ext cx="4427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Chaves</a:t>
              </a:r>
              <a:endParaRPr lang="pt-PT" sz="700" dirty="0"/>
            </a:p>
          </p:txBody>
        </p:sp>
        <p:sp>
          <p:nvSpPr>
            <p:cNvPr id="213" name="CaixaDeTexto 212"/>
            <p:cNvSpPr txBox="1"/>
            <p:nvPr/>
          </p:nvSpPr>
          <p:spPr>
            <a:xfrm>
              <a:off x="3487289" y="1639009"/>
              <a:ext cx="61427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Montalegre</a:t>
              </a:r>
              <a:endParaRPr lang="pt-PT" sz="700" dirty="0"/>
            </a:p>
          </p:txBody>
        </p:sp>
        <p:sp>
          <p:nvSpPr>
            <p:cNvPr id="214" name="CaixaDeTexto 213"/>
            <p:cNvSpPr txBox="1"/>
            <p:nvPr/>
          </p:nvSpPr>
          <p:spPr>
            <a:xfrm>
              <a:off x="4083956" y="2530811"/>
              <a:ext cx="697627" cy="243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Vila Pouca de </a:t>
              </a:r>
            </a:p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Aguiar</a:t>
              </a:r>
              <a:endParaRPr lang="pt-PT" sz="700" dirty="0"/>
            </a:p>
          </p:txBody>
        </p:sp>
        <p:sp>
          <p:nvSpPr>
            <p:cNvPr id="215" name="CaixaDeTexto 214"/>
            <p:cNvSpPr txBox="1"/>
            <p:nvPr/>
          </p:nvSpPr>
          <p:spPr>
            <a:xfrm>
              <a:off x="3702861" y="2114559"/>
              <a:ext cx="44916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Boticas</a:t>
              </a:r>
              <a:endParaRPr lang="pt-PT" sz="700" dirty="0"/>
            </a:p>
          </p:txBody>
        </p:sp>
        <p:sp>
          <p:nvSpPr>
            <p:cNvPr id="216" name="CaixaDeTexto 215"/>
            <p:cNvSpPr txBox="1"/>
            <p:nvPr/>
          </p:nvSpPr>
          <p:spPr>
            <a:xfrm>
              <a:off x="3596718" y="2773058"/>
              <a:ext cx="7553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Ribeira de Pena</a:t>
              </a:r>
              <a:endParaRPr lang="pt-PT" sz="700" dirty="0"/>
            </a:p>
          </p:txBody>
        </p:sp>
        <p:sp>
          <p:nvSpPr>
            <p:cNvPr id="217" name="CaixaDeTexto 216"/>
            <p:cNvSpPr txBox="1"/>
            <p:nvPr/>
          </p:nvSpPr>
          <p:spPr>
            <a:xfrm>
              <a:off x="4689975" y="3080472"/>
              <a:ext cx="4219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Murça</a:t>
              </a:r>
              <a:endParaRPr lang="pt-PT" sz="700" dirty="0"/>
            </a:p>
          </p:txBody>
        </p:sp>
        <p:sp>
          <p:nvSpPr>
            <p:cNvPr id="218" name="CaixaDeTexto 217"/>
            <p:cNvSpPr txBox="1"/>
            <p:nvPr/>
          </p:nvSpPr>
          <p:spPr>
            <a:xfrm>
              <a:off x="4971707" y="3795436"/>
              <a:ext cx="665567" cy="243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Carrazeda de</a:t>
              </a:r>
            </a:p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 Ansiães</a:t>
              </a:r>
              <a:endParaRPr lang="pt-PT" sz="700" dirty="0"/>
            </a:p>
          </p:txBody>
        </p:sp>
        <p:sp>
          <p:nvSpPr>
            <p:cNvPr id="219" name="CaixaDeTexto 218"/>
            <p:cNvSpPr txBox="1"/>
            <p:nvPr/>
          </p:nvSpPr>
          <p:spPr>
            <a:xfrm>
              <a:off x="5624626" y="3758944"/>
              <a:ext cx="89639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Torre de Moncorvo</a:t>
              </a:r>
              <a:endParaRPr lang="pt-PT" sz="700" dirty="0"/>
            </a:p>
          </p:txBody>
        </p:sp>
        <p:sp>
          <p:nvSpPr>
            <p:cNvPr id="220" name="CaixaDeTexto 219"/>
            <p:cNvSpPr txBox="1"/>
            <p:nvPr/>
          </p:nvSpPr>
          <p:spPr>
            <a:xfrm>
              <a:off x="6098335" y="4214808"/>
              <a:ext cx="1075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Freixo de Espada à Cinta</a:t>
              </a:r>
              <a:endParaRPr lang="pt-PT" sz="700" dirty="0"/>
            </a:p>
          </p:txBody>
        </p:sp>
        <p:sp>
          <p:nvSpPr>
            <p:cNvPr id="221" name="CaixaDeTexto 220"/>
            <p:cNvSpPr txBox="1"/>
            <p:nvPr/>
          </p:nvSpPr>
          <p:spPr>
            <a:xfrm>
              <a:off x="5149976" y="4178947"/>
              <a:ext cx="94929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Vila Nova de Foz Côa</a:t>
              </a:r>
              <a:endParaRPr lang="pt-PT" sz="700" dirty="0"/>
            </a:p>
          </p:txBody>
        </p:sp>
        <p:sp>
          <p:nvSpPr>
            <p:cNvPr id="222" name="CaixaDeTexto 221"/>
            <p:cNvSpPr txBox="1"/>
            <p:nvPr/>
          </p:nvSpPr>
          <p:spPr>
            <a:xfrm>
              <a:off x="4619829" y="3331255"/>
              <a:ext cx="34657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Alijó</a:t>
              </a:r>
              <a:endParaRPr lang="pt-PT" sz="700" dirty="0"/>
            </a:p>
          </p:txBody>
        </p:sp>
        <p:sp>
          <p:nvSpPr>
            <p:cNvPr id="223" name="CaixaDeTexto 222"/>
            <p:cNvSpPr txBox="1"/>
            <p:nvPr/>
          </p:nvSpPr>
          <p:spPr>
            <a:xfrm>
              <a:off x="3871410" y="3258764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Vila Real</a:t>
              </a:r>
              <a:endParaRPr lang="pt-PT" sz="700" dirty="0"/>
            </a:p>
          </p:txBody>
        </p:sp>
        <p:sp>
          <p:nvSpPr>
            <p:cNvPr id="224" name="CaixaDeTexto 223"/>
            <p:cNvSpPr txBox="1"/>
            <p:nvPr/>
          </p:nvSpPr>
          <p:spPr>
            <a:xfrm>
              <a:off x="4687012" y="4181336"/>
              <a:ext cx="617478" cy="243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São João da</a:t>
              </a:r>
            </a:p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 Pesqueira</a:t>
              </a:r>
              <a:endParaRPr lang="pt-PT" sz="700" dirty="0"/>
            </a:p>
          </p:txBody>
        </p:sp>
        <p:sp>
          <p:nvSpPr>
            <p:cNvPr id="225" name="CaixaDeTexto 224"/>
            <p:cNvSpPr txBox="1"/>
            <p:nvPr/>
          </p:nvSpPr>
          <p:spPr>
            <a:xfrm>
              <a:off x="4378483" y="4907363"/>
              <a:ext cx="6351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Sernancelhe</a:t>
              </a:r>
              <a:endParaRPr lang="pt-PT" sz="700" dirty="0"/>
            </a:p>
          </p:txBody>
        </p:sp>
        <p:sp>
          <p:nvSpPr>
            <p:cNvPr id="226" name="CaixaDeTexto 225"/>
            <p:cNvSpPr txBox="1"/>
            <p:nvPr/>
          </p:nvSpPr>
          <p:spPr>
            <a:xfrm>
              <a:off x="4833603" y="4635436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Penedono</a:t>
              </a:r>
              <a:endParaRPr lang="pt-PT" sz="700" dirty="0"/>
            </a:p>
          </p:txBody>
        </p:sp>
        <p:sp>
          <p:nvSpPr>
            <p:cNvPr id="227" name="CaixaDeTexto 226"/>
            <p:cNvSpPr txBox="1"/>
            <p:nvPr/>
          </p:nvSpPr>
          <p:spPr>
            <a:xfrm>
              <a:off x="4048205" y="4531286"/>
              <a:ext cx="88838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Moimenta da Beira</a:t>
              </a:r>
              <a:endParaRPr lang="pt-PT" sz="700" dirty="0"/>
            </a:p>
          </p:txBody>
        </p:sp>
        <p:sp>
          <p:nvSpPr>
            <p:cNvPr id="228" name="CaixaDeTexto 227"/>
            <p:cNvSpPr txBox="1"/>
            <p:nvPr/>
          </p:nvSpPr>
          <p:spPr>
            <a:xfrm>
              <a:off x="4339557" y="4249253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Tabuaço</a:t>
              </a:r>
              <a:endParaRPr lang="pt-PT" sz="700" dirty="0"/>
            </a:p>
          </p:txBody>
        </p:sp>
        <p:sp>
          <p:nvSpPr>
            <p:cNvPr id="229" name="CaixaDeTexto 228"/>
            <p:cNvSpPr txBox="1"/>
            <p:nvPr/>
          </p:nvSpPr>
          <p:spPr>
            <a:xfrm>
              <a:off x="4254992" y="3765783"/>
              <a:ext cx="4748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Sabrosa</a:t>
              </a:r>
              <a:endParaRPr lang="pt-PT" sz="700" dirty="0"/>
            </a:p>
          </p:txBody>
        </p:sp>
        <p:sp>
          <p:nvSpPr>
            <p:cNvPr id="230" name="CaixaDeTexto 229"/>
            <p:cNvSpPr txBox="1"/>
            <p:nvPr/>
          </p:nvSpPr>
          <p:spPr>
            <a:xfrm>
              <a:off x="4045229" y="4081448"/>
              <a:ext cx="53091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Armamar</a:t>
              </a:r>
              <a:endParaRPr lang="pt-PT" sz="700" dirty="0"/>
            </a:p>
          </p:txBody>
        </p:sp>
        <p:sp>
          <p:nvSpPr>
            <p:cNvPr id="231" name="CaixaDeTexto 230"/>
            <p:cNvSpPr txBox="1"/>
            <p:nvPr/>
          </p:nvSpPr>
          <p:spPr>
            <a:xfrm>
              <a:off x="3777137" y="3938531"/>
              <a:ext cx="71526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Peso da Régua</a:t>
              </a:r>
              <a:endParaRPr lang="pt-PT" sz="700" dirty="0"/>
            </a:p>
          </p:txBody>
        </p:sp>
        <p:sp>
          <p:nvSpPr>
            <p:cNvPr id="232" name="CaixaDeTexto 231"/>
            <p:cNvSpPr txBox="1"/>
            <p:nvPr/>
          </p:nvSpPr>
          <p:spPr>
            <a:xfrm>
              <a:off x="3378335" y="3624259"/>
              <a:ext cx="11512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Santa Marta de Penaguião</a:t>
              </a:r>
              <a:endParaRPr lang="pt-PT" sz="700" dirty="0"/>
            </a:p>
          </p:txBody>
        </p:sp>
        <p:sp>
          <p:nvSpPr>
            <p:cNvPr id="233" name="CaixaDeTexto 232"/>
            <p:cNvSpPr txBox="1"/>
            <p:nvPr/>
          </p:nvSpPr>
          <p:spPr>
            <a:xfrm>
              <a:off x="3643381" y="4336285"/>
              <a:ext cx="47320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Lamego</a:t>
              </a:r>
              <a:endParaRPr lang="pt-PT" sz="700" dirty="0"/>
            </a:p>
          </p:txBody>
        </p:sp>
        <p:sp>
          <p:nvSpPr>
            <p:cNvPr id="234" name="CaixaDeTexto 233"/>
            <p:cNvSpPr txBox="1"/>
            <p:nvPr/>
          </p:nvSpPr>
          <p:spPr>
            <a:xfrm>
              <a:off x="3702861" y="4538736"/>
              <a:ext cx="47961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Tarouca</a:t>
              </a:r>
              <a:endParaRPr lang="pt-PT" sz="700" dirty="0"/>
            </a:p>
          </p:txBody>
        </p:sp>
        <p:sp>
          <p:nvSpPr>
            <p:cNvPr id="235" name="Rectângulo 124"/>
            <p:cNvSpPr/>
            <p:nvPr/>
          </p:nvSpPr>
          <p:spPr>
            <a:xfrm>
              <a:off x="3434563" y="3838503"/>
              <a:ext cx="59663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700" dirty="0" smtClean="0"/>
                <a:t>Mesão Frio</a:t>
              </a:r>
              <a:endParaRPr lang="pt-PT" sz="700" dirty="0"/>
            </a:p>
          </p:txBody>
        </p:sp>
        <p:sp>
          <p:nvSpPr>
            <p:cNvPr id="236" name="CaixaDeTexto 235"/>
            <p:cNvSpPr txBox="1"/>
            <p:nvPr/>
          </p:nvSpPr>
          <p:spPr>
            <a:xfrm>
              <a:off x="2475059" y="696428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Melgaço</a:t>
              </a:r>
              <a:endParaRPr lang="pt-PT" sz="700" dirty="0"/>
            </a:p>
          </p:txBody>
        </p:sp>
        <p:sp>
          <p:nvSpPr>
            <p:cNvPr id="237" name="CaixaDeTexto 236"/>
            <p:cNvSpPr txBox="1"/>
            <p:nvPr/>
          </p:nvSpPr>
          <p:spPr>
            <a:xfrm>
              <a:off x="2028888" y="905372"/>
              <a:ext cx="48603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Monção</a:t>
              </a:r>
              <a:endParaRPr lang="pt-PT" sz="700" dirty="0"/>
            </a:p>
          </p:txBody>
        </p:sp>
        <p:sp>
          <p:nvSpPr>
            <p:cNvPr id="238" name="CaixaDeTexto 237"/>
            <p:cNvSpPr txBox="1"/>
            <p:nvPr/>
          </p:nvSpPr>
          <p:spPr>
            <a:xfrm>
              <a:off x="2019727" y="1170741"/>
              <a:ext cx="84991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Arcos de Valdevez</a:t>
              </a:r>
              <a:endParaRPr lang="pt-PT" sz="700" dirty="0"/>
            </a:p>
          </p:txBody>
        </p:sp>
        <p:sp>
          <p:nvSpPr>
            <p:cNvPr id="239" name="CaixaDeTexto 238"/>
            <p:cNvSpPr txBox="1"/>
            <p:nvPr/>
          </p:nvSpPr>
          <p:spPr>
            <a:xfrm>
              <a:off x="2046741" y="1719742"/>
              <a:ext cx="7393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Ponte de Barca</a:t>
              </a:r>
              <a:endParaRPr lang="pt-PT" sz="700" dirty="0"/>
            </a:p>
          </p:txBody>
        </p:sp>
        <p:sp>
          <p:nvSpPr>
            <p:cNvPr id="240" name="CaixaDeTexto 239"/>
            <p:cNvSpPr txBox="1"/>
            <p:nvPr/>
          </p:nvSpPr>
          <p:spPr>
            <a:xfrm>
              <a:off x="1603336" y="858985"/>
              <a:ext cx="47320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Valença</a:t>
              </a:r>
              <a:endParaRPr lang="pt-PT" sz="700" dirty="0"/>
            </a:p>
          </p:txBody>
        </p:sp>
        <p:sp>
          <p:nvSpPr>
            <p:cNvPr id="241" name="CaixaDeTexto 240"/>
            <p:cNvSpPr txBox="1"/>
            <p:nvPr/>
          </p:nvSpPr>
          <p:spPr>
            <a:xfrm>
              <a:off x="1492355" y="1319577"/>
              <a:ext cx="82907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Paredes de Coura</a:t>
              </a:r>
              <a:endParaRPr lang="pt-PT" sz="700" dirty="0"/>
            </a:p>
          </p:txBody>
        </p:sp>
        <p:sp>
          <p:nvSpPr>
            <p:cNvPr id="242" name="CaixaDeTexto 241"/>
            <p:cNvSpPr txBox="1"/>
            <p:nvPr/>
          </p:nvSpPr>
          <p:spPr>
            <a:xfrm>
              <a:off x="1456871" y="1689609"/>
              <a:ext cx="70884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Ponte de Lima</a:t>
              </a:r>
              <a:endParaRPr lang="pt-PT" sz="700" dirty="0"/>
            </a:p>
          </p:txBody>
        </p:sp>
        <p:sp>
          <p:nvSpPr>
            <p:cNvPr id="243" name="CaixaDeTexto 242"/>
            <p:cNvSpPr txBox="1"/>
            <p:nvPr/>
          </p:nvSpPr>
          <p:spPr>
            <a:xfrm>
              <a:off x="851085" y="1170740"/>
              <a:ext cx="1067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Vila Nova de Cerveira</a:t>
              </a:r>
              <a:endParaRPr lang="pt-PT" sz="700" dirty="0"/>
            </a:p>
          </p:txBody>
        </p:sp>
        <p:sp>
          <p:nvSpPr>
            <p:cNvPr id="244" name="CaixaDeTexto 243"/>
            <p:cNvSpPr txBox="1"/>
            <p:nvPr/>
          </p:nvSpPr>
          <p:spPr>
            <a:xfrm>
              <a:off x="986441" y="1544562"/>
              <a:ext cx="417576" cy="150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Caminha</a:t>
              </a:r>
              <a:endParaRPr lang="pt-PT" sz="700" dirty="0"/>
            </a:p>
          </p:txBody>
        </p:sp>
        <p:sp>
          <p:nvSpPr>
            <p:cNvPr id="245" name="CaixaDeTexto 244"/>
            <p:cNvSpPr txBox="1"/>
            <p:nvPr/>
          </p:nvSpPr>
          <p:spPr>
            <a:xfrm>
              <a:off x="980970" y="1827410"/>
              <a:ext cx="79701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Viana do Castelo</a:t>
              </a:r>
              <a:endParaRPr lang="pt-PT" sz="700" dirty="0"/>
            </a:p>
          </p:txBody>
        </p:sp>
        <p:sp>
          <p:nvSpPr>
            <p:cNvPr id="246" name="CaixaDeTexto 245"/>
            <p:cNvSpPr txBox="1"/>
            <p:nvPr/>
          </p:nvSpPr>
          <p:spPr>
            <a:xfrm>
              <a:off x="2456656" y="1939517"/>
              <a:ext cx="77136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Terras de Bouro</a:t>
              </a:r>
              <a:endParaRPr lang="pt-PT" sz="700" dirty="0"/>
            </a:p>
          </p:txBody>
        </p:sp>
        <p:sp>
          <p:nvSpPr>
            <p:cNvPr id="247" name="CaixaDeTexto 246"/>
            <p:cNvSpPr txBox="1"/>
            <p:nvPr/>
          </p:nvSpPr>
          <p:spPr>
            <a:xfrm>
              <a:off x="1962581" y="2023960"/>
              <a:ext cx="56137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Vila Verde</a:t>
              </a:r>
              <a:endParaRPr lang="pt-PT" sz="700" dirty="0"/>
            </a:p>
          </p:txBody>
        </p:sp>
        <p:sp>
          <p:nvSpPr>
            <p:cNvPr id="248" name="CaixaDeTexto 247"/>
            <p:cNvSpPr txBox="1"/>
            <p:nvPr/>
          </p:nvSpPr>
          <p:spPr>
            <a:xfrm>
              <a:off x="1487801" y="2486088"/>
              <a:ext cx="49564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Barcelos</a:t>
              </a:r>
              <a:endParaRPr lang="pt-PT" sz="700" dirty="0"/>
            </a:p>
          </p:txBody>
        </p:sp>
        <p:sp>
          <p:nvSpPr>
            <p:cNvPr id="249" name="CaixaDeTexto 248"/>
            <p:cNvSpPr txBox="1"/>
            <p:nvPr/>
          </p:nvSpPr>
          <p:spPr>
            <a:xfrm>
              <a:off x="946631" y="2449000"/>
              <a:ext cx="57579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Esposende</a:t>
              </a:r>
              <a:endParaRPr lang="pt-PT" sz="700" dirty="0"/>
            </a:p>
          </p:txBody>
        </p:sp>
        <p:sp>
          <p:nvSpPr>
            <p:cNvPr id="250" name="CaixaDeTexto 249"/>
            <p:cNvSpPr txBox="1"/>
            <p:nvPr/>
          </p:nvSpPr>
          <p:spPr>
            <a:xfrm>
              <a:off x="2133919" y="2232993"/>
              <a:ext cx="46358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Amares</a:t>
              </a:r>
              <a:endParaRPr lang="pt-PT" sz="700" dirty="0"/>
            </a:p>
          </p:txBody>
        </p:sp>
        <p:sp>
          <p:nvSpPr>
            <p:cNvPr id="251" name="CaixaDeTexto 250"/>
            <p:cNvSpPr txBox="1"/>
            <p:nvPr/>
          </p:nvSpPr>
          <p:spPr>
            <a:xfrm>
              <a:off x="1933415" y="2688278"/>
              <a:ext cx="3930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Braga</a:t>
              </a:r>
              <a:endParaRPr lang="pt-PT" sz="700" dirty="0"/>
            </a:p>
          </p:txBody>
        </p:sp>
        <p:sp>
          <p:nvSpPr>
            <p:cNvPr id="252" name="CaixaDeTexto 251"/>
            <p:cNvSpPr txBox="1"/>
            <p:nvPr/>
          </p:nvSpPr>
          <p:spPr>
            <a:xfrm>
              <a:off x="2838930" y="2182257"/>
              <a:ext cx="772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Vieira do Minho</a:t>
              </a:r>
              <a:endParaRPr lang="pt-PT" sz="700" dirty="0"/>
            </a:p>
          </p:txBody>
        </p:sp>
        <p:sp>
          <p:nvSpPr>
            <p:cNvPr id="253" name="CaixaDeTexto 252"/>
            <p:cNvSpPr txBox="1"/>
            <p:nvPr/>
          </p:nvSpPr>
          <p:spPr>
            <a:xfrm>
              <a:off x="3034084" y="2499958"/>
              <a:ext cx="92044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Cabeceiras de Basto</a:t>
              </a:r>
              <a:endParaRPr lang="pt-PT" sz="700" dirty="0"/>
            </a:p>
          </p:txBody>
        </p:sp>
        <p:sp>
          <p:nvSpPr>
            <p:cNvPr id="254" name="CaixaDeTexto 253"/>
            <p:cNvSpPr txBox="1"/>
            <p:nvPr/>
          </p:nvSpPr>
          <p:spPr>
            <a:xfrm>
              <a:off x="2847799" y="2722602"/>
              <a:ext cx="34176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Fafe</a:t>
              </a:r>
              <a:endParaRPr lang="pt-PT" sz="700" dirty="0"/>
            </a:p>
          </p:txBody>
        </p:sp>
        <p:sp>
          <p:nvSpPr>
            <p:cNvPr id="255" name="CaixaDeTexto 254"/>
            <p:cNvSpPr txBox="1"/>
            <p:nvPr/>
          </p:nvSpPr>
          <p:spPr>
            <a:xfrm>
              <a:off x="2419273" y="2348972"/>
              <a:ext cx="84991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Póvoa de Lanhoso</a:t>
              </a:r>
              <a:endParaRPr lang="pt-PT" sz="700" dirty="0"/>
            </a:p>
          </p:txBody>
        </p:sp>
        <p:sp>
          <p:nvSpPr>
            <p:cNvPr id="256" name="CaixaDeTexto 255"/>
            <p:cNvSpPr txBox="1"/>
            <p:nvPr/>
          </p:nvSpPr>
          <p:spPr>
            <a:xfrm>
              <a:off x="2297572" y="2757435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Guimarães</a:t>
              </a:r>
              <a:endParaRPr lang="pt-PT" sz="700" dirty="0"/>
            </a:p>
          </p:txBody>
        </p:sp>
        <p:sp>
          <p:nvSpPr>
            <p:cNvPr id="257" name="CaixaDeTexto 256"/>
            <p:cNvSpPr txBox="1"/>
            <p:nvPr/>
          </p:nvSpPr>
          <p:spPr>
            <a:xfrm>
              <a:off x="1894281" y="2970448"/>
              <a:ext cx="684803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PT" sz="700" dirty="0" smtClean="0"/>
                <a:t>V. Nova de     </a:t>
              </a:r>
            </a:p>
            <a:p>
              <a:pPr algn="r">
                <a:lnSpc>
                  <a:spcPct val="80000"/>
                </a:lnSpc>
              </a:pPr>
              <a:r>
                <a:rPr lang="pt-PT" sz="700" dirty="0" smtClean="0"/>
                <a:t>      Famalicão</a:t>
              </a:r>
              <a:endParaRPr lang="pt-PT" sz="700" dirty="0"/>
            </a:p>
          </p:txBody>
        </p:sp>
        <p:sp>
          <p:nvSpPr>
            <p:cNvPr id="258" name="CaixaDeTexto 257"/>
            <p:cNvSpPr txBox="1"/>
            <p:nvPr/>
          </p:nvSpPr>
          <p:spPr>
            <a:xfrm>
              <a:off x="860495" y="2981223"/>
              <a:ext cx="79861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Póvoa de Varzim</a:t>
              </a:r>
              <a:endParaRPr lang="pt-PT" sz="700" dirty="0"/>
            </a:p>
          </p:txBody>
        </p:sp>
        <p:sp>
          <p:nvSpPr>
            <p:cNvPr id="259" name="CaixaDeTexto 258"/>
            <p:cNvSpPr txBox="1"/>
            <p:nvPr/>
          </p:nvSpPr>
          <p:spPr>
            <a:xfrm>
              <a:off x="1065482" y="3346824"/>
              <a:ext cx="69121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Vila do Conde</a:t>
              </a:r>
              <a:endParaRPr lang="pt-PT" sz="700" dirty="0"/>
            </a:p>
          </p:txBody>
        </p:sp>
        <p:sp>
          <p:nvSpPr>
            <p:cNvPr id="260" name="CaixaDeTexto 259"/>
            <p:cNvSpPr txBox="1"/>
            <p:nvPr/>
          </p:nvSpPr>
          <p:spPr>
            <a:xfrm>
              <a:off x="3397603" y="3224524"/>
              <a:ext cx="607859" cy="243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Mondim de</a:t>
              </a:r>
            </a:p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 Basto</a:t>
              </a:r>
              <a:endParaRPr lang="pt-PT" sz="700" dirty="0"/>
            </a:p>
          </p:txBody>
        </p:sp>
        <p:sp>
          <p:nvSpPr>
            <p:cNvPr id="261" name="CaixaDeTexto 260"/>
            <p:cNvSpPr txBox="1"/>
            <p:nvPr/>
          </p:nvSpPr>
          <p:spPr>
            <a:xfrm>
              <a:off x="3072210" y="2981012"/>
              <a:ext cx="598241" cy="243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Celorico de</a:t>
              </a:r>
            </a:p>
            <a:p>
              <a:pPr algn="ctr">
                <a:lnSpc>
                  <a:spcPct val="70000"/>
                </a:lnSpc>
              </a:pPr>
              <a:r>
                <a:rPr lang="pt-PT" sz="700" dirty="0" smtClean="0"/>
                <a:t> Basto</a:t>
              </a:r>
              <a:endParaRPr lang="pt-PT" sz="700" dirty="0"/>
            </a:p>
          </p:txBody>
        </p:sp>
        <p:sp>
          <p:nvSpPr>
            <p:cNvPr id="262" name="CaixaDeTexto 261"/>
            <p:cNvSpPr txBox="1"/>
            <p:nvPr/>
          </p:nvSpPr>
          <p:spPr>
            <a:xfrm>
              <a:off x="3040512" y="3456546"/>
              <a:ext cx="54854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Amarante</a:t>
              </a:r>
              <a:endParaRPr lang="pt-PT" sz="700" dirty="0"/>
            </a:p>
          </p:txBody>
        </p:sp>
        <p:sp>
          <p:nvSpPr>
            <p:cNvPr id="263" name="CaixaDeTexto 262"/>
            <p:cNvSpPr txBox="1"/>
            <p:nvPr/>
          </p:nvSpPr>
          <p:spPr>
            <a:xfrm>
              <a:off x="3194248" y="4014753"/>
              <a:ext cx="38824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Baião</a:t>
              </a:r>
              <a:endParaRPr lang="pt-PT" sz="700" dirty="0"/>
            </a:p>
          </p:txBody>
        </p:sp>
        <p:sp>
          <p:nvSpPr>
            <p:cNvPr id="264" name="CaixaDeTexto 263"/>
            <p:cNvSpPr txBox="1"/>
            <p:nvPr/>
          </p:nvSpPr>
          <p:spPr>
            <a:xfrm>
              <a:off x="3285354" y="4178948"/>
              <a:ext cx="49564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Resende</a:t>
              </a:r>
              <a:endParaRPr lang="pt-PT" sz="700" dirty="0"/>
            </a:p>
          </p:txBody>
        </p:sp>
        <p:sp>
          <p:nvSpPr>
            <p:cNvPr id="265" name="CaixaDeTexto 264"/>
            <p:cNvSpPr txBox="1"/>
            <p:nvPr/>
          </p:nvSpPr>
          <p:spPr>
            <a:xfrm>
              <a:off x="2906382" y="4329155"/>
              <a:ext cx="4507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Cinfães</a:t>
              </a:r>
              <a:endParaRPr lang="pt-PT" sz="700" dirty="0"/>
            </a:p>
          </p:txBody>
        </p:sp>
        <p:sp>
          <p:nvSpPr>
            <p:cNvPr id="266" name="Rectângulo 155"/>
            <p:cNvSpPr/>
            <p:nvPr/>
          </p:nvSpPr>
          <p:spPr>
            <a:xfrm>
              <a:off x="2721728" y="3347466"/>
              <a:ext cx="556563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700" dirty="0" smtClean="0"/>
                <a:t>Felgueiras</a:t>
              </a:r>
              <a:endParaRPr lang="pt-PT" sz="700" dirty="0"/>
            </a:p>
          </p:txBody>
        </p:sp>
        <p:sp>
          <p:nvSpPr>
            <p:cNvPr id="267" name="Rectângulo 156"/>
            <p:cNvSpPr/>
            <p:nvPr/>
          </p:nvSpPr>
          <p:spPr>
            <a:xfrm>
              <a:off x="2423576" y="3123882"/>
              <a:ext cx="40107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700" dirty="0" smtClean="0"/>
                <a:t>Vizela</a:t>
              </a:r>
              <a:endParaRPr lang="pt-PT" sz="700" dirty="0"/>
            </a:p>
          </p:txBody>
        </p:sp>
        <p:sp>
          <p:nvSpPr>
            <p:cNvPr id="268" name="Rectângulo 157"/>
            <p:cNvSpPr/>
            <p:nvPr/>
          </p:nvSpPr>
          <p:spPr>
            <a:xfrm>
              <a:off x="2651582" y="4068315"/>
              <a:ext cx="587020" cy="264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PT" sz="700" dirty="0" smtClean="0"/>
                <a:t>Marco de</a:t>
              </a:r>
            </a:p>
            <a:p>
              <a:pPr algn="ctr">
                <a:lnSpc>
                  <a:spcPct val="80000"/>
                </a:lnSpc>
              </a:pPr>
              <a:r>
                <a:rPr lang="pt-PT" sz="700" dirty="0" smtClean="0"/>
                <a:t> Canaveses</a:t>
              </a:r>
              <a:endParaRPr lang="pt-PT" sz="700" dirty="0"/>
            </a:p>
          </p:txBody>
        </p:sp>
        <p:sp>
          <p:nvSpPr>
            <p:cNvPr id="269" name="CaixaDeTexto 268"/>
            <p:cNvSpPr txBox="1"/>
            <p:nvPr/>
          </p:nvSpPr>
          <p:spPr>
            <a:xfrm>
              <a:off x="1670625" y="3408708"/>
              <a:ext cx="37863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Trofa</a:t>
              </a:r>
              <a:endParaRPr lang="pt-PT" sz="700" dirty="0"/>
            </a:p>
          </p:txBody>
        </p:sp>
        <p:sp>
          <p:nvSpPr>
            <p:cNvPr id="270" name="CaixaDeTexto 269"/>
            <p:cNvSpPr txBox="1"/>
            <p:nvPr/>
          </p:nvSpPr>
          <p:spPr>
            <a:xfrm>
              <a:off x="2409977" y="3865811"/>
              <a:ext cx="47961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Penafiel</a:t>
              </a:r>
              <a:endParaRPr lang="pt-PT" sz="700" dirty="0"/>
            </a:p>
          </p:txBody>
        </p:sp>
        <p:sp>
          <p:nvSpPr>
            <p:cNvPr id="271" name="CaixaDeTexto 270"/>
            <p:cNvSpPr txBox="1"/>
            <p:nvPr/>
          </p:nvSpPr>
          <p:spPr>
            <a:xfrm>
              <a:off x="2266424" y="4398169"/>
              <a:ext cx="78258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Castelo de Paiva</a:t>
              </a:r>
              <a:endParaRPr lang="pt-PT" sz="700" dirty="0"/>
            </a:p>
          </p:txBody>
        </p:sp>
        <p:sp>
          <p:nvSpPr>
            <p:cNvPr id="272" name="CaixaDeTexto 271"/>
            <p:cNvSpPr txBox="1"/>
            <p:nvPr/>
          </p:nvSpPr>
          <p:spPr>
            <a:xfrm>
              <a:off x="2540775" y="4746823"/>
              <a:ext cx="44435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Arouca</a:t>
              </a:r>
              <a:endParaRPr lang="pt-PT" sz="700" dirty="0"/>
            </a:p>
          </p:txBody>
        </p:sp>
        <p:sp>
          <p:nvSpPr>
            <p:cNvPr id="273" name="CaixaDeTexto 272"/>
            <p:cNvSpPr txBox="1"/>
            <p:nvPr/>
          </p:nvSpPr>
          <p:spPr>
            <a:xfrm>
              <a:off x="2175005" y="4993105"/>
              <a:ext cx="7633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Vale de Cambra</a:t>
              </a:r>
              <a:endParaRPr lang="pt-PT" sz="700" dirty="0"/>
            </a:p>
          </p:txBody>
        </p:sp>
        <p:sp>
          <p:nvSpPr>
            <p:cNvPr id="274" name="CaixaDeTexto 273"/>
            <p:cNvSpPr txBox="1"/>
            <p:nvPr/>
          </p:nvSpPr>
          <p:spPr>
            <a:xfrm>
              <a:off x="1472221" y="5150285"/>
              <a:ext cx="90441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Oliveira de Azeméis</a:t>
              </a:r>
              <a:endParaRPr lang="pt-PT" sz="700" dirty="0"/>
            </a:p>
          </p:txBody>
        </p:sp>
        <p:sp>
          <p:nvSpPr>
            <p:cNvPr id="275" name="CaixaDeTexto 274"/>
            <p:cNvSpPr txBox="1"/>
            <p:nvPr/>
          </p:nvSpPr>
          <p:spPr>
            <a:xfrm>
              <a:off x="1415045" y="4897836"/>
              <a:ext cx="9460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São João da Madeira</a:t>
              </a:r>
              <a:endParaRPr lang="pt-PT" sz="700" dirty="0"/>
            </a:p>
          </p:txBody>
        </p:sp>
        <p:sp>
          <p:nvSpPr>
            <p:cNvPr id="276" name="CaixaDeTexto 275"/>
            <p:cNvSpPr txBox="1"/>
            <p:nvPr/>
          </p:nvSpPr>
          <p:spPr>
            <a:xfrm>
              <a:off x="1471040" y="4682692"/>
              <a:ext cx="9412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Santa Maria da Feira</a:t>
              </a:r>
              <a:endParaRPr lang="pt-PT" sz="700" dirty="0"/>
            </a:p>
          </p:txBody>
        </p:sp>
        <p:sp>
          <p:nvSpPr>
            <p:cNvPr id="277" name="CaixaDeTexto 276"/>
            <p:cNvSpPr txBox="1"/>
            <p:nvPr/>
          </p:nvSpPr>
          <p:spPr>
            <a:xfrm>
              <a:off x="1363265" y="4537874"/>
              <a:ext cx="47160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Espinho</a:t>
              </a:r>
              <a:endParaRPr lang="pt-PT" sz="700" dirty="0"/>
            </a:p>
          </p:txBody>
        </p:sp>
        <p:sp>
          <p:nvSpPr>
            <p:cNvPr id="278" name="CaixaDeTexto 277"/>
            <p:cNvSpPr txBox="1"/>
            <p:nvPr/>
          </p:nvSpPr>
          <p:spPr>
            <a:xfrm>
              <a:off x="2389874" y="3418432"/>
              <a:ext cx="48603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Lousada</a:t>
              </a:r>
              <a:endParaRPr lang="pt-PT" sz="700" dirty="0"/>
            </a:p>
          </p:txBody>
        </p:sp>
        <p:sp>
          <p:nvSpPr>
            <p:cNvPr id="279" name="CaixaDeTexto 278"/>
            <p:cNvSpPr txBox="1"/>
            <p:nvPr/>
          </p:nvSpPr>
          <p:spPr>
            <a:xfrm>
              <a:off x="1984049" y="3299692"/>
              <a:ext cx="5950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Santo Tirso</a:t>
              </a:r>
              <a:endParaRPr lang="pt-PT" sz="700" dirty="0"/>
            </a:p>
          </p:txBody>
        </p:sp>
        <p:sp>
          <p:nvSpPr>
            <p:cNvPr id="280" name="CaixaDeTexto 279"/>
            <p:cNvSpPr txBox="1"/>
            <p:nvPr/>
          </p:nvSpPr>
          <p:spPr>
            <a:xfrm>
              <a:off x="2149689" y="3726478"/>
              <a:ext cx="47801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Paredes</a:t>
              </a:r>
              <a:endParaRPr lang="pt-PT" sz="700" dirty="0"/>
            </a:p>
          </p:txBody>
        </p:sp>
        <p:sp>
          <p:nvSpPr>
            <p:cNvPr id="281" name="CaixaDeTexto 280"/>
            <p:cNvSpPr txBox="1"/>
            <p:nvPr/>
          </p:nvSpPr>
          <p:spPr>
            <a:xfrm>
              <a:off x="1239238" y="3781847"/>
              <a:ext cx="61587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Matosinhos</a:t>
              </a:r>
              <a:endParaRPr lang="pt-PT" sz="700" dirty="0"/>
            </a:p>
          </p:txBody>
        </p:sp>
        <p:sp>
          <p:nvSpPr>
            <p:cNvPr id="282" name="CaixaDeTexto 281"/>
            <p:cNvSpPr txBox="1"/>
            <p:nvPr/>
          </p:nvSpPr>
          <p:spPr>
            <a:xfrm>
              <a:off x="1572669" y="3626450"/>
              <a:ext cx="3690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Maia</a:t>
              </a:r>
              <a:endParaRPr lang="pt-PT" sz="700" dirty="0"/>
            </a:p>
          </p:txBody>
        </p:sp>
        <p:sp>
          <p:nvSpPr>
            <p:cNvPr id="283" name="CaixaDeTexto 282"/>
            <p:cNvSpPr txBox="1"/>
            <p:nvPr/>
          </p:nvSpPr>
          <p:spPr>
            <a:xfrm>
              <a:off x="1894484" y="3571823"/>
              <a:ext cx="82105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Paços de Ferreira</a:t>
              </a:r>
              <a:endParaRPr lang="pt-PT" sz="700" dirty="0"/>
            </a:p>
          </p:txBody>
        </p:sp>
        <p:sp>
          <p:nvSpPr>
            <p:cNvPr id="284" name="CaixaDeTexto 283"/>
            <p:cNvSpPr txBox="1"/>
            <p:nvPr/>
          </p:nvSpPr>
          <p:spPr>
            <a:xfrm>
              <a:off x="1805427" y="3737350"/>
              <a:ext cx="4844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Valongo</a:t>
              </a:r>
              <a:endParaRPr lang="pt-PT" sz="700" dirty="0"/>
            </a:p>
          </p:txBody>
        </p:sp>
        <p:sp>
          <p:nvSpPr>
            <p:cNvPr id="285" name="CaixaDeTexto 284"/>
            <p:cNvSpPr txBox="1"/>
            <p:nvPr/>
          </p:nvSpPr>
          <p:spPr>
            <a:xfrm>
              <a:off x="1811295" y="4081448"/>
              <a:ext cx="5774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Gondomar</a:t>
              </a:r>
              <a:endParaRPr lang="pt-PT" sz="700" dirty="0"/>
            </a:p>
          </p:txBody>
        </p:sp>
        <p:sp>
          <p:nvSpPr>
            <p:cNvPr id="286" name="CaixaDeTexto 285"/>
            <p:cNvSpPr txBox="1"/>
            <p:nvPr/>
          </p:nvSpPr>
          <p:spPr>
            <a:xfrm>
              <a:off x="1392752" y="4296910"/>
              <a:ext cx="82747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Vila Nova de Gaia</a:t>
              </a:r>
              <a:endParaRPr lang="pt-PT" sz="700" dirty="0"/>
            </a:p>
          </p:txBody>
        </p:sp>
        <p:sp>
          <p:nvSpPr>
            <p:cNvPr id="287" name="CaixaDeTexto 286"/>
            <p:cNvSpPr txBox="1"/>
            <p:nvPr/>
          </p:nvSpPr>
          <p:spPr>
            <a:xfrm>
              <a:off x="1523878" y="3937405"/>
              <a:ext cx="3898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700" dirty="0" smtClean="0"/>
                <a:t>Porto</a:t>
              </a:r>
              <a:endParaRPr lang="pt-PT" sz="7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372200" y="4874970"/>
            <a:ext cx="2700302" cy="1866398"/>
            <a:chOff x="6372200" y="4869160"/>
            <a:chExt cx="2700302" cy="1866398"/>
          </a:xfrm>
        </p:grpSpPr>
        <p:grpSp>
          <p:nvGrpSpPr>
            <p:cNvPr id="205" name="Grupo 204"/>
            <p:cNvGrpSpPr/>
            <p:nvPr/>
          </p:nvGrpSpPr>
          <p:grpSpPr>
            <a:xfrm>
              <a:off x="6552170" y="4869160"/>
              <a:ext cx="2477280" cy="1866398"/>
              <a:chOff x="6513978" y="4892106"/>
              <a:chExt cx="2700351" cy="1866398"/>
            </a:xfrm>
          </p:grpSpPr>
          <p:grpSp>
            <p:nvGrpSpPr>
              <p:cNvPr id="182" name="Grupo 181"/>
              <p:cNvGrpSpPr/>
              <p:nvPr/>
            </p:nvGrpSpPr>
            <p:grpSpPr>
              <a:xfrm>
                <a:off x="6586796" y="4892106"/>
                <a:ext cx="2627533" cy="1866398"/>
                <a:chOff x="6399816" y="4774130"/>
                <a:chExt cx="2627533" cy="1866398"/>
              </a:xfrm>
            </p:grpSpPr>
            <p:sp>
              <p:nvSpPr>
                <p:cNvPr id="195" name="Rectângulo 194"/>
                <p:cNvSpPr/>
                <p:nvPr/>
              </p:nvSpPr>
              <p:spPr>
                <a:xfrm>
                  <a:off x="6399816" y="4826306"/>
                  <a:ext cx="216000" cy="126000"/>
                </a:xfrm>
                <a:prstGeom prst="rect">
                  <a:avLst/>
                </a:prstGeom>
                <a:noFill/>
                <a:ln w="15875">
                  <a:solidFill>
                    <a:srgbClr val="0D20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97" name="CaixaDeTexto 196"/>
                <p:cNvSpPr txBox="1"/>
                <p:nvPr/>
              </p:nvSpPr>
              <p:spPr>
                <a:xfrm>
                  <a:off x="6616123" y="4774130"/>
                  <a:ext cx="100380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050" dirty="0" smtClean="0"/>
                    <a:t>NUTS III (2015)</a:t>
                  </a:r>
                  <a:endParaRPr lang="pt-PT" sz="1050" i="1" dirty="0"/>
                </a:p>
              </p:txBody>
            </p:sp>
            <p:sp>
              <p:nvSpPr>
                <p:cNvPr id="198" name="CaixaDeTexto 197"/>
                <p:cNvSpPr txBox="1"/>
                <p:nvPr/>
              </p:nvSpPr>
              <p:spPr>
                <a:xfrm>
                  <a:off x="6829392" y="5352234"/>
                  <a:ext cx="44755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050" dirty="0" smtClean="0"/>
                    <a:t>AMP</a:t>
                  </a:r>
                  <a:endParaRPr lang="pt-PT" sz="1050" i="1" dirty="0"/>
                </a:p>
              </p:txBody>
            </p:sp>
            <p:sp>
              <p:nvSpPr>
                <p:cNvPr id="199" name="CaixaDeTexto 198"/>
                <p:cNvSpPr txBox="1"/>
                <p:nvPr/>
              </p:nvSpPr>
              <p:spPr>
                <a:xfrm>
                  <a:off x="6815627" y="5537588"/>
                  <a:ext cx="190148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050" dirty="0" smtClean="0"/>
                    <a:t>Cidades de Equilíbrio Territorial</a:t>
                  </a:r>
                  <a:endParaRPr lang="pt-PT" sz="1050" i="1" dirty="0"/>
                </a:p>
              </p:txBody>
            </p:sp>
            <p:sp>
              <p:nvSpPr>
                <p:cNvPr id="200" name="CaixaDeTexto 199"/>
                <p:cNvSpPr txBox="1"/>
                <p:nvPr/>
              </p:nvSpPr>
              <p:spPr>
                <a:xfrm>
                  <a:off x="6815434" y="5766027"/>
                  <a:ext cx="116730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050" dirty="0" smtClean="0"/>
                    <a:t>Cidades Regionais</a:t>
                  </a:r>
                  <a:endParaRPr lang="pt-PT" sz="1050" i="1" dirty="0"/>
                </a:p>
              </p:txBody>
            </p:sp>
            <p:sp>
              <p:nvSpPr>
                <p:cNvPr id="201" name="CaixaDeTexto 200"/>
                <p:cNvSpPr txBox="1"/>
                <p:nvPr/>
              </p:nvSpPr>
              <p:spPr>
                <a:xfrm>
                  <a:off x="6814884" y="6190339"/>
                  <a:ext cx="221246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050" dirty="0" smtClean="0"/>
                    <a:t>Centros Estruturantes Sub-Regionais</a:t>
                  </a:r>
                  <a:endParaRPr lang="pt-PT" sz="1050" i="1" dirty="0"/>
                </a:p>
              </p:txBody>
            </p:sp>
            <p:sp>
              <p:nvSpPr>
                <p:cNvPr id="202" name="CaixaDeTexto 201"/>
                <p:cNvSpPr txBox="1"/>
                <p:nvPr/>
              </p:nvSpPr>
              <p:spPr>
                <a:xfrm>
                  <a:off x="6819937" y="6386612"/>
                  <a:ext cx="200567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050" dirty="0" smtClean="0"/>
                    <a:t>Centros Estruturantes Municipais</a:t>
                  </a:r>
                  <a:endParaRPr lang="pt-PT" sz="1050" i="1" dirty="0"/>
                </a:p>
              </p:txBody>
            </p:sp>
          </p:grpSp>
          <p:grpSp>
            <p:nvGrpSpPr>
              <p:cNvPr id="183" name="Grupo 182"/>
              <p:cNvGrpSpPr/>
              <p:nvPr/>
            </p:nvGrpSpPr>
            <p:grpSpPr>
              <a:xfrm>
                <a:off x="6802250" y="5505888"/>
                <a:ext cx="267097" cy="1168144"/>
                <a:chOff x="6615270" y="5387912"/>
                <a:chExt cx="267097" cy="1168144"/>
              </a:xfrm>
            </p:grpSpPr>
            <p:pic>
              <p:nvPicPr>
                <p:cNvPr id="188" name="Imagem 187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433" t="96875" r="23963" b="842"/>
                <a:stretch/>
              </p:blipFill>
              <p:spPr>
                <a:xfrm>
                  <a:off x="6615270" y="5387912"/>
                  <a:ext cx="267097" cy="165600"/>
                </a:xfrm>
                <a:prstGeom prst="rect">
                  <a:avLst/>
                </a:prstGeom>
              </p:spPr>
            </p:pic>
            <p:pic>
              <p:nvPicPr>
                <p:cNvPr id="190" name="Imagem 18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786" t="57150" r="54601" b="37960"/>
                <a:stretch/>
              </p:blipFill>
              <p:spPr>
                <a:xfrm>
                  <a:off x="6628142" y="5537588"/>
                  <a:ext cx="238891" cy="250260"/>
                </a:xfrm>
                <a:prstGeom prst="rect">
                  <a:avLst/>
                </a:prstGeom>
              </p:spPr>
            </p:pic>
            <p:pic>
              <p:nvPicPr>
                <p:cNvPr id="191" name="Imagem 19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064" t="79358" r="56207" b="19106"/>
                <a:stretch/>
              </p:blipFill>
              <p:spPr>
                <a:xfrm>
                  <a:off x="6745276" y="6477475"/>
                  <a:ext cx="66675" cy="78581"/>
                </a:xfrm>
                <a:prstGeom prst="rect">
                  <a:avLst/>
                </a:prstGeom>
              </p:spPr>
            </p:pic>
            <p:pic>
              <p:nvPicPr>
                <p:cNvPr id="192" name="Imagem 19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452" t="67482" r="56140" b="30038"/>
                <a:stretch/>
              </p:blipFill>
              <p:spPr>
                <a:xfrm>
                  <a:off x="6702262" y="6263203"/>
                  <a:ext cx="128726" cy="126958"/>
                </a:xfrm>
                <a:prstGeom prst="rect">
                  <a:avLst/>
                </a:prstGeom>
              </p:spPr>
            </p:pic>
            <p:pic>
              <p:nvPicPr>
                <p:cNvPr id="193" name="Imagem 19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876" t="73928" r="57069" b="22536"/>
                <a:stretch/>
              </p:blipFill>
              <p:spPr>
                <a:xfrm>
                  <a:off x="6687325" y="5809956"/>
                  <a:ext cx="187855" cy="180975"/>
                </a:xfrm>
                <a:prstGeom prst="rect">
                  <a:avLst/>
                </a:prstGeom>
              </p:spPr>
            </p:pic>
          </p:grpSp>
          <p:sp>
            <p:nvSpPr>
              <p:cNvPr id="184" name="Rectângulo 183"/>
              <p:cNvSpPr/>
              <p:nvPr/>
            </p:nvSpPr>
            <p:spPr>
              <a:xfrm>
                <a:off x="6586075" y="5112646"/>
                <a:ext cx="216000" cy="126000"/>
              </a:xfrm>
              <a:prstGeom prst="rect">
                <a:avLst/>
              </a:prstGeom>
              <a:noFill/>
              <a:ln w="12700"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5" name="CaixaDeTexto 184"/>
              <p:cNvSpPr txBox="1"/>
              <p:nvPr/>
            </p:nvSpPr>
            <p:spPr>
              <a:xfrm>
                <a:off x="6806804" y="5054742"/>
                <a:ext cx="74732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50" dirty="0" smtClean="0"/>
                  <a:t>Concelhos</a:t>
                </a:r>
                <a:endParaRPr lang="pt-PT" sz="1050" i="1" dirty="0"/>
              </a:p>
            </p:txBody>
          </p:sp>
          <p:sp>
            <p:nvSpPr>
              <p:cNvPr id="203" name="CaixaDeTexto 202"/>
              <p:cNvSpPr txBox="1"/>
              <p:nvPr/>
            </p:nvSpPr>
            <p:spPr>
              <a:xfrm>
                <a:off x="6513978" y="5251972"/>
                <a:ext cx="208743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50" b="1" dirty="0" smtClean="0"/>
                  <a:t>Eixo Urbano (EP5 do NORTE 2020)</a:t>
                </a:r>
                <a:endParaRPr lang="pt-PT" sz="1050" b="1" i="1" dirty="0"/>
              </a:p>
            </p:txBody>
          </p:sp>
          <p:sp>
            <p:nvSpPr>
              <p:cNvPr id="204" name="CaixaDeTexto 203"/>
              <p:cNvSpPr txBox="1"/>
              <p:nvPr/>
            </p:nvSpPr>
            <p:spPr>
              <a:xfrm>
                <a:off x="6516216" y="6082299"/>
                <a:ext cx="169950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50" b="1" dirty="0" smtClean="0"/>
                  <a:t>Restantes Centros Urbanos</a:t>
                </a:r>
                <a:endParaRPr lang="pt-PT" sz="1050" b="1" i="1" dirty="0"/>
              </a:p>
            </p:txBody>
          </p:sp>
        </p:grpSp>
        <p:sp>
          <p:nvSpPr>
            <p:cNvPr id="3" name="CaixaDeTexto 2"/>
            <p:cNvSpPr txBox="1"/>
            <p:nvPr/>
          </p:nvSpPr>
          <p:spPr>
            <a:xfrm>
              <a:off x="6372200" y="4890022"/>
              <a:ext cx="2700302" cy="184553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7449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4" y="99807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</a:rPr>
              <a:t>3. As AIDUS - PEDU e os territórios alvo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1540" y="1556792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Ações Integradas para o Desenvolvimento Urbano Sustentável (AIDUS)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são materializadas por intervenções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integradas dirigidas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regeneração e à revitalização urbanas, quer na AMP, quer em Cidades de Equilíbrio Territorial e Cidades Regionais, através da alocação do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EP5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Sistema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Urbano,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mobilizando as PI 4.5, 6.5 e 9.8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PT" dirty="0">
                <a:solidFill>
                  <a:srgbClr val="0070C0"/>
                </a:solidFill>
              </a:rPr>
              <a:t> </a:t>
            </a:r>
            <a:endParaRPr lang="pt-PT" dirty="0" smtClean="0">
              <a:solidFill>
                <a:srgbClr val="0070C0"/>
              </a:solidFill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PT" dirty="0">
              <a:solidFill>
                <a:srgbClr val="0070C0"/>
              </a:solidFill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montante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FEEI para a Região do Norte é de 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384,8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PI 4.5 - 209,3 M€; PI 6.5 - 102,9 M€ e PI 9,8 - 72,6 M€.</a:t>
            </a:r>
          </a:p>
          <a:p>
            <a:pPr algn="just">
              <a:buClr>
                <a:srgbClr val="0070C0"/>
              </a:buClr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rgbClr val="0070C0"/>
              </a:buClr>
            </a:pP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rgbClr val="0070C0"/>
              </a:buClr>
            </a:pPr>
            <a:endParaRPr lang="pt-PT" dirty="0" smtClean="0"/>
          </a:p>
          <a:p>
            <a:pPr algn="just">
              <a:buClr>
                <a:srgbClr val="0070C0"/>
              </a:buClr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0070C0"/>
              </a:buClr>
            </a:pP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0070C0"/>
              </a:buClr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0070C0"/>
              </a:buClr>
            </a:pP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pt-PT" dirty="0" smtClean="0">
                <a:solidFill>
                  <a:srgbClr val="0070C0"/>
                </a:solidFill>
              </a:rPr>
              <a:t>[Aviso </a:t>
            </a:r>
            <a:r>
              <a:rPr lang="pt-PT" dirty="0">
                <a:solidFill>
                  <a:srgbClr val="0070C0"/>
                </a:solidFill>
              </a:rPr>
              <a:t>EIDT-99-2015-03, </a:t>
            </a:r>
            <a:r>
              <a:rPr lang="pt-PT" dirty="0" smtClean="0">
                <a:solidFill>
                  <a:srgbClr val="0070C0"/>
                </a:solidFill>
              </a:rPr>
              <a:t>19-06-2015 , modificado em 07-09-2015 - </a:t>
            </a:r>
            <a:r>
              <a:rPr lang="pt-PT" dirty="0">
                <a:solidFill>
                  <a:srgbClr val="0070C0"/>
                </a:solidFill>
              </a:rPr>
              <a:t>Convite para a apresentação de candidaturas </a:t>
            </a:r>
            <a:r>
              <a:rPr lang="pt-PT" b="1" dirty="0">
                <a:solidFill>
                  <a:srgbClr val="0070C0"/>
                </a:solidFill>
              </a:rPr>
              <a:t>Planos Estratégicos de Desenvolvimento </a:t>
            </a:r>
            <a:r>
              <a:rPr lang="pt-PT" b="1" dirty="0" smtClean="0">
                <a:solidFill>
                  <a:srgbClr val="0070C0"/>
                </a:solidFill>
              </a:rPr>
              <a:t>Urbano</a:t>
            </a:r>
            <a:r>
              <a:rPr lang="pt-PT" dirty="0" smtClean="0">
                <a:solidFill>
                  <a:srgbClr val="0070C0"/>
                </a:solidFill>
              </a:rPr>
              <a:t>]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23591"/>
              </p:ext>
            </p:extLst>
          </p:nvPr>
        </p:nvGraphicFramePr>
        <p:xfrm>
          <a:off x="935596" y="3933056"/>
          <a:ext cx="7272808" cy="1859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73180"/>
                <a:gridCol w="649962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200" b="1" dirty="0" smtClean="0">
                          <a:latin typeface="Tw Cen MT" panose="020B0602020104020603" pitchFamily="34" charset="0"/>
                        </a:rPr>
                        <a:t>PI 4.5 </a:t>
                      </a:r>
                      <a:endParaRPr lang="pt-PT" sz="12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b="0" dirty="0" smtClean="0">
                          <a:latin typeface="Tw Cen MT" panose="020B0602020104020603" pitchFamily="34" charset="0"/>
                        </a:rPr>
                        <a:t>Promoção de estratégias de baixo teor de carbono para todos os tipos de territórios, nomeadamente as zonas urbanas, incluindo a promoção da mobilidade urbana multimodal sustentável e medidas de adaptação relevantes para a atenuação</a:t>
                      </a:r>
                      <a:r>
                        <a:rPr lang="pt-PT" sz="1300" b="0" baseline="0" dirty="0" smtClean="0">
                          <a:latin typeface="Tw Cen MT" panose="020B0602020104020603" pitchFamily="34" charset="0"/>
                        </a:rPr>
                        <a:t> (PAMUS) </a:t>
                      </a:r>
                      <a:endParaRPr lang="pt-PT" sz="1300" b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200" b="1" dirty="0" smtClean="0">
                          <a:latin typeface="Tw Cen MT" panose="020B0602020104020603" pitchFamily="34" charset="0"/>
                        </a:rPr>
                        <a:t>PI 6.5 </a:t>
                      </a:r>
                      <a:endParaRPr lang="pt-PT" sz="12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b="0" dirty="0" smtClean="0">
                          <a:latin typeface="Tw Cen MT" panose="020B0602020104020603" pitchFamily="34" charset="0"/>
                        </a:rPr>
                        <a:t>Adoção de medidas destinadas a melhorar o ambiente urbano, a revitalizar as cidades, recuperar e descontaminar zonas industriais abandonadas, incluindo zonas de reconversão, a reduzir a poluição do ar e a promover medidas de redução de ruído</a:t>
                      </a:r>
                      <a:r>
                        <a:rPr lang="pt-PT" sz="1300" b="0" baseline="0" dirty="0" smtClean="0">
                          <a:latin typeface="Tw Cen MT" panose="020B0602020104020603" pitchFamily="34" charset="0"/>
                        </a:rPr>
                        <a:t> (PARU)</a:t>
                      </a:r>
                      <a:endParaRPr lang="pt-PT" sz="1300" b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200" b="1" cap="all" dirty="0" smtClean="0">
                          <a:latin typeface="Tw Cen MT" panose="020B0602020104020603" pitchFamily="34" charset="0"/>
                        </a:rPr>
                        <a:t>PI 9.8 </a:t>
                      </a:r>
                      <a:endParaRPr lang="pt-PT" sz="12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b="0" dirty="0" smtClean="0">
                          <a:latin typeface="Tw Cen MT" panose="020B0602020104020603" pitchFamily="34" charset="0"/>
                        </a:rPr>
                        <a:t>Apoio à regeneração física, económica e social das comunidades desfavorecidas em zonas urbanas e rurais</a:t>
                      </a:r>
                      <a:r>
                        <a:rPr lang="pt-PT" sz="1300" b="0" baseline="0" dirty="0" smtClean="0">
                          <a:latin typeface="Tw Cen MT" panose="020B0602020104020603" pitchFamily="34" charset="0"/>
                        </a:rPr>
                        <a:t> (PAICD)</a:t>
                      </a:r>
                      <a:endParaRPr lang="pt-PT" sz="1300" b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4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33375"/>
            <a:ext cx="25479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16013" y="3016250"/>
            <a:ext cx="42481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FontTx/>
              <a:buNone/>
            </a:pPr>
            <a:r>
              <a:rPr lang="pt-PT" altLang="pt-PT" sz="6000">
                <a:solidFill>
                  <a:srgbClr val="FFFFFF"/>
                </a:solidFill>
                <a:latin typeface="Calibri" pitchFamily="34" charset="0"/>
              </a:rPr>
              <a:t>WORKSHOP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6250"/>
            <a:ext cx="31686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22939" r="17258" b="16846"/>
          <a:stretch/>
        </p:blipFill>
        <p:spPr bwMode="auto">
          <a:xfrm>
            <a:off x="0" y="1904798"/>
            <a:ext cx="4419601" cy="222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C:\Users\vdevesa\Desktop\FEEI\Uniao_Europeia_logotipo\Logo Uniao Europeia_Fundos Europeus Estruturais e de Investimento-01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31" y="5972000"/>
            <a:ext cx="1294322" cy="38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39113" r="6826" b="38469"/>
          <a:stretch/>
        </p:blipFill>
        <p:spPr bwMode="auto">
          <a:xfrm>
            <a:off x="4644008" y="6075955"/>
            <a:ext cx="1847850" cy="3397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ângulo 11"/>
          <p:cNvSpPr/>
          <p:nvPr/>
        </p:nvSpPr>
        <p:spPr>
          <a:xfrm>
            <a:off x="-36512" y="5142435"/>
            <a:ext cx="100811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-36512" y="0"/>
            <a:ext cx="2376264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81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4025"/>
            <a:ext cx="21621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ângulo 13"/>
          <p:cNvSpPr/>
          <p:nvPr/>
        </p:nvSpPr>
        <p:spPr>
          <a:xfrm>
            <a:off x="395536" y="4494565"/>
            <a:ext cx="7240146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PT" sz="2000" b="1" dirty="0" smtClean="0">
                <a:solidFill>
                  <a:srgbClr val="006600"/>
                </a:solidFill>
                <a:ea typeface="Calibri"/>
                <a:cs typeface="Times New Roman"/>
              </a:rPr>
              <a:t>DESENVOLVIMENTO </a:t>
            </a:r>
            <a:r>
              <a:rPr lang="pt-PT" sz="2000" b="1" dirty="0">
                <a:solidFill>
                  <a:srgbClr val="006600"/>
                </a:solidFill>
                <a:ea typeface="Calibri"/>
                <a:cs typeface="Times New Roman"/>
              </a:rPr>
              <a:t>LOCAL E </a:t>
            </a:r>
            <a:endParaRPr lang="pt-PT" sz="2000" b="1" dirty="0" smtClean="0">
              <a:solidFill>
                <a:srgbClr val="0066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t-PT" sz="2000" b="1" dirty="0" smtClean="0">
                <a:solidFill>
                  <a:srgbClr val="006600"/>
                </a:solidFill>
                <a:ea typeface="Calibri"/>
                <a:cs typeface="Times New Roman"/>
              </a:rPr>
              <a:t>ABORDAGENS </a:t>
            </a:r>
            <a:r>
              <a:rPr lang="pt-PT" sz="2000" b="1" dirty="0">
                <a:solidFill>
                  <a:srgbClr val="006600"/>
                </a:solidFill>
                <a:ea typeface="Calibri"/>
                <a:cs typeface="Times New Roman"/>
              </a:rPr>
              <a:t>TERRITORIAIS INTEGRADAS NO NORTE </a:t>
            </a:r>
            <a:r>
              <a:rPr lang="pt-PT" sz="2000" b="1" dirty="0" smtClean="0">
                <a:solidFill>
                  <a:srgbClr val="006600"/>
                </a:solidFill>
                <a:ea typeface="Calibri"/>
                <a:cs typeface="Times New Roman"/>
              </a:rPr>
              <a:t>2020</a:t>
            </a:r>
          </a:p>
          <a:p>
            <a:pPr>
              <a:lnSpc>
                <a:spcPct val="115000"/>
              </a:lnSpc>
            </a:pPr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Planeamento estratégico e territórios pertinentes</a:t>
            </a:r>
          </a:p>
          <a:p>
            <a:pPr>
              <a:lnSpc>
                <a:spcPct val="115000"/>
              </a:lnSpc>
            </a:pPr>
            <a:endParaRPr lang="pt-PT" sz="1400" b="1" dirty="0">
              <a:solidFill>
                <a:srgbClr val="59595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836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1008</Words>
  <Application>Microsoft Office PowerPoint</Application>
  <PresentationFormat>Apresentação no Ecrã (4:3)</PresentationFormat>
  <Paragraphs>305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Devesa</dc:creator>
  <cp:lastModifiedBy>graca.fonseca</cp:lastModifiedBy>
  <cp:revision>102</cp:revision>
  <cp:lastPrinted>2015-08-13T17:13:19Z</cp:lastPrinted>
  <dcterms:created xsi:type="dcterms:W3CDTF">2015-08-11T19:00:28Z</dcterms:created>
  <dcterms:modified xsi:type="dcterms:W3CDTF">2015-10-08T07:07:09Z</dcterms:modified>
</cp:coreProperties>
</file>