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556" r:id="rId2"/>
    <p:sldId id="542" r:id="rId3"/>
    <p:sldId id="543" r:id="rId4"/>
    <p:sldId id="475" r:id="rId5"/>
    <p:sldId id="470" r:id="rId6"/>
    <p:sldId id="473" r:id="rId7"/>
    <p:sldId id="509" r:id="rId8"/>
    <p:sldId id="511" r:id="rId9"/>
    <p:sldId id="512" r:id="rId10"/>
    <p:sldId id="471" r:id="rId11"/>
    <p:sldId id="510" r:id="rId12"/>
    <p:sldId id="513" r:id="rId13"/>
    <p:sldId id="514" r:id="rId14"/>
    <p:sldId id="476" r:id="rId15"/>
    <p:sldId id="489" r:id="rId16"/>
    <p:sldId id="555" r:id="rId17"/>
    <p:sldId id="533" r:id="rId18"/>
    <p:sldId id="534" r:id="rId19"/>
    <p:sldId id="490" r:id="rId20"/>
    <p:sldId id="538" r:id="rId21"/>
    <p:sldId id="539" r:id="rId22"/>
    <p:sldId id="545" r:id="rId23"/>
    <p:sldId id="546" r:id="rId24"/>
    <p:sldId id="540" r:id="rId25"/>
    <p:sldId id="544" r:id="rId26"/>
    <p:sldId id="557" r:id="rId27"/>
  </p:sldIdLst>
  <p:sldSz cx="9144000" cy="6858000" type="screen4x3"/>
  <p:notesSz cx="6797675" cy="9928225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78">
          <p15:clr>
            <a:srgbClr val="A4A3A4"/>
          </p15:clr>
        </p15:guide>
        <p15:guide id="2" pos="1565">
          <p15:clr>
            <a:srgbClr val="A4A3A4"/>
          </p15:clr>
        </p15:guide>
        <p15:guide id="3" orient="horz" pos="23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254061"/>
    <a:srgbClr val="D0D8E8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édio 2 - Destaqu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Sem Estilo, Sem Grelh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Estilo Claro 2 - Destaqu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176" autoAdjust="0"/>
    <p:restoredTop sz="88545" autoAdjust="0"/>
  </p:normalViewPr>
  <p:slideViewPr>
    <p:cSldViewPr showGuides="1">
      <p:cViewPr varScale="1">
        <p:scale>
          <a:sx n="99" d="100"/>
          <a:sy n="99" d="100"/>
        </p:scale>
        <p:origin x="-1878" y="-102"/>
      </p:cViewPr>
      <p:guideLst>
        <p:guide orient="horz" pos="2478"/>
        <p:guide orient="horz" pos="2387"/>
        <p:guide pos="15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49862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11F86-11DC-41D3-8005-716FDACF496A}" type="datetimeFigureOut">
              <a:rPr lang="pt-PT" smtClean="0"/>
              <a:pPr/>
              <a:t>06-10-2015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49862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8D470-17A2-4A1C-A008-48935A9C0A6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1690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4CBF4B-0241-4977-8B83-1FA5DB7FADDA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06FE4-A1AC-4575-857A-500C5F9EDA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27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17575" y="755650"/>
            <a:ext cx="4962525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/>
          <p:cNvSpPr>
            <a:spLocks noChangeArrowheads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 altLang="pt-PT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122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2544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7909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3263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4678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707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690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67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7999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70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7248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638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547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014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0753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449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245E3-8C22-4418-AB50-9AB08E0E5D6B}" type="slidenum">
              <a:rPr lang="pt-PT" smtClean="0"/>
              <a:t>25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582178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17575" y="755650"/>
            <a:ext cx="4962525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/>
          <p:cNvSpPr>
            <a:spLocks noChangeArrowheads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 altLang="pt-PT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41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08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838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39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59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6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39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EC9B-D567-4F87-A723-5DD0206A1110}" type="datetimeFigureOut">
              <a:rPr lang="pt-PT" smtClean="0"/>
              <a:pPr/>
              <a:t>06-10-2015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59448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EC9B-D567-4F87-A723-5DD0206A1110}" type="datetimeFigureOut">
              <a:rPr lang="pt-PT" smtClean="0"/>
              <a:pPr/>
              <a:t>06-10-2015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02780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EC9B-D567-4F87-A723-5DD0206A1110}" type="datetimeFigureOut">
              <a:rPr lang="pt-PT" smtClean="0"/>
              <a:pPr/>
              <a:t>06-10-2015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19404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squema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2D902-3584-40A3-BFEC-8CDD6F772946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4119086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EC9B-D567-4F87-A723-5DD0206A1110}" type="datetimeFigureOut">
              <a:rPr lang="pt-PT" smtClean="0"/>
              <a:pPr/>
              <a:t>06-10-2015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47162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EC9B-D567-4F87-A723-5DD0206A1110}" type="datetimeFigureOut">
              <a:rPr lang="pt-PT" smtClean="0"/>
              <a:pPr/>
              <a:t>06-10-2015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54630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EC9B-D567-4F87-A723-5DD0206A1110}" type="datetimeFigureOut">
              <a:rPr lang="pt-PT" smtClean="0"/>
              <a:pPr/>
              <a:t>06-10-2015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68362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EC9B-D567-4F87-A723-5DD0206A1110}" type="datetimeFigureOut">
              <a:rPr lang="pt-PT" smtClean="0"/>
              <a:pPr/>
              <a:t>06-10-2015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5025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EC9B-D567-4F87-A723-5DD0206A1110}" type="datetimeFigureOut">
              <a:rPr lang="pt-PT" smtClean="0"/>
              <a:pPr/>
              <a:t>06-10-2015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871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EC9B-D567-4F87-A723-5DD0206A1110}" type="datetimeFigureOut">
              <a:rPr lang="pt-PT" smtClean="0"/>
              <a:pPr/>
              <a:t>06-10-2015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2394273" cy="508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429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EC9B-D567-4F87-A723-5DD0206A1110}" type="datetimeFigureOut">
              <a:rPr lang="pt-PT" smtClean="0"/>
              <a:pPr/>
              <a:t>06-10-2015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48840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EC9B-D567-4F87-A723-5DD0206A1110}" type="datetimeFigureOut">
              <a:rPr lang="pt-PT" smtClean="0"/>
              <a:pPr/>
              <a:t>06-10-2015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8379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4EC9B-D567-4F87-A723-5DD0206A1110}" type="datetimeFigureOut">
              <a:rPr lang="pt-PT" smtClean="0"/>
              <a:pPr/>
              <a:t>06-10-2015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31"/>
          <a:stretch/>
        </p:blipFill>
        <p:spPr bwMode="auto">
          <a:xfrm>
            <a:off x="-10779" y="5373216"/>
            <a:ext cx="231271" cy="1345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8111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tif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225" y="333375"/>
            <a:ext cx="2547938" cy="86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116013" y="3016250"/>
            <a:ext cx="4248150" cy="101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3000"/>
              </a:spcBef>
              <a:buClrTx/>
              <a:buFontTx/>
              <a:buNone/>
            </a:pPr>
            <a:r>
              <a:rPr lang="pt-PT" altLang="pt-PT" sz="6000">
                <a:solidFill>
                  <a:srgbClr val="FFFFFF"/>
                </a:solidFill>
                <a:latin typeface="Calibri" pitchFamily="34" charset="0"/>
              </a:rPr>
              <a:t>WORKSHOP </a:t>
            </a:r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76250"/>
            <a:ext cx="316865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1" name="Imagem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454025"/>
            <a:ext cx="216217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9" t="22939" r="17258" b="16846"/>
          <a:stretch/>
        </p:blipFill>
        <p:spPr bwMode="auto">
          <a:xfrm>
            <a:off x="0" y="1904798"/>
            <a:ext cx="4419601" cy="2222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7" descr="C:\Users\vdevesa\Desktop\FEEI\Uniao_Europeia_logotipo\Logo Uniao Europeia_Fundos Europeus Estruturais e de Investimento-01.tif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131" y="5972000"/>
            <a:ext cx="1294322" cy="387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2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7" t="39113" r="6826" b="38469"/>
          <a:stretch/>
        </p:blipFill>
        <p:spPr bwMode="auto">
          <a:xfrm>
            <a:off x="4644008" y="6075955"/>
            <a:ext cx="1847850" cy="339725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12" name="Rectângulo 11"/>
          <p:cNvSpPr/>
          <p:nvPr/>
        </p:nvSpPr>
        <p:spPr>
          <a:xfrm>
            <a:off x="-36512" y="5142435"/>
            <a:ext cx="1008112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Rectângulo 10"/>
          <p:cNvSpPr/>
          <p:nvPr/>
        </p:nvSpPr>
        <p:spPr>
          <a:xfrm>
            <a:off x="251520" y="5050194"/>
            <a:ext cx="7341348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pt-PT" sz="2800" b="1" dirty="0" smtClean="0">
                <a:solidFill>
                  <a:srgbClr val="006600"/>
                </a:solidFill>
                <a:ea typeface="Calibri"/>
                <a:cs typeface="Times New Roman"/>
              </a:rPr>
              <a:t>Competitividade </a:t>
            </a:r>
            <a:r>
              <a:rPr lang="pt-PT" sz="2800" b="1" dirty="0">
                <a:solidFill>
                  <a:srgbClr val="006600"/>
                </a:solidFill>
                <a:ea typeface="Calibri"/>
                <a:cs typeface="Times New Roman"/>
              </a:rPr>
              <a:t>e </a:t>
            </a:r>
            <a:r>
              <a:rPr lang="pt-PT" sz="2800" b="1" dirty="0" smtClean="0">
                <a:solidFill>
                  <a:srgbClr val="006600"/>
                </a:solidFill>
                <a:ea typeface="Calibri"/>
                <a:cs typeface="Times New Roman"/>
              </a:rPr>
              <a:t>Internacionalização</a:t>
            </a:r>
          </a:p>
          <a:p>
            <a:pPr>
              <a:lnSpc>
                <a:spcPct val="115000"/>
              </a:lnSpc>
            </a:pPr>
            <a:endParaRPr lang="pt-PT" sz="2800" b="1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pt-PT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Calibri"/>
                <a:cs typeface="Times New Roman"/>
              </a:rPr>
              <a:t>António Teixeira | Secretário Técnico NORTE 2020</a:t>
            </a:r>
            <a:endParaRPr lang="pt-PT" sz="1400" b="1" dirty="0">
              <a:solidFill>
                <a:schemeClr val="tx1">
                  <a:lumMod val="65000"/>
                  <a:lumOff val="35000"/>
                </a:schemeClr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729985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Capital simbólico, tecnologias e serviços do turismo (RIS3)</a:t>
            </a:r>
            <a:endParaRPr lang="pt-PT" sz="2400" b="1" dirty="0">
              <a:solidFill>
                <a:schemeClr val="bg1"/>
              </a:solidFill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179512" y="1500684"/>
            <a:ext cx="2857797" cy="2864420"/>
            <a:chOff x="107504" y="1017890"/>
            <a:chExt cx="3549995" cy="2191911"/>
          </a:xfrm>
        </p:grpSpPr>
        <p:sp>
          <p:nvSpPr>
            <p:cNvPr id="5" name="Text Box 19"/>
            <p:cNvSpPr txBox="1">
              <a:spLocks noChangeArrowheads="1"/>
            </p:cNvSpPr>
            <p:nvPr/>
          </p:nvSpPr>
          <p:spPr bwMode="auto">
            <a:xfrm>
              <a:off x="107504" y="1325667"/>
              <a:ext cx="3549995" cy="188413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  <a:defRPr/>
              </a:pPr>
              <a:r>
                <a:rPr lang="pt-PT" sz="1400" i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Valorização de recursos culturais e intensivos em território, aproveitando as capacidades científicas e tecnológicas, nomeadamente nas áreas da gestão, marketing e TIC, e a oferta turística relevante, promovendo percursos  e itinerâncias como forma de aproveitamento das principais infraestruturas de entrada de visitantes</a:t>
              </a:r>
            </a:p>
          </p:txBody>
        </p:sp>
        <p:sp>
          <p:nvSpPr>
            <p:cNvPr id="6" name="Text Box 19"/>
            <p:cNvSpPr txBox="1">
              <a:spLocks noChangeArrowheads="1"/>
            </p:cNvSpPr>
            <p:nvPr/>
          </p:nvSpPr>
          <p:spPr bwMode="auto">
            <a:xfrm>
              <a:off x="107504" y="1017890"/>
              <a:ext cx="3549995" cy="30777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600"/>
                </a:spcBef>
                <a:defRPr/>
              </a:pPr>
              <a:r>
                <a:rPr lang="pt-PT" sz="1400" b="1" smtClean="0">
                  <a:solidFill>
                    <a:schemeClr val="bg1"/>
                  </a:solidFill>
                  <a:ea typeface="Verdana" pitchFamily="34" charset="0"/>
                  <a:cs typeface="Verdana" pitchFamily="34" charset="0"/>
                </a:rPr>
                <a:t>RACIONAL</a:t>
              </a:r>
              <a:endParaRPr lang="pt-PT" sz="1400" b="1" dirty="0">
                <a:solidFill>
                  <a:schemeClr val="bg1"/>
                </a:solidFill>
                <a:ea typeface="Verdana" pitchFamily="34" charset="0"/>
                <a:cs typeface="Verdana" pitchFamily="34" charset="0"/>
              </a:endParaRPr>
            </a:p>
          </p:txBody>
        </p:sp>
      </p:grpSp>
      <p:pic>
        <p:nvPicPr>
          <p:cNvPr id="7" name="Imagem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7308" y="1457239"/>
            <a:ext cx="5714199" cy="54281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341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Ciências da Vida e Saúde (RIS3)</a:t>
            </a:r>
            <a:endParaRPr lang="pt-PT" sz="2400" b="1" dirty="0">
              <a:solidFill>
                <a:schemeClr val="bg1"/>
              </a:solidFill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79512" y="1502426"/>
            <a:ext cx="2857797" cy="3079863"/>
            <a:chOff x="107504" y="1017890"/>
            <a:chExt cx="3549995" cy="2356772"/>
          </a:xfrm>
        </p:grpSpPr>
        <p:sp>
          <p:nvSpPr>
            <p:cNvPr id="9" name="Text Box 19"/>
            <p:cNvSpPr txBox="1">
              <a:spLocks noChangeArrowheads="1"/>
            </p:cNvSpPr>
            <p:nvPr/>
          </p:nvSpPr>
          <p:spPr bwMode="auto">
            <a:xfrm>
              <a:off x="107504" y="1325667"/>
              <a:ext cx="3549995" cy="204899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  <a:defRPr/>
              </a:pPr>
              <a:r>
                <a:rPr lang="pt-PT" sz="1400" i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Consolidação das dinâmicas de articulação entre a investigação regional (nomeadamente, ao nível da engenharia de tecidos, do cancro, das neurociências e do desenvolvimento das técnicas cirúrgicas) e as empresas nas indústrias e serviços na área da saúde em sentido amplo (farmacêutica, dispositivos médicos, prestação de serviços saúde, turismo de saúde e bem-estar e cosmética).</a:t>
              </a:r>
            </a:p>
          </p:txBody>
        </p:sp>
        <p:sp>
          <p:nvSpPr>
            <p:cNvPr id="10" name="Text Box 19"/>
            <p:cNvSpPr txBox="1">
              <a:spLocks noChangeArrowheads="1"/>
            </p:cNvSpPr>
            <p:nvPr/>
          </p:nvSpPr>
          <p:spPr bwMode="auto">
            <a:xfrm>
              <a:off x="107504" y="1017890"/>
              <a:ext cx="3549995" cy="30777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600"/>
                </a:spcBef>
                <a:defRPr/>
              </a:pPr>
              <a:r>
                <a:rPr lang="pt-PT" sz="1400" b="1" smtClean="0">
                  <a:solidFill>
                    <a:schemeClr val="bg1"/>
                  </a:solidFill>
                  <a:ea typeface="Verdana" pitchFamily="34" charset="0"/>
                  <a:cs typeface="Verdana" pitchFamily="34" charset="0"/>
                </a:rPr>
                <a:t>RACIONAL</a:t>
              </a:r>
              <a:endParaRPr lang="pt-PT" sz="1400" b="1" dirty="0">
                <a:solidFill>
                  <a:schemeClr val="bg1"/>
                </a:solidFill>
                <a:ea typeface="Verdana" pitchFamily="34" charset="0"/>
                <a:cs typeface="Verdana" pitchFamily="34" charset="0"/>
              </a:endParaRPr>
            </a:p>
          </p:txBody>
        </p:sp>
      </p:grpSp>
      <p:pic>
        <p:nvPicPr>
          <p:cNvPr id="7" name="Imagem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412776"/>
            <a:ext cx="5878043" cy="54452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149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Recursos do mar e economia (RIS3)</a:t>
            </a:r>
            <a:endParaRPr lang="pt-PT" sz="2400" b="1" dirty="0">
              <a:solidFill>
                <a:schemeClr val="bg1"/>
              </a:solidFill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79512" y="1502426"/>
            <a:ext cx="2857797" cy="3510751"/>
            <a:chOff x="107504" y="1017890"/>
            <a:chExt cx="3549995" cy="2686496"/>
          </a:xfrm>
        </p:grpSpPr>
        <p:sp>
          <p:nvSpPr>
            <p:cNvPr id="9" name="Text Box 19"/>
            <p:cNvSpPr txBox="1">
              <a:spLocks noChangeArrowheads="1"/>
            </p:cNvSpPr>
            <p:nvPr/>
          </p:nvSpPr>
          <p:spPr bwMode="auto">
            <a:xfrm>
              <a:off x="107504" y="1325667"/>
              <a:ext cx="3549995" cy="237871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  <a:defRPr/>
              </a:pPr>
              <a:r>
                <a:rPr lang="pt-PT" sz="1400" i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Estabelecimento de relações  de articulação entre engenharias aplicadas (civil, mecânica, naval, robótica, energia, biociências e tecnologias de informação, materiais), recursos do mar (vento, ondas, algas, praias, </a:t>
              </a:r>
              <a:r>
                <a:rPr lang="pt-PT" sz="1400" i="1" dirty="0" err="1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etc</a:t>
              </a:r>
              <a:r>
                <a:rPr lang="pt-PT" sz="1400" i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)  e atividades económicas que os valorizem (construção naval, produção de energia em offshore, construção de plataformas, turismo náutico, biocombustíveis, alimentação e aquacultura em offshore, </a:t>
              </a:r>
              <a:r>
                <a:rPr lang="pt-PT" sz="1400" i="1" dirty="0" err="1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etc</a:t>
              </a:r>
              <a:r>
                <a:rPr lang="pt-PT" sz="1400" i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 ). </a:t>
              </a:r>
            </a:p>
          </p:txBody>
        </p:sp>
        <p:sp>
          <p:nvSpPr>
            <p:cNvPr id="10" name="Text Box 19"/>
            <p:cNvSpPr txBox="1">
              <a:spLocks noChangeArrowheads="1"/>
            </p:cNvSpPr>
            <p:nvPr/>
          </p:nvSpPr>
          <p:spPr bwMode="auto">
            <a:xfrm>
              <a:off x="107504" y="1017890"/>
              <a:ext cx="3549995" cy="30777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600"/>
                </a:spcBef>
                <a:defRPr/>
              </a:pPr>
              <a:r>
                <a:rPr lang="pt-PT" sz="1400" b="1" smtClean="0">
                  <a:solidFill>
                    <a:schemeClr val="bg1"/>
                  </a:solidFill>
                  <a:ea typeface="Verdana" pitchFamily="34" charset="0"/>
                  <a:cs typeface="Verdana" pitchFamily="34" charset="0"/>
                </a:rPr>
                <a:t>RACIONAL</a:t>
              </a:r>
              <a:endParaRPr lang="pt-PT" sz="1400" b="1" dirty="0">
                <a:solidFill>
                  <a:schemeClr val="bg1"/>
                </a:solidFill>
                <a:ea typeface="Verdana" pitchFamily="34" charset="0"/>
                <a:cs typeface="Verdana" pitchFamily="34" charset="0"/>
              </a:endParaRPr>
            </a:p>
          </p:txBody>
        </p:sp>
      </p:grpSp>
      <p:pic>
        <p:nvPicPr>
          <p:cNvPr id="11" name="Imagem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484784"/>
            <a:ext cx="6192688" cy="53732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286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>
                <a:solidFill>
                  <a:schemeClr val="bg1"/>
                </a:solidFill>
              </a:rPr>
              <a:t>Capital humano e serviços </a:t>
            </a:r>
            <a:r>
              <a:rPr lang="pt-PT" sz="2400" b="1" dirty="0" smtClean="0">
                <a:solidFill>
                  <a:schemeClr val="bg1"/>
                </a:solidFill>
              </a:rPr>
              <a:t>especializados (RIS3)</a:t>
            </a:r>
            <a:endParaRPr lang="pt-PT" sz="2400" b="1" dirty="0">
              <a:solidFill>
                <a:schemeClr val="bg1"/>
              </a:solidFill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79512" y="1502426"/>
            <a:ext cx="2857797" cy="3510751"/>
            <a:chOff x="107504" y="1017890"/>
            <a:chExt cx="3549995" cy="2686496"/>
          </a:xfrm>
        </p:grpSpPr>
        <p:sp>
          <p:nvSpPr>
            <p:cNvPr id="9" name="Text Box 19"/>
            <p:cNvSpPr txBox="1">
              <a:spLocks noChangeArrowheads="1"/>
            </p:cNvSpPr>
            <p:nvPr/>
          </p:nvSpPr>
          <p:spPr bwMode="auto">
            <a:xfrm>
              <a:off x="107504" y="1325667"/>
              <a:ext cx="3549995" cy="237871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  <a:defRPr/>
              </a:pPr>
              <a:r>
                <a:rPr lang="pt-PT" sz="1400" i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Valorização de competências acumuladas na área das TICE (em particular, no desenvolvimento de aplicações multimédia, na programação e engenharia de sistemas), para o desenvolvimento de soluções de e-</a:t>
              </a:r>
              <a:r>
                <a:rPr lang="pt-PT" sz="1400" i="1" dirty="0" err="1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government</a:t>
              </a:r>
              <a:r>
                <a:rPr lang="pt-PT" sz="1400" i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, a desmaterialização de processos e, em associação com a reconversão de capital humano, o aproveitamento das tendências para operações de </a:t>
              </a:r>
              <a:r>
                <a:rPr lang="pt-PT" sz="1400" i="1" dirty="0" err="1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Nearshore</a:t>
              </a:r>
              <a:r>
                <a:rPr lang="pt-PT" sz="1400" i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 Outsourcing (centros de engenharia, de serviços partilhados e de contacto).</a:t>
              </a:r>
            </a:p>
          </p:txBody>
        </p:sp>
        <p:sp>
          <p:nvSpPr>
            <p:cNvPr id="10" name="Text Box 19"/>
            <p:cNvSpPr txBox="1">
              <a:spLocks noChangeArrowheads="1"/>
            </p:cNvSpPr>
            <p:nvPr/>
          </p:nvSpPr>
          <p:spPr bwMode="auto">
            <a:xfrm>
              <a:off x="107504" y="1017890"/>
              <a:ext cx="3549995" cy="30777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600"/>
                </a:spcBef>
                <a:defRPr/>
              </a:pPr>
              <a:r>
                <a:rPr lang="pt-PT" sz="1400" b="1" smtClean="0">
                  <a:solidFill>
                    <a:schemeClr val="bg1"/>
                  </a:solidFill>
                  <a:ea typeface="Verdana" pitchFamily="34" charset="0"/>
                  <a:cs typeface="Verdana" pitchFamily="34" charset="0"/>
                </a:rPr>
                <a:t>RACIONAL</a:t>
              </a:r>
              <a:endParaRPr lang="pt-PT" sz="1400" b="1" dirty="0">
                <a:solidFill>
                  <a:schemeClr val="bg1"/>
                </a:solidFill>
                <a:ea typeface="Verdana" pitchFamily="34" charset="0"/>
                <a:cs typeface="Verdana" pitchFamily="34" charset="0"/>
              </a:endParaRPr>
            </a:p>
          </p:txBody>
        </p:sp>
      </p:grpSp>
      <p:pic>
        <p:nvPicPr>
          <p:cNvPr id="11" name="Imagem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462" y="1358767"/>
            <a:ext cx="6003042" cy="55266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25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3140968"/>
            <a:ext cx="9144000" cy="64807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4400" b="1" dirty="0" smtClean="0">
                <a:solidFill>
                  <a:schemeClr val="bg1"/>
                </a:solidFill>
              </a:rPr>
              <a:t>Instrumentos de apoio</a:t>
            </a:r>
            <a:endParaRPr lang="pt-PT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72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fontAlgn="base">
              <a:spcBef>
                <a:spcPct val="0"/>
              </a:spcBef>
              <a:spcAft>
                <a:spcPct val="0"/>
              </a:spcAft>
            </a:pPr>
            <a:r>
              <a:rPr lang="pt-PT" sz="2000" b="1" cap="small" dirty="0" smtClean="0">
                <a:solidFill>
                  <a:schemeClr val="bg1"/>
                </a:solidFill>
              </a:rPr>
              <a:t>Sistemas de Incentivos </a:t>
            </a:r>
            <a:r>
              <a:rPr lang="pt-PT" sz="2000" b="1" cap="small" dirty="0">
                <a:solidFill>
                  <a:schemeClr val="bg1"/>
                </a:solidFill>
              </a:rPr>
              <a:t>às </a:t>
            </a:r>
            <a:r>
              <a:rPr lang="pt-PT" sz="2000" b="1" cap="small" dirty="0" smtClean="0">
                <a:solidFill>
                  <a:schemeClr val="bg1"/>
                </a:solidFill>
              </a:rPr>
              <a:t>Empresas</a:t>
            </a:r>
            <a:endParaRPr lang="pt-PT" sz="2000" b="1" cap="small" dirty="0">
              <a:solidFill>
                <a:schemeClr val="bg1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90000"/>
              </p:ext>
            </p:extLst>
          </p:nvPr>
        </p:nvGraphicFramePr>
        <p:xfrm>
          <a:off x="395537" y="1628800"/>
          <a:ext cx="8570008" cy="46943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7645"/>
                <a:gridCol w="42570"/>
                <a:gridCol w="1701393"/>
                <a:gridCol w="56525"/>
                <a:gridCol w="1687085"/>
                <a:gridCol w="42570"/>
                <a:gridCol w="1742005"/>
                <a:gridCol w="42570"/>
                <a:gridCol w="1627645"/>
              </a:tblGrid>
              <a:tr h="541155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1" u="none" strike="noStrike" cap="small" baseline="0" dirty="0">
                          <a:solidFill>
                            <a:schemeClr val="bg1"/>
                          </a:solidFill>
                          <a:effectLst/>
                        </a:rPr>
                        <a:t>Inovação Empresarial</a:t>
                      </a:r>
                      <a:endParaRPr lang="pt-PT" sz="1600" b="1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600" b="1" i="0" u="none" strike="noStrike" cap="small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1" u="none" strike="noStrike" cap="small" baseline="0" dirty="0">
                          <a:solidFill>
                            <a:schemeClr val="bg1"/>
                          </a:solidFill>
                          <a:effectLst/>
                        </a:rPr>
                        <a:t>Empreendedorismo</a:t>
                      </a:r>
                      <a:endParaRPr lang="pt-PT" sz="1600" b="1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600" b="1" i="0" u="none" strike="noStrike" cap="small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1" u="none" strike="noStrike" cap="small" baseline="0" dirty="0">
                          <a:solidFill>
                            <a:schemeClr val="bg1"/>
                          </a:solidFill>
                          <a:effectLst/>
                        </a:rPr>
                        <a:t>Qualificação de PME</a:t>
                      </a:r>
                      <a:endParaRPr lang="pt-PT" sz="1600" b="1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600" b="1" i="0" u="none" strike="noStrike" cap="small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1" u="none" strike="noStrike" cap="small" baseline="0" dirty="0">
                          <a:solidFill>
                            <a:schemeClr val="bg1"/>
                          </a:solidFill>
                          <a:effectLst/>
                        </a:rPr>
                        <a:t>Internacionalização de PME</a:t>
                      </a:r>
                      <a:endParaRPr lang="pt-PT" sz="1600" b="1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600" b="1" i="0" u="none" strike="noStrike" cap="small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1" u="none" strike="noStrike" cap="small" baseline="0" dirty="0">
                          <a:solidFill>
                            <a:schemeClr val="bg1"/>
                          </a:solidFill>
                          <a:effectLst/>
                        </a:rPr>
                        <a:t>I&amp;D</a:t>
                      </a:r>
                      <a:endParaRPr lang="pt-PT" sz="1600" b="1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solidFill>
                      <a:srgbClr val="254061"/>
                    </a:solidFill>
                  </a:tcPr>
                </a:tc>
              </a:tr>
              <a:tr h="106917">
                <a:tc>
                  <a:txBody>
                    <a:bodyPr/>
                    <a:lstStyle/>
                    <a:p>
                      <a:pPr algn="ctr" fontAlgn="ctr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46252"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Produção de novos bens e serviços ou melhorias</a:t>
                      </a:r>
                      <a:b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significativas da produção atual </a:t>
                      </a:r>
                      <a:b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Adoção de novos, ou significativamente melhorados,</a:t>
                      </a:r>
                      <a:b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processos ou </a:t>
                      </a:r>
                      <a:r>
                        <a:rPr lang="pt-PT" sz="140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métodos</a:t>
                      </a:r>
                      <a:endParaRPr lang="pt-PT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Apoios a PME, com menos de 2 anos, a dinamizar em setores com</a:t>
                      </a:r>
                      <a:b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fortes dinâmicas de crescimento, </a:t>
                      </a:r>
                      <a:r>
                        <a:rPr lang="pt-PT" sz="140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e/ou </a:t>
                      </a: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setores com</a:t>
                      </a:r>
                      <a:b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maior intensidade de tecnologia e conhecimento ou que</a:t>
                      </a:r>
                      <a:b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valorizem a aplicação de resultados de I&amp;D na produção</a:t>
                      </a:r>
                      <a:b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de novos bens e </a:t>
                      </a:r>
                      <a:r>
                        <a:rPr lang="pt-PT" sz="140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serviços</a:t>
                      </a:r>
                      <a:endParaRPr lang="pt-PT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Capacitação</a:t>
                      </a: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empresarial das PME através da inovação organizacional,</a:t>
                      </a:r>
                      <a:b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aplicando novos métodos e processos organizacionais,</a:t>
                      </a:r>
                      <a:b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e incrementando a flexibilidade e a capacidade de</a:t>
                      </a:r>
                      <a:b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resposta no mercado global, com recurso a investimentos</a:t>
                      </a:r>
                      <a:b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imateriais na área da competitividade</a:t>
                      </a:r>
                      <a:endParaRPr lang="pt-PT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400" b="0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Capacitação</a:t>
                      </a: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empresarial das PME através do desenvolvimento</a:t>
                      </a:r>
                      <a:b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dos seus processos de qualificação para a internacionalização,</a:t>
                      </a:r>
                      <a:b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valorizando os fatores imateriais da competitividade,</a:t>
                      </a:r>
                      <a:b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permitindo potenciar o aumento da sua base e capacidade</a:t>
                      </a:r>
                      <a:b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exportadora</a:t>
                      </a:r>
                      <a:endParaRPr lang="pt-PT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Aumento</a:t>
                      </a:r>
                      <a:r>
                        <a:rPr lang="pt-PT" sz="1400" u="none" strike="noStrik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do </a:t>
                      </a:r>
                      <a:r>
                        <a:rPr lang="pt-PT" sz="140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investimento </a:t>
                      </a: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empresarial em I&amp;I, alinhado</a:t>
                      </a:r>
                      <a:b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com os domínios prioritários da estratégia </a:t>
                      </a:r>
                      <a:r>
                        <a:rPr lang="pt-PT" sz="140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de especialização </a:t>
                      </a: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inteligente, reforçando</a:t>
                      </a:r>
                      <a:b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a ligação entre as empresas e as restantes entidades do</a:t>
                      </a:r>
                      <a:b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pt-PT" sz="14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sistema de </a:t>
                      </a:r>
                      <a:r>
                        <a:rPr lang="pt-PT" sz="140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I&amp;I</a:t>
                      </a:r>
                      <a:endParaRPr lang="pt-PT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149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000" b="1" cap="small" dirty="0" smtClean="0">
                <a:solidFill>
                  <a:schemeClr val="bg1"/>
                </a:solidFill>
              </a:rPr>
              <a:t>Sistemas de Incentivos| Taxas e Natureza do Apoio</a:t>
            </a:r>
            <a:endParaRPr lang="pt-PT" sz="2000" b="1" cap="small" dirty="0">
              <a:solidFill>
                <a:schemeClr val="bg1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024970"/>
              </p:ext>
            </p:extLst>
          </p:nvPr>
        </p:nvGraphicFramePr>
        <p:xfrm>
          <a:off x="467545" y="1544967"/>
          <a:ext cx="8403542" cy="4412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9169"/>
                <a:gridCol w="54232"/>
                <a:gridCol w="2262767"/>
                <a:gridCol w="1496319"/>
                <a:gridCol w="1800200"/>
                <a:gridCol w="1084335"/>
                <a:gridCol w="40456"/>
                <a:gridCol w="1086064"/>
              </a:tblGrid>
              <a:tr h="327782">
                <a:tc>
                  <a:txBody>
                    <a:bodyPr/>
                    <a:lstStyle/>
                    <a:p>
                      <a:pPr algn="l" fontAlgn="ctr"/>
                      <a:endParaRPr lang="pt-PT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28" marR="7528" marT="7528" marB="0" anchor="ctr"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28" marR="7528" marT="752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500" b="1" u="none" strike="noStrike" cap="small" baseline="0" dirty="0">
                          <a:solidFill>
                            <a:schemeClr val="bg1"/>
                          </a:solidFill>
                          <a:effectLst/>
                        </a:rPr>
                        <a:t>Inovação Produtiva </a:t>
                      </a:r>
                      <a:r>
                        <a:rPr lang="pt-PT" sz="1500" b="1" u="none" strike="noStrike" cap="small" baseline="0" dirty="0" smtClean="0">
                          <a:solidFill>
                            <a:schemeClr val="bg1"/>
                          </a:solidFill>
                          <a:effectLst/>
                        </a:rPr>
                        <a:t>e Empreendedorismo</a:t>
                      </a:r>
                      <a:endParaRPr lang="pt-PT" sz="1500" b="1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528" marR="7528" marT="7528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u="none" strike="noStrike" kern="1200" cap="small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Qualificação e Internacionalização (</a:t>
                      </a:r>
                      <a:r>
                        <a:rPr lang="pt-PT" sz="1400" b="1" u="none" strike="noStrike" kern="1200" cap="small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</a:t>
                      </a:r>
                      <a:r>
                        <a:rPr lang="pt-PT" sz="1400" b="1" u="none" strike="noStrike" kern="1200" cap="small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pt-PT" sz="1400" b="1" u="none" strike="noStrike" kern="1200" cap="small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</a:t>
                      </a:r>
                      <a:r>
                        <a:rPr lang="pt-PT" sz="1400" b="1" u="none" strike="noStrike" kern="1200" cap="small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.)</a:t>
                      </a:r>
                    </a:p>
                  </a:txBody>
                  <a:tcPr marL="7528" marR="7528" marT="7528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500" b="1" u="none" strike="noStrike" kern="1200" cap="small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I&amp;D Empresarial</a:t>
                      </a:r>
                      <a:endParaRPr lang="pt-PT" sz="1500" b="1" u="none" strike="noStrike" kern="1200" cap="small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28" marR="7528" marT="7528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/>
                        <a:t> </a:t>
                      </a:r>
                      <a:r>
                        <a:rPr lang="pt-PT" sz="1400" b="1" u="none" strike="noStrike" kern="1200" cap="small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Despesas de Formação</a:t>
                      </a:r>
                      <a:endParaRPr lang="pt-PT" sz="1400" b="1" u="none" strike="noStrike" kern="1200" cap="small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28" marR="7528" marT="7528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1500" b="1" u="none" strike="noStrike" cap="small" baseline="0" dirty="0">
                          <a:solidFill>
                            <a:schemeClr val="bg1"/>
                          </a:solidFill>
                          <a:effectLst/>
                        </a:rPr>
                        <a:t>Vales</a:t>
                      </a:r>
                      <a:endParaRPr lang="pt-PT" sz="1500" b="1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528" marR="7528" marT="7528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31152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2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TAXAS</a:t>
                      </a:r>
                      <a:endParaRPr lang="pt-PT" sz="12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28" marR="7528" marT="7528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28" marR="7528" marT="7528" marB="0" anchor="ctr">
                    <a:lnL w="12700" cmpd="sng">
                      <a:noFill/>
                    </a:lnL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 dirty="0" smtClean="0">
                          <a:effectLst/>
                        </a:rPr>
                        <a:t>Base de 35%, acrescida de majorações</a:t>
                      </a:r>
                      <a:r>
                        <a:rPr lang="pt-PT" sz="1200" u="none" strike="noStrike" baseline="0" dirty="0" smtClean="0">
                          <a:effectLst/>
                        </a:rPr>
                        <a:t> até um máximo de 75%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28" marR="7528" marT="7528" marB="0" anchor="ctr">
                    <a:lnL w="12700" cmpd="sng">
                      <a:noFill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45% até</a:t>
                      </a:r>
                      <a:r>
                        <a:rPr lang="pt-PT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 um máximo de 500.000 €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28" marR="7528" marT="7528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 25%,</a:t>
                      </a:r>
                      <a:r>
                        <a:rPr lang="pt-PT" sz="12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acrescida de majorações até um máximo de 80%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u="none" strike="noStrike" dirty="0" smtClean="0">
                          <a:effectLst/>
                        </a:rPr>
                        <a:t>50% para despesas com feiras</a:t>
                      </a:r>
                      <a:endParaRPr lang="pt-PT" sz="1400" u="none" strike="noStrike" dirty="0" smtClean="0">
                        <a:effectLst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50% para Núcleos de I&amp;D de PME</a:t>
                      </a:r>
                    </a:p>
                  </a:txBody>
                  <a:tcPr marL="7528" marR="7528" marT="7528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 dirty="0" smtClean="0">
                          <a:effectLst/>
                        </a:rPr>
                        <a:t>Base</a:t>
                      </a:r>
                      <a:r>
                        <a:rPr lang="pt-PT" sz="1200" u="none" strike="noStrike" baseline="0" dirty="0" smtClean="0">
                          <a:effectLst/>
                        </a:rPr>
                        <a:t> de </a:t>
                      </a:r>
                      <a:r>
                        <a:rPr lang="pt-PT" sz="1200" u="none" strike="noStrike" dirty="0" smtClean="0">
                          <a:effectLst/>
                        </a:rPr>
                        <a:t>50%, acrescida de majorações até</a:t>
                      </a:r>
                      <a:r>
                        <a:rPr lang="pt-PT" sz="1200" u="none" strike="noStrike" baseline="0" dirty="0" smtClean="0">
                          <a:effectLst/>
                        </a:rPr>
                        <a:t> um máximo de 70%</a:t>
                      </a:r>
                      <a:r>
                        <a:rPr lang="pt-PT" sz="1200" u="none" strike="noStrike" dirty="0" smtClean="0">
                          <a:effectLst/>
                        </a:rPr>
                        <a:t> 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28" marR="7528" marT="7528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 dirty="0" smtClean="0">
                          <a:effectLst/>
                        </a:rPr>
                        <a:t>75% até</a:t>
                      </a:r>
                      <a:r>
                        <a:rPr lang="pt-PT" sz="1200" u="none" strike="noStrike" baseline="0" dirty="0" smtClean="0">
                          <a:effectLst/>
                        </a:rPr>
                        <a:t> um máximo de 15.000€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28" marR="7528" marT="7528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5340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Natureza</a:t>
                      </a:r>
                      <a:endParaRPr lang="pt-PT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528" marR="7528" marT="7528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28" marR="7528" marT="752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1" u="none" strike="noStrike" cap="small" baseline="0" dirty="0">
                          <a:effectLst/>
                        </a:rPr>
                        <a:t>Reembolsável</a:t>
                      </a:r>
                      <a:r>
                        <a:rPr lang="pt-PT" sz="1200" u="none" strike="noStrike" dirty="0">
                          <a:effectLst/>
                        </a:rPr>
                        <a:t> </a:t>
                      </a:r>
                      <a:r>
                        <a:rPr lang="pt-PT" sz="1200" b="0" u="none" strike="noStrike" dirty="0">
                          <a:effectLst/>
                        </a:rPr>
                        <a:t>sem juros, prestações </a:t>
                      </a:r>
                      <a:r>
                        <a:rPr lang="pt-PT" sz="1200" b="0" u="none" strike="noStrike" dirty="0" smtClean="0">
                          <a:effectLst/>
                        </a:rPr>
                        <a:t>semestrais</a:t>
                      </a:r>
                      <a:r>
                        <a:rPr lang="pt-PT" sz="1200" b="0" u="none" strike="noStrike" baseline="0" dirty="0" smtClean="0">
                          <a:effectLst/>
                        </a:rPr>
                        <a:t>, com </a:t>
                      </a:r>
                      <a:r>
                        <a:rPr lang="pt-PT" sz="1200" b="1" u="none" strike="noStrike" baseline="0" dirty="0" smtClean="0">
                          <a:effectLst/>
                        </a:rPr>
                        <a:t>possibilidade de isenção parcial de reembolso</a:t>
                      </a:r>
                      <a:r>
                        <a:rPr lang="pt-PT" sz="1200" b="0" u="none" strike="noStrike" baseline="0" dirty="0" smtClean="0">
                          <a:effectLst/>
                        </a:rPr>
                        <a:t>, mediante </a:t>
                      </a:r>
                      <a:r>
                        <a:rPr lang="pt-PT" sz="1200" b="1" u="none" strike="noStrike" baseline="0" dirty="0" smtClean="0">
                          <a:effectLst/>
                        </a:rPr>
                        <a:t>avaliação de resultados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28" marR="7528" marT="7528" marB="0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u="none" strike="noStrike" cap="small" baseline="0" dirty="0" smtClean="0">
                          <a:effectLst/>
                        </a:rPr>
                        <a:t>Não Reembolsável</a:t>
                      </a:r>
                      <a:endParaRPr lang="pt-PT" sz="1400" b="1" i="0" u="none" strike="noStrike" cap="small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PT" sz="1200" b="1" i="0" u="none" strike="noStrike" cap="small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28" marR="7528" marT="7528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PT" sz="1400" b="1" u="none" strike="noStrike" cap="small" baseline="0" dirty="0" smtClean="0">
                          <a:effectLst/>
                        </a:rPr>
                        <a:t>Não Reembolsável </a:t>
                      </a:r>
                    </a:p>
                    <a:p>
                      <a:pPr algn="ctr"/>
                      <a:r>
                        <a:rPr lang="pt-PT" sz="1200" b="0" u="none" strike="noStrike" cap="small" baseline="0" dirty="0" smtClean="0">
                          <a:effectLst/>
                        </a:rPr>
                        <a:t>(</a:t>
                      </a:r>
                      <a:r>
                        <a:rPr lang="pt-PT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Projetos </a:t>
                      </a:r>
                      <a:r>
                        <a:rPr lang="pt-PT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 incentivo inferior ou igual a 1 milhão de euros por beneficiário)</a:t>
                      </a:r>
                    </a:p>
                    <a:p>
                      <a:pPr algn="ctr" fontAlgn="ctr"/>
                      <a:endParaRPr lang="pt-PT" sz="1200" b="1" i="0" u="none" strike="noStrike" cap="small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28" marR="7528" marT="7528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u="none" strike="noStrike" cap="small" baseline="0" dirty="0" smtClean="0">
                          <a:effectLst/>
                        </a:rPr>
                        <a:t>Não Reembolsável </a:t>
                      </a:r>
                    </a:p>
                  </a:txBody>
                  <a:tcPr marL="7528" marR="7528" marT="7528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pt-PT" dirty="0"/>
                    </a:p>
                  </a:txBody>
                  <a:tcPr marL="7528" marR="7528" marT="7528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u="none" strike="noStrike" cap="small" baseline="0" dirty="0" smtClean="0">
                          <a:effectLst/>
                        </a:rPr>
                        <a:t>Não Reembolsável </a:t>
                      </a:r>
                    </a:p>
                  </a:txBody>
                  <a:tcPr marL="7528" marR="7528" marT="7528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8513">
                <a:tc vMerge="1">
                  <a:txBody>
                    <a:bodyPr/>
                    <a:lstStyle/>
                    <a:p>
                      <a:pPr algn="l" fontAlgn="ctr"/>
                      <a:endParaRPr lang="pt-PT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28" marR="7528" marT="752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28" marR="7528" marT="752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lvl="1" indent="0" algn="l" fontAlgn="ctr"/>
                      <a:r>
                        <a:rPr lang="pt-PT" sz="1200" b="1" u="none" strike="noStrike" cap="small" baseline="0" dirty="0" smtClean="0">
                          <a:effectLst/>
                        </a:rPr>
                        <a:t>Geral: </a:t>
                      </a:r>
                      <a:r>
                        <a:rPr lang="pt-PT" sz="1200" u="none" strike="noStrike" dirty="0" smtClean="0">
                          <a:effectLst/>
                        </a:rPr>
                        <a:t>Prazo </a:t>
                      </a:r>
                      <a:r>
                        <a:rPr lang="pt-PT" sz="1200" u="none" strike="noStrike" dirty="0">
                          <a:effectLst/>
                        </a:rPr>
                        <a:t>de Reembolso = 8 </a:t>
                      </a:r>
                      <a:r>
                        <a:rPr lang="pt-PT" sz="1200" u="none" strike="noStrike" dirty="0" smtClean="0">
                          <a:effectLst/>
                        </a:rPr>
                        <a:t>anos + Período </a:t>
                      </a:r>
                      <a:r>
                        <a:rPr lang="pt-PT" sz="1200" u="none" strike="noStrike" dirty="0">
                          <a:effectLst/>
                        </a:rPr>
                        <a:t>de Carência = 2 </a:t>
                      </a:r>
                      <a:r>
                        <a:rPr lang="pt-PT" sz="1200" u="none" strike="noStrike" dirty="0" smtClean="0">
                          <a:effectLst/>
                        </a:rPr>
                        <a:t>anos</a:t>
                      </a:r>
                    </a:p>
                    <a:p>
                      <a:pPr marL="180975" lvl="1" indent="0" algn="just" fontAlgn="ctr"/>
                      <a:r>
                        <a:rPr lang="pt-PT" sz="1200" b="1" u="none" strike="noStrike" kern="1200" cap="small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Criação </a:t>
                      </a:r>
                      <a:r>
                        <a:rPr lang="pt-PT" sz="1200" b="1" u="none" strike="noStrike" kern="1200" cap="small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novos estabelecimentos hoteleiros e conjuntos </a:t>
                      </a:r>
                      <a:r>
                        <a:rPr lang="pt-PT" sz="1200" b="1" u="none" strike="noStrike" kern="1200" cap="small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turísticos:</a:t>
                      </a:r>
                    </a:p>
                    <a:p>
                      <a:pPr marL="180975" lvl="1" indent="0" algn="just" fontAlgn="ctr"/>
                      <a:r>
                        <a:rPr lang="pt-PT" sz="1200" u="none" strike="noStrike" dirty="0" smtClean="0">
                          <a:effectLst/>
                        </a:rPr>
                        <a:t>Prazo </a:t>
                      </a:r>
                      <a:r>
                        <a:rPr lang="pt-PT" sz="1200" u="none" strike="noStrike" dirty="0">
                          <a:effectLst/>
                        </a:rPr>
                        <a:t>de Reembolso = 10 </a:t>
                      </a:r>
                      <a:r>
                        <a:rPr lang="pt-PT" sz="1200" u="none" strike="noStrike" dirty="0" smtClean="0">
                          <a:effectLst/>
                        </a:rPr>
                        <a:t>anos</a:t>
                      </a:r>
                      <a:r>
                        <a:rPr lang="pt-PT" sz="1200" u="none" strike="noStrike" baseline="0" dirty="0" smtClean="0">
                          <a:effectLst/>
                        </a:rPr>
                        <a:t> + </a:t>
                      </a:r>
                      <a:r>
                        <a:rPr lang="pt-PT" sz="1200" u="none" strike="noStrike" dirty="0" smtClean="0">
                          <a:effectLst/>
                        </a:rPr>
                        <a:t>Período </a:t>
                      </a:r>
                      <a:r>
                        <a:rPr lang="pt-PT" sz="1200" u="none" strike="noStrike" dirty="0">
                          <a:effectLst/>
                        </a:rPr>
                        <a:t>de Carência = 3 anos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28" marR="7528" marT="7528" marB="0" anchor="ctr">
                    <a:lnL w="12700" cmpd="sng">
                      <a:noFill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81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3140968"/>
            <a:ext cx="9144000" cy="64807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4400" b="1" dirty="0" smtClean="0">
                <a:solidFill>
                  <a:schemeClr val="bg1"/>
                </a:solidFill>
              </a:rPr>
              <a:t>Ações coletivas</a:t>
            </a:r>
            <a:endParaRPr lang="pt-PT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7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Ações coletivas</a:t>
            </a:r>
            <a:endParaRPr lang="pt-PT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124775"/>
              </p:ext>
            </p:extLst>
          </p:nvPr>
        </p:nvGraphicFramePr>
        <p:xfrm>
          <a:off x="611560" y="1559336"/>
          <a:ext cx="8141263" cy="51345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5399"/>
                <a:gridCol w="42570"/>
                <a:gridCol w="1615421"/>
                <a:gridCol w="53669"/>
                <a:gridCol w="1599318"/>
                <a:gridCol w="42936"/>
                <a:gridCol w="1653981"/>
                <a:gridCol w="42570"/>
                <a:gridCol w="1545399"/>
              </a:tblGrid>
              <a:tr h="956361">
                <a:tc>
                  <a:txBody>
                    <a:bodyPr/>
                    <a:lstStyle/>
                    <a:p>
                      <a:pPr algn="ctr"/>
                      <a:r>
                        <a:rPr lang="pt-PT" sz="1600" b="1" u="none" strike="noStrike" kern="1200" cap="small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Transferência do conhecimento científico</a:t>
                      </a:r>
                    </a:p>
                    <a:p>
                      <a:pPr algn="ctr"/>
                      <a:r>
                        <a:rPr lang="pt-PT" sz="1600" b="1" u="none" strike="noStrike" kern="1200" cap="small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tecnológico</a:t>
                      </a:r>
                      <a:endParaRPr lang="pt-PT" sz="1600" b="1" u="none" strike="noStrike" kern="1200" cap="small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85" marR="8585" marT="8585" marB="0" anchor="ctr"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pt-PT" sz="1600" b="1" u="none" strike="noStrike" kern="1200" cap="small" baseline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85" marR="8585" marT="85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600" b="1" u="none" strike="noStrike" kern="1200" cap="small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Redes e outras formas de parceria e</a:t>
                      </a:r>
                    </a:p>
                    <a:p>
                      <a:pPr marL="0" algn="ctr" defTabSz="914400" rtl="0" eaLnBrk="1" latinLnBrk="0" hangingPunct="1"/>
                      <a:r>
                        <a:rPr lang="pt-PT" sz="1600" b="1" u="none" strike="noStrike" kern="1200" cap="small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cooperação</a:t>
                      </a:r>
                      <a:endParaRPr lang="pt-PT" sz="1600" b="1" u="none" strike="noStrike" kern="1200" cap="small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85" marR="8585" marT="8585" marB="0" anchor="ctr"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600" b="1" i="0" u="none" strike="noStrike" cap="small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1" u="none" strike="noStrike" kern="1200" cap="small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Promoção do espírito empresarial</a:t>
                      </a:r>
                      <a:endParaRPr lang="pt-PT" sz="1600" b="1" u="none" strike="noStrike" kern="1200" cap="small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85" marR="8585" marT="8585" marB="0" anchor="ctr"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600" b="1" u="none" strike="noStrike" kern="1200" cap="small" baseline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85" marR="8585" marT="85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1" u="none" strike="noStrike" kern="1200" cap="small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Internacionalização</a:t>
                      </a:r>
                      <a:endParaRPr lang="pt-PT" sz="1600" b="1" u="none" strike="noStrike" kern="1200" cap="small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85" marR="8585" marT="8585" marB="0" anchor="ctr"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600" b="1" i="0" u="none" strike="noStrike" cap="small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1" u="none" strike="noStrike" kern="1200" cap="small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Qualificação</a:t>
                      </a:r>
                      <a:endParaRPr lang="pt-PT" sz="1600" b="1" u="none" strike="noStrike" kern="1200" cap="small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85" marR="8585" marT="8585" marB="0" anchor="ctr">
                    <a:solidFill>
                      <a:srgbClr val="254061"/>
                    </a:solidFill>
                  </a:tcPr>
                </a:tc>
              </a:tr>
              <a:tr h="88204">
                <a:tc>
                  <a:txBody>
                    <a:bodyPr/>
                    <a:lstStyle/>
                    <a:p>
                      <a:pPr algn="ctr" fontAlgn="ctr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48537"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Interação e transferência de conhecimento</a:t>
                      </a:r>
                    </a:p>
                    <a:p>
                      <a:pPr algn="ctr" fontAlgn="b"/>
                      <a:endParaRPr lang="pt-PT" sz="1400" u="none" strike="noStrike" kern="1200" dirty="0" smtClean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lang="pt-PT" sz="140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Demonstração, disseminação e difusão de novos conhecimentos</a:t>
                      </a:r>
                    </a:p>
                    <a:p>
                      <a:pPr algn="ctr" fontAlgn="b"/>
                      <a:endParaRPr lang="pt-PT" sz="1400" u="none" strike="noStrike" kern="1200" dirty="0" smtClean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PT" sz="140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Valorização económica dos resultados da</a:t>
                      </a:r>
                    </a:p>
                    <a:p>
                      <a:pPr algn="ctr"/>
                      <a:r>
                        <a:rPr lang="pt-PT" sz="140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investigação</a:t>
                      </a:r>
                      <a:endParaRPr lang="pt-PT" sz="140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85" marR="8585" marT="85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40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85" marR="8585" marT="85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Coordenação e gestão de parcerias de estratégias de</a:t>
                      </a:r>
                    </a:p>
                    <a:p>
                      <a:pPr algn="ctr"/>
                      <a:r>
                        <a:rPr lang="pt-PT" sz="140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eficiência coletiva de redes e clusters</a:t>
                      </a:r>
                    </a:p>
                    <a:p>
                      <a:pPr algn="ctr"/>
                      <a:endParaRPr lang="pt-PT" sz="1400" u="none" strike="noStrike" kern="1200" dirty="0" smtClean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PT" sz="140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Participação em iniciativas europeias de colaboração</a:t>
                      </a:r>
                    </a:p>
                    <a:p>
                      <a:pPr algn="ctr"/>
                      <a:r>
                        <a:rPr lang="pt-PT" sz="140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troca de experiências</a:t>
                      </a:r>
                      <a:endParaRPr lang="pt-PT" sz="140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85" marR="8585" marT="85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40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85" marR="8585" marT="85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Iniciativas de deteção, de estímulo e </a:t>
                      </a:r>
                    </a:p>
                    <a:p>
                      <a:pPr algn="ctr"/>
                      <a:r>
                        <a:rPr lang="pt-PT" sz="140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apoio ao empreendedorismo, à capacitação de iniciativas</a:t>
                      </a:r>
                    </a:p>
                    <a:p>
                      <a:pPr algn="ctr"/>
                      <a:r>
                        <a:rPr lang="pt-PT" sz="140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empresariais e à concretização de novas empresas</a:t>
                      </a:r>
                    </a:p>
                    <a:p>
                      <a:pPr algn="ctr"/>
                      <a:endParaRPr lang="pt-PT" sz="1400" u="none" strike="noStrike" kern="1200" dirty="0" smtClean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PT" sz="1400" i="1" u="none" strike="noStrike" kern="1200" dirty="0" err="1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mentoria</a:t>
                      </a:r>
                      <a:r>
                        <a:rPr lang="pt-PT" sz="1400" i="1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pt-PT" sz="1400" i="1" u="none" strike="noStrike" kern="1200" dirty="0" err="1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coaching</a:t>
                      </a:r>
                      <a:endParaRPr lang="pt-PT" sz="1400" i="1" u="none" strike="noStrike" kern="1200" dirty="0" smtClean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pt-PT" sz="1400" u="none" strike="noStrike" kern="1200" dirty="0" smtClean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pt-PT" sz="140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projetos estruturantes de suporte ao</a:t>
                      </a:r>
                    </a:p>
                    <a:p>
                      <a:pPr marL="0" algn="ctr" defTabSz="914400" rtl="0" eaLnBrk="1" latinLnBrk="0" hangingPunct="1"/>
                      <a:r>
                        <a:rPr lang="pt-PT" sz="140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empreendedorismo</a:t>
                      </a:r>
                      <a:endParaRPr lang="pt-PT" sz="140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85" marR="8585" marT="85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400" u="none" strike="noStrike" kern="120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85" marR="8585" marT="85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Prospeção, conhecimento e acesso a novos mercados</a:t>
                      </a:r>
                    </a:p>
                    <a:p>
                      <a:pPr algn="ctr" fontAlgn="b"/>
                      <a:endParaRPr lang="pt-PT" sz="1400" u="none" strike="noStrike" kern="1200" dirty="0" smtClean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PT" sz="140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Processos colaborativos de internacionalização, da partilha de conhecimento e capacitação para a internacionalização</a:t>
                      </a:r>
                    </a:p>
                    <a:p>
                      <a:pPr algn="ctr"/>
                      <a:endParaRPr lang="pt-PT" sz="1400" u="none" strike="noStrike" kern="1200" dirty="0" smtClean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PT" sz="140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Promoção internacional integrada da oferta portuguesa</a:t>
                      </a:r>
                    </a:p>
                    <a:p>
                      <a:pPr algn="ctr"/>
                      <a:r>
                        <a:rPr lang="pt-PT" sz="140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bens e serviços</a:t>
                      </a:r>
                      <a:endParaRPr lang="pt-PT" sz="140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85" marR="8585" marT="85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400" b="0" i="0" u="none" strike="noStrike" dirty="0">
                        <a:solidFill>
                          <a:srgbClr val="254061"/>
                        </a:solidFill>
                        <a:effectLst/>
                        <a:latin typeface="Calibri"/>
                      </a:endParaRPr>
                    </a:p>
                  </a:txBody>
                  <a:tcPr marL="8585" marR="8585" marT="85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Identificação e sensibilização para os fatores críticos de competitividade</a:t>
                      </a:r>
                    </a:p>
                    <a:p>
                      <a:pPr algn="ctr"/>
                      <a:endParaRPr lang="pt-PT" sz="1400" u="none" strike="noStrike" kern="1200" dirty="0" smtClean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pt-PT" sz="140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Informação sobre a oferta portuguesa de bens e serviços</a:t>
                      </a:r>
                    </a:p>
                    <a:p>
                      <a:pPr marL="0" algn="ctr" defTabSz="914400" rtl="0" eaLnBrk="1" latinLnBrk="0" hangingPunct="1"/>
                      <a:endParaRPr lang="pt-PT" sz="1400" u="none" strike="noStrike" kern="1200" dirty="0" smtClean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PT" sz="140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Práticas de cooperação e </a:t>
                      </a:r>
                      <a:r>
                        <a:rPr lang="pt-PT" sz="1400" u="none" strike="noStrike" kern="1200" dirty="0" err="1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coopetição</a:t>
                      </a:r>
                      <a:r>
                        <a:rPr lang="pt-PT" sz="140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entre PME</a:t>
                      </a:r>
                    </a:p>
                    <a:p>
                      <a:pPr algn="ctr"/>
                      <a:endParaRPr lang="pt-PT" sz="1400" u="none" strike="noStrike" kern="1200" dirty="0" smtClean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pt-PT" sz="140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Consolidação empresarial através de processos de transmissão e sucessão geracionais</a:t>
                      </a:r>
                      <a:endParaRPr lang="pt-PT" sz="140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85" marR="8585" marT="85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47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Ações coletivas</a:t>
            </a:r>
            <a:endParaRPr lang="pt-PT" sz="24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23528" y="2115284"/>
            <a:ext cx="8533456" cy="3570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pt-PT" altLang="pt-PT" sz="2000" b="1" dirty="0" smtClean="0">
                <a:latin typeface="+mn-lt"/>
              </a:rPr>
              <a:t>Condições: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 smtClean="0">
                <a:latin typeface="+mn-lt"/>
              </a:rPr>
              <a:t>Evidenciar </a:t>
            </a:r>
            <a:r>
              <a:rPr lang="pt-PT" dirty="0">
                <a:latin typeface="+mn-lt"/>
              </a:rPr>
              <a:t>uma natureza coletiva, abrangente e </a:t>
            </a:r>
            <a:r>
              <a:rPr lang="pt-PT" dirty="0" smtClean="0">
                <a:latin typeface="+mn-lt"/>
              </a:rPr>
              <a:t>não discriminatória </a:t>
            </a:r>
            <a:r>
              <a:rPr lang="pt-PT" dirty="0">
                <a:latin typeface="+mn-lt"/>
              </a:rPr>
              <a:t>que possa responder a riscos e </a:t>
            </a:r>
            <a:r>
              <a:rPr lang="pt-PT" dirty="0" smtClean="0">
                <a:latin typeface="+mn-lt"/>
              </a:rPr>
              <a:t>oportunidades comuns </a:t>
            </a:r>
            <a:r>
              <a:rPr lang="pt-PT" dirty="0">
                <a:latin typeface="+mn-lt"/>
              </a:rPr>
              <a:t>de um conjunto alargado de </a:t>
            </a:r>
            <a:r>
              <a:rPr lang="pt-PT" dirty="0" smtClean="0">
                <a:latin typeface="+mn-lt"/>
              </a:rPr>
              <a:t>empresas;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 smtClean="0">
                <a:latin typeface="+mn-lt"/>
              </a:rPr>
              <a:t>Estar </a:t>
            </a:r>
            <a:r>
              <a:rPr lang="pt-PT" dirty="0">
                <a:latin typeface="+mn-lt"/>
              </a:rPr>
              <a:t>alinhado </a:t>
            </a:r>
            <a:r>
              <a:rPr lang="pt-PT" dirty="0" smtClean="0">
                <a:latin typeface="+mn-lt"/>
              </a:rPr>
              <a:t>com a estratégia regional de especialização inteligente (obrigatório para OPI1.2 e preferencial para as demais Pis);</a:t>
            </a:r>
            <a:endParaRPr lang="pt-PT" dirty="0">
              <a:latin typeface="+mn-lt"/>
            </a:endParaRPr>
          </a:p>
          <a:p>
            <a:pPr lvl="0">
              <a:lnSpc>
                <a:spcPct val="150000"/>
              </a:lnSpc>
            </a:pPr>
            <a:endParaRPr lang="pt-PT" altLang="pt-PT" dirty="0">
              <a:latin typeface="+mn-lt"/>
            </a:endParaRPr>
          </a:p>
          <a:p>
            <a:pPr lvl="0">
              <a:lnSpc>
                <a:spcPct val="150000"/>
              </a:lnSpc>
            </a:pPr>
            <a:r>
              <a:rPr lang="pt-PT" altLang="pt-PT" b="1" dirty="0">
                <a:latin typeface="+mn-lt"/>
              </a:rPr>
              <a:t>Beneficiários: </a:t>
            </a:r>
            <a:r>
              <a:rPr lang="pt-PT" altLang="pt-PT" dirty="0">
                <a:latin typeface="+mn-lt"/>
              </a:rPr>
              <a:t>entidades do </a:t>
            </a:r>
            <a:r>
              <a:rPr lang="pt-PT" altLang="pt-PT" dirty="0" smtClean="0">
                <a:latin typeface="+mn-lt"/>
              </a:rPr>
              <a:t>I&amp;I, </a:t>
            </a:r>
            <a:r>
              <a:rPr lang="pt-PT" altLang="pt-PT" dirty="0">
                <a:latin typeface="+mn-lt"/>
              </a:rPr>
              <a:t>associações empresariais, agências públicas e entidades sem fins lucrativos</a:t>
            </a:r>
            <a:r>
              <a:rPr lang="pt-PT" altLang="pt-PT" dirty="0" smtClean="0">
                <a:latin typeface="+mn-lt"/>
              </a:rPr>
              <a:t>.</a:t>
            </a:r>
            <a:endParaRPr lang="pt-PT" altLang="pt-P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931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>
                <a:solidFill>
                  <a:prstClr val="white"/>
                </a:solidFill>
              </a:rPr>
              <a:t> </a:t>
            </a:r>
            <a:r>
              <a:rPr lang="pt-PT" sz="2400" b="1" dirty="0" smtClean="0">
                <a:solidFill>
                  <a:prstClr val="white"/>
                </a:solidFill>
              </a:rPr>
              <a:t>Estratégia de Desenvolvimento Regional </a:t>
            </a:r>
            <a:endParaRPr lang="pt-PT" sz="2400" b="1" dirty="0">
              <a:solidFill>
                <a:prstClr val="white"/>
              </a:solidFill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345884" y="1806114"/>
            <a:ext cx="8546596" cy="4647221"/>
            <a:chOff x="251520" y="1052736"/>
            <a:chExt cx="8740264" cy="4752528"/>
          </a:xfrm>
        </p:grpSpPr>
        <p:sp>
          <p:nvSpPr>
            <p:cNvPr id="7" name="Retângulo arredondado 6"/>
            <p:cNvSpPr/>
            <p:nvPr/>
          </p:nvSpPr>
          <p:spPr>
            <a:xfrm>
              <a:off x="1835696" y="2420888"/>
              <a:ext cx="4361424" cy="3384376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8" name="Retângulo arredondado 7"/>
            <p:cNvSpPr/>
            <p:nvPr/>
          </p:nvSpPr>
          <p:spPr>
            <a:xfrm>
              <a:off x="251520" y="1052736"/>
              <a:ext cx="1464059" cy="1152128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600" b="1" dirty="0" smtClean="0">
                  <a:cs typeface="Times New Roman" panose="02020603050405020304" pitchFamily="18" charset="0"/>
                </a:rPr>
                <a:t>Visão</a:t>
              </a:r>
              <a:endParaRPr lang="pt-PT" sz="1600" b="1" dirty="0">
                <a:cs typeface="Times New Roman" panose="02020603050405020304" pitchFamily="18" charset="0"/>
              </a:endParaRPr>
            </a:p>
          </p:txBody>
        </p:sp>
        <p:sp>
          <p:nvSpPr>
            <p:cNvPr id="11" name="Retângulo arredondado 10"/>
            <p:cNvSpPr/>
            <p:nvPr/>
          </p:nvSpPr>
          <p:spPr>
            <a:xfrm>
              <a:off x="1979712" y="1052736"/>
              <a:ext cx="7012072" cy="115212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400" b="1" dirty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“A Região do Norte será, em </a:t>
              </a:r>
              <a:r>
                <a:rPr lang="pt-PT" sz="1400" b="1" dirty="0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2020, </a:t>
              </a:r>
              <a:r>
                <a:rPr lang="pt-PT" sz="1400" b="1" dirty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capaz de gerar um nível de produção de bens e serviços transacionáveis que permita recuperar a trajetória de convergência a nível Europeu, assegurando, de forma sustentável, acréscimos de rendimento e de emprego da sua população e promovendo, por essa via, a coesão económica, social e </a:t>
              </a:r>
              <a:r>
                <a:rPr lang="pt-PT" sz="1400" b="1" dirty="0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territorial”</a:t>
              </a:r>
              <a:endParaRPr lang="pt-PT" sz="14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3" name="Retângulo arredondado 12"/>
            <p:cNvSpPr/>
            <p:nvPr/>
          </p:nvSpPr>
          <p:spPr>
            <a:xfrm>
              <a:off x="1952416" y="2708920"/>
              <a:ext cx="1251432" cy="1152128"/>
            </a:xfrm>
            <a:prstGeom prst="roundRect">
              <a:avLst/>
            </a:prstGeom>
            <a:noFill/>
            <a:ln w="28575"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200" b="1" dirty="0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Intensificação tecnológica da base produtiva</a:t>
              </a:r>
              <a:endParaRPr lang="pt-PT" sz="12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5" name="Retângulo arredondado 14"/>
            <p:cNvSpPr/>
            <p:nvPr/>
          </p:nvSpPr>
          <p:spPr>
            <a:xfrm>
              <a:off x="3375160" y="2708920"/>
              <a:ext cx="1268848" cy="1152127"/>
            </a:xfrm>
            <a:prstGeom prst="roundRect">
              <a:avLst/>
            </a:prstGeom>
            <a:noFill/>
            <a:ln w="28575"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200" b="1" dirty="0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Valorização económica de ativos e recursos intensivos em território </a:t>
              </a:r>
              <a:endParaRPr lang="pt-PT" sz="12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6" name="Retângulo arredondado 15"/>
            <p:cNvSpPr/>
            <p:nvPr/>
          </p:nvSpPr>
          <p:spPr>
            <a:xfrm>
              <a:off x="251520" y="2695272"/>
              <a:ext cx="1457576" cy="1152128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600" b="1" dirty="0" smtClean="0">
                  <a:cs typeface="Times New Roman" panose="02020603050405020304" pitchFamily="18" charset="0"/>
                </a:rPr>
                <a:t>Objetivos Estratégicos</a:t>
              </a:r>
              <a:endParaRPr lang="pt-PT" sz="1600" b="1" dirty="0">
                <a:cs typeface="Times New Roman" panose="02020603050405020304" pitchFamily="18" charset="0"/>
              </a:endParaRPr>
            </a:p>
          </p:txBody>
        </p:sp>
        <p:sp>
          <p:nvSpPr>
            <p:cNvPr id="17" name="Retângulo arredondado 16"/>
            <p:cNvSpPr/>
            <p:nvPr/>
          </p:nvSpPr>
          <p:spPr>
            <a:xfrm>
              <a:off x="4797904" y="2708920"/>
              <a:ext cx="1268848" cy="1152127"/>
            </a:xfrm>
            <a:prstGeom prst="roundRect">
              <a:avLst/>
            </a:prstGeom>
            <a:noFill/>
            <a:ln w="28575"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200" b="1" dirty="0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Melhoria do </a:t>
              </a:r>
              <a:r>
                <a:rPr lang="pt-PT" sz="1200" b="1" dirty="0" err="1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posicionamen-to</a:t>
              </a:r>
              <a:r>
                <a:rPr lang="pt-PT" sz="1200" b="1" dirty="0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 competitivo à escala global</a:t>
              </a:r>
              <a:endParaRPr lang="pt-PT" sz="12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8" name="Retângulo arredondado 17"/>
            <p:cNvSpPr/>
            <p:nvPr/>
          </p:nvSpPr>
          <p:spPr>
            <a:xfrm>
              <a:off x="6269128" y="2708920"/>
              <a:ext cx="1251432" cy="1152128"/>
            </a:xfrm>
            <a:prstGeom prst="roundRect">
              <a:avLst/>
            </a:prstGeom>
            <a:noFill/>
            <a:ln w="28575"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200" b="1" dirty="0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Consolidação de um sistema urbano policêntrico</a:t>
              </a:r>
              <a:endParaRPr lang="pt-PT" sz="12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9" name="Retângulo arredondado 18"/>
            <p:cNvSpPr/>
            <p:nvPr/>
          </p:nvSpPr>
          <p:spPr>
            <a:xfrm>
              <a:off x="7740352" y="2708920"/>
              <a:ext cx="1251432" cy="1152128"/>
            </a:xfrm>
            <a:prstGeom prst="roundRect">
              <a:avLst/>
            </a:prstGeom>
            <a:noFill/>
            <a:ln w="28575"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200" b="1" dirty="0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Promoção da </a:t>
              </a:r>
              <a:r>
                <a:rPr lang="pt-PT" sz="1200" b="1" dirty="0" err="1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empregabili-dade</a:t>
              </a:r>
              <a:r>
                <a:rPr lang="pt-PT" sz="1200" b="1" dirty="0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 de públicos e territórios-alvo</a:t>
              </a:r>
              <a:endParaRPr lang="pt-PT" sz="12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0" name="Retângulo arredondado 19"/>
            <p:cNvSpPr/>
            <p:nvPr/>
          </p:nvSpPr>
          <p:spPr>
            <a:xfrm>
              <a:off x="251520" y="4365104"/>
              <a:ext cx="1457576" cy="1152128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600" b="1" dirty="0" smtClean="0">
                  <a:cs typeface="Times New Roman" panose="02020603050405020304" pitchFamily="18" charset="0"/>
                </a:rPr>
                <a:t>Objetivos Transversais</a:t>
              </a:r>
              <a:endParaRPr lang="pt-PT" sz="1600" b="1" dirty="0">
                <a:cs typeface="Times New Roman" panose="02020603050405020304" pitchFamily="18" charset="0"/>
              </a:endParaRPr>
            </a:p>
          </p:txBody>
        </p:sp>
        <p:sp>
          <p:nvSpPr>
            <p:cNvPr id="21" name="Retângulo arredondado 20"/>
            <p:cNvSpPr/>
            <p:nvPr/>
          </p:nvSpPr>
          <p:spPr>
            <a:xfrm>
              <a:off x="1952416" y="4392400"/>
              <a:ext cx="7039368" cy="432048"/>
            </a:xfrm>
            <a:prstGeom prst="roundRect">
              <a:avLst/>
            </a:prstGeom>
            <a:noFill/>
            <a:ln w="28575"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200" b="1" dirty="0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Acréscimo de qualificações de todos os segmentos da população</a:t>
              </a:r>
              <a:endParaRPr lang="pt-PT" sz="12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2" name="Retângulo arredondado 21"/>
            <p:cNvSpPr/>
            <p:nvPr/>
          </p:nvSpPr>
          <p:spPr>
            <a:xfrm>
              <a:off x="1952416" y="5040472"/>
              <a:ext cx="7039368" cy="432048"/>
            </a:xfrm>
            <a:prstGeom prst="roundRect">
              <a:avLst/>
            </a:prstGeom>
            <a:noFill/>
            <a:ln w="28575"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200" b="1" dirty="0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Melhoria da eficácia e da eficiência do modelo de governação</a:t>
              </a:r>
              <a:endParaRPr lang="pt-PT" sz="12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1979712" y="3972981"/>
              <a:ext cx="47525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200" b="1" dirty="0" smtClean="0">
                  <a:solidFill>
                    <a:schemeClr val="accent3">
                      <a:lumMod val="50000"/>
                    </a:schemeClr>
                  </a:solidFill>
                  <a:cs typeface="Times New Roman" panose="02020603050405020304" pitchFamily="18" charset="0"/>
                </a:rPr>
                <a:t>Estratégia da Região do Norte de Especialização Inteligente</a:t>
              </a:r>
              <a:endParaRPr lang="pt-PT" sz="1200" b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4" name="Retângulo arredondado 23"/>
            <p:cNvSpPr/>
            <p:nvPr/>
          </p:nvSpPr>
          <p:spPr>
            <a:xfrm>
              <a:off x="1979712" y="3972980"/>
              <a:ext cx="4087040" cy="307487"/>
            </a:xfrm>
            <a:prstGeom prst="roundRect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</p:spTree>
    <p:extLst>
      <p:ext uri="{BB962C8B-B14F-4D97-AF65-F5344CB8AC3E}">
        <p14:creationId xmlns:p14="http://schemas.microsoft.com/office/powerpoint/2010/main" val="228679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3140968"/>
            <a:ext cx="9144000" cy="64807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4400" b="1" dirty="0" smtClean="0">
                <a:solidFill>
                  <a:schemeClr val="bg1"/>
                </a:solidFill>
              </a:rPr>
              <a:t>Apoio à I&amp;D não empresarial</a:t>
            </a:r>
            <a:endParaRPr lang="pt-PT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35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>
                <a:solidFill>
                  <a:schemeClr val="bg1"/>
                </a:solidFill>
              </a:rPr>
              <a:t>Projetos estruturados de I&amp;D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454258"/>
              </p:ext>
            </p:extLst>
          </p:nvPr>
        </p:nvGraphicFramePr>
        <p:xfrm>
          <a:off x="827584" y="1914544"/>
          <a:ext cx="7704856" cy="2088232"/>
        </p:xfrm>
        <a:graphic>
          <a:graphicData uri="http://schemas.openxmlformats.org/drawingml/2006/table">
            <a:tbl>
              <a:tblPr>
                <a:tableStyleId>{69012ECD-51FC-41F1-AA8D-1B2483CD663E}</a:tableStyleId>
              </a:tblPr>
              <a:tblGrid>
                <a:gridCol w="2016224"/>
                <a:gridCol w="5688632"/>
              </a:tblGrid>
              <a:tr h="2088232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800" u="none" strike="noStrike" kern="1200" noProof="0" dirty="0" smtClean="0">
                          <a:effectLst/>
                        </a:rPr>
                        <a:t>Projetos estruturados de I&amp;D</a:t>
                      </a:r>
                    </a:p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20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(Programas Integrados de IC&amp;DT)</a:t>
                      </a:r>
                      <a:endParaRPr lang="pt-PT" sz="120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 marL="0" lvl="0" indent="0"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t-PT" sz="1400" u="none" strike="noStrike" kern="1200" baseline="0" noProof="0" dirty="0" smtClean="0">
                          <a:effectLst/>
                        </a:rPr>
                        <a:t>Taxa de incentivo (máxima): 85%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t-PT" sz="1400" u="none" strike="noStrike" kern="1200" baseline="0" noProof="0" dirty="0" smtClean="0">
                          <a:effectLst/>
                        </a:rPr>
                        <a:t>Não reembolsável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t-PT" sz="1100" b="1" u="sng" strike="noStrike" kern="1200" baseline="0" noProof="0" dirty="0" smtClean="0">
                          <a:effectLst/>
                        </a:rPr>
                        <a:t>Empresas podem ser beneficiárias (taxa máxima de 80% se investigação industrial e pequena empresa)</a:t>
                      </a:r>
                    </a:p>
                    <a:p>
                      <a:pPr marL="0" lvl="0" indent="0"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pt-PT" sz="1400" u="none" strike="noStrike" kern="1200" baseline="0" noProof="0" dirty="0" smtClean="0">
                        <a:effectLst/>
                      </a:endParaRPr>
                    </a:p>
                    <a:p>
                      <a:pPr marL="0" lvl="0" indent="0"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pt-PT" sz="1400" u="none" strike="noStrike" kern="1200" baseline="0" noProof="0" dirty="0" smtClean="0">
                          <a:effectLst/>
                        </a:rPr>
                        <a:t>Condições:</a:t>
                      </a:r>
                    </a:p>
                    <a:p>
                      <a:pPr marL="285750" lvl="0" indent="-285750"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Char char="-"/>
                      </a:pPr>
                      <a:r>
                        <a:rPr lang="pt-PT" sz="1400" u="none" strike="noStrike" kern="1200" baseline="0" noProof="0" dirty="0" smtClean="0">
                          <a:effectLst/>
                        </a:rPr>
                        <a:t>Alinhamento com RIS3</a:t>
                      </a:r>
                      <a:endParaRPr lang="pt-PT" sz="1400" b="0" u="none" strike="noStrike" kern="1200" baseline="0" noProof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827706"/>
              </p:ext>
            </p:extLst>
          </p:nvPr>
        </p:nvGraphicFramePr>
        <p:xfrm>
          <a:off x="827584" y="4422736"/>
          <a:ext cx="7704856" cy="1888262"/>
        </p:xfrm>
        <a:graphic>
          <a:graphicData uri="http://schemas.openxmlformats.org/drawingml/2006/table">
            <a:tbl>
              <a:tblPr>
                <a:tableStyleId>{69012ECD-51FC-41F1-AA8D-1B2483CD663E}</a:tableStyleId>
              </a:tblPr>
              <a:tblGrid>
                <a:gridCol w="1944216"/>
                <a:gridCol w="5760640"/>
              </a:tblGrid>
              <a:tr h="1888262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800" u="none" strike="noStrike" kern="1200" noProof="0" dirty="0" smtClean="0">
                          <a:effectLst/>
                        </a:rPr>
                        <a:t>Infraestruturas de I&amp;D</a:t>
                      </a:r>
                      <a:endParaRPr lang="pt-PT" sz="1100" b="1" u="none" strike="noStrike" kern="1200" noProof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 marL="0" lvl="0" indent="0"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t-PT" sz="1400" u="none" strike="noStrike" kern="1200" baseline="0" noProof="0" dirty="0" smtClean="0">
                          <a:effectLst/>
                        </a:rPr>
                        <a:t>Taxa de incentivo (máxima): 85%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t-PT" sz="1400" u="none" strike="noStrike" kern="1200" baseline="0" noProof="0" dirty="0" smtClean="0">
                          <a:effectLst/>
                        </a:rPr>
                        <a:t>Não reembolsável</a:t>
                      </a:r>
                    </a:p>
                    <a:p>
                      <a:pPr marL="285750" lvl="0" indent="-285750"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Char char="-"/>
                      </a:pPr>
                      <a:endParaRPr lang="pt-PT" sz="1400" u="none" strike="noStrike" kern="1200" baseline="0" noProof="0" dirty="0" smtClean="0">
                        <a:effectLst/>
                      </a:endParaRPr>
                    </a:p>
                    <a:p>
                      <a:pPr marL="0" lvl="0" indent="0"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pt-PT" sz="1400" u="none" strike="noStrike" kern="1200" baseline="0" noProof="0" dirty="0" smtClean="0">
                          <a:effectLst/>
                        </a:rPr>
                        <a:t>Condições:</a:t>
                      </a:r>
                    </a:p>
                    <a:p>
                      <a:pPr marL="285750" lvl="0" indent="-285750"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Char char="-"/>
                      </a:pPr>
                      <a:r>
                        <a:rPr lang="pt-PT" sz="1400" u="none" strike="noStrike" kern="1200" baseline="0" noProof="0" dirty="0" smtClean="0">
                          <a:effectLst/>
                        </a:rPr>
                        <a:t>Alinhamento com RIS3 e </a:t>
                      </a:r>
                      <a:r>
                        <a:rPr lang="pt-PT" sz="1400" b="1" u="sng" strike="noStrike" kern="1200" baseline="0" noProof="0" dirty="0" smtClean="0">
                          <a:effectLst/>
                        </a:rPr>
                        <a:t>inserir-se no Roteiro Nacional</a:t>
                      </a:r>
                      <a:endParaRPr lang="pt-PT" sz="1400" b="1" u="sng" strike="noStrike" kern="1200" baseline="0" noProof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41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3140968"/>
            <a:ext cx="9144000" cy="64807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4400" b="1" dirty="0" smtClean="0">
                <a:solidFill>
                  <a:schemeClr val="bg1"/>
                </a:solidFill>
              </a:rPr>
              <a:t>Capital Humano</a:t>
            </a:r>
            <a:endParaRPr lang="pt-PT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77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/>
          </p:nvPr>
        </p:nvGraphicFramePr>
        <p:xfrm>
          <a:off x="827584" y="1756762"/>
          <a:ext cx="7704856" cy="2166720"/>
        </p:xfrm>
        <a:graphic>
          <a:graphicData uri="http://schemas.openxmlformats.org/drawingml/2006/table">
            <a:tbl>
              <a:tblPr>
                <a:tableStyleId>{69012ECD-51FC-41F1-AA8D-1B2483CD663E}</a:tableStyleId>
              </a:tblPr>
              <a:tblGrid>
                <a:gridCol w="2160240"/>
                <a:gridCol w="5544616"/>
              </a:tblGrid>
              <a:tr h="1888262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800" u="none" strike="noStrike" kern="1200" noProof="0" dirty="0" smtClean="0">
                          <a:effectLst/>
                        </a:rPr>
                        <a:t>Contratação de RH Altamente</a:t>
                      </a:r>
                      <a:r>
                        <a:rPr lang="pt-PT" sz="1800" u="none" strike="noStrike" kern="1200" baseline="0" noProof="0" dirty="0" smtClean="0">
                          <a:effectLst/>
                        </a:rPr>
                        <a:t> </a:t>
                      </a:r>
                      <a:r>
                        <a:rPr lang="pt-PT" sz="1800" u="none" strike="noStrike" kern="1200" noProof="0" dirty="0" smtClean="0">
                          <a:effectLst/>
                        </a:rPr>
                        <a:t>Qualificados </a:t>
                      </a:r>
                    </a:p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800" u="none" strike="noStrike" kern="1200" noProof="0" dirty="0" smtClean="0">
                          <a:effectLst/>
                        </a:rPr>
                        <a:t>(Doutorados)</a:t>
                      </a:r>
                    </a:p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800" u="none" strike="noStrike" kern="1200" noProof="0" dirty="0" smtClean="0">
                          <a:effectLst/>
                        </a:rPr>
                        <a:t>por empresas</a:t>
                      </a:r>
                      <a:endParaRPr lang="pt-PT" sz="1100" b="1" u="none" strike="noStrike" kern="1200" noProof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 marL="0" lvl="0" indent="0"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pt-PT" sz="1400" u="none" strike="noStrike" kern="1200" baseline="0" noProof="0" dirty="0" smtClean="0">
                        <a:effectLst/>
                      </a:endParaRPr>
                    </a:p>
                    <a:p>
                      <a:pPr marL="0" lvl="0" indent="0"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t-PT" sz="1400" u="none" strike="noStrike" kern="1200" baseline="0" noProof="0" dirty="0" smtClean="0">
                          <a:effectLst/>
                        </a:rPr>
                        <a:t>Taxa de incentivo (máxima): 50%  (PME e Não PME) </a:t>
                      </a:r>
                    </a:p>
                    <a:p>
                      <a:pPr marL="285750" lvl="0" indent="-285750"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Char char="-"/>
                      </a:pPr>
                      <a:r>
                        <a:rPr lang="pt-PT" sz="1400" u="none" strike="noStrike" kern="1200" baseline="0" noProof="0" dirty="0" smtClean="0">
                          <a:effectLst/>
                        </a:rPr>
                        <a:t>não reembolsável</a:t>
                      </a:r>
                    </a:p>
                    <a:p>
                      <a:pPr marL="0" lvl="0" indent="0"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pt-PT" sz="1400" u="none" strike="noStrike" kern="1200" baseline="0" noProof="0" dirty="0" smtClean="0">
                        <a:effectLst/>
                      </a:endParaRPr>
                    </a:p>
                    <a:p>
                      <a:pPr marL="0" lvl="0" indent="0"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pt-PT" sz="1400" u="none" strike="noStrike" kern="1200" baseline="0" noProof="0" dirty="0" smtClean="0">
                          <a:effectLst/>
                        </a:rPr>
                        <a:t>Condições:</a:t>
                      </a:r>
                    </a:p>
                    <a:p>
                      <a:pPr marL="285750" lvl="0" indent="-285750"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Char char="-"/>
                      </a:pPr>
                      <a:r>
                        <a:rPr lang="pt-PT" sz="1400" u="none" strike="noStrike" kern="1200" baseline="0" noProof="0" dirty="0" smtClean="0">
                          <a:effectLst/>
                        </a:rPr>
                        <a:t>Alinhamento com RIS3</a:t>
                      </a:r>
                    </a:p>
                    <a:p>
                      <a:pPr marL="285750" lvl="0" indent="-285750"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Char char="-"/>
                      </a:pPr>
                      <a:r>
                        <a:rPr lang="pt-PT" sz="1400" u="none" strike="noStrike" kern="1200" baseline="0" noProof="0" dirty="0" smtClean="0">
                          <a:effectLst/>
                        </a:rPr>
                        <a:t>Duração máxima de 36 meses</a:t>
                      </a:r>
                    </a:p>
                  </a:txBody>
                  <a:tcPr marL="108000" marR="108000" marT="108000" marB="108000" anchor="ctr"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/>
          </p:nvPr>
        </p:nvGraphicFramePr>
        <p:xfrm>
          <a:off x="827584" y="4221088"/>
          <a:ext cx="7704856" cy="2030600"/>
        </p:xfrm>
        <a:graphic>
          <a:graphicData uri="http://schemas.openxmlformats.org/drawingml/2006/table">
            <a:tbl>
              <a:tblPr>
                <a:tableStyleId>{69012ECD-51FC-41F1-AA8D-1B2483CD663E}</a:tableStyleId>
              </a:tblPr>
              <a:tblGrid>
                <a:gridCol w="1512168"/>
                <a:gridCol w="6192688"/>
              </a:tblGrid>
              <a:tr h="287022">
                <a:tc rowSpan="2"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800" u="none" strike="noStrike" kern="1200" noProof="0" dirty="0" smtClean="0">
                          <a:effectLst/>
                        </a:rPr>
                        <a:t>Programas Doutorais</a:t>
                      </a:r>
                      <a:endParaRPr lang="pt-PT" sz="1100" b="1" u="none" strike="noStrike" kern="1200" noProof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pt-PT" sz="1400" b="1" u="none" strike="noStrike" kern="1200" noProof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/>
                </a:tc>
              </a:tr>
              <a:tr h="1601240">
                <a:tc vMerge="1"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b="1" u="none" strike="noStrike" kern="1200" noProof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t-PT" sz="1400" u="none" strike="noStrike" kern="1200" baseline="0" noProof="0" dirty="0" smtClean="0">
                          <a:effectLst/>
                        </a:rPr>
                        <a:t>Taxa de incentivo (máxima): 85% + 15% (FCT) para Universidades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t-PT" sz="1400" u="none" strike="noStrike" kern="1200" baseline="0" noProof="0" dirty="0" smtClean="0">
                          <a:effectLst/>
                        </a:rPr>
                        <a:t>Não reembolsável</a:t>
                      </a:r>
                    </a:p>
                    <a:p>
                      <a:pPr marL="0" lvl="0" indent="0"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pt-PT" sz="1400" u="none" strike="noStrike" kern="1200" baseline="0" noProof="0" dirty="0" smtClean="0">
                        <a:effectLst/>
                      </a:endParaRPr>
                    </a:p>
                    <a:p>
                      <a:pPr marL="0" lvl="0" indent="0"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pt-PT" sz="1400" u="none" strike="noStrike" kern="1200" baseline="0" noProof="0" dirty="0" smtClean="0">
                          <a:effectLst/>
                        </a:rPr>
                        <a:t>Condições:</a:t>
                      </a:r>
                    </a:p>
                    <a:p>
                      <a:pPr marL="285750" lvl="0" indent="-285750"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Char char="-"/>
                      </a:pPr>
                      <a:r>
                        <a:rPr lang="pt-PT" sz="1400" u="none" strike="noStrike" kern="1200" baseline="0" noProof="0" dirty="0" smtClean="0">
                          <a:effectLst/>
                        </a:rPr>
                        <a:t>Alinhamento com RIS3</a:t>
                      </a:r>
                      <a:endParaRPr lang="pt-PT" sz="1400" b="0" u="none" strike="noStrike" kern="1200" baseline="0" noProof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/>
                </a:tc>
              </a:tr>
            </a:tbl>
          </a:graphicData>
        </a:graphic>
      </p:graphicFrame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fontAlgn="base">
              <a:spcBef>
                <a:spcPct val="0"/>
              </a:spcBef>
              <a:spcAft>
                <a:spcPct val="0"/>
              </a:spcAft>
            </a:pPr>
            <a:r>
              <a:rPr lang="pt-PT" sz="2000" b="1" cap="small" dirty="0" smtClean="0">
                <a:solidFill>
                  <a:schemeClr val="bg1"/>
                </a:solidFill>
              </a:rPr>
              <a:t>Capital humano</a:t>
            </a:r>
            <a:endParaRPr lang="pt-PT" sz="2000" b="1" cap="smal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04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3140968"/>
            <a:ext cx="9144000" cy="64807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4400" b="1" dirty="0" smtClean="0">
                <a:solidFill>
                  <a:schemeClr val="bg1"/>
                </a:solidFill>
              </a:rPr>
              <a:t>Foco nos resultados</a:t>
            </a:r>
            <a:endParaRPr lang="pt-PT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66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431540" y="1608613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pt-PT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 Autoridades de Gestão não vão simplesmente aprovar projetos e financiamentos. Vão sobretudo contratualizar </a:t>
            </a:r>
            <a:r>
              <a:rPr lang="pt-PT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realizações e resultados</a:t>
            </a:r>
            <a:r>
              <a:rPr lang="pt-PT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pt-PT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buClr>
                <a:srgbClr val="0070C0"/>
              </a:buClr>
            </a:pPr>
            <a:endParaRPr lang="pt-PT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pt-PT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pt-PT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pt-PT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não concretização das realizações </a:t>
            </a:r>
            <a:r>
              <a:rPr lang="pt-PT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 resultados </a:t>
            </a:r>
            <a:r>
              <a:rPr lang="pt-PT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contratados implicam: (i) suspensão de pagamentos; (</a:t>
            </a:r>
            <a:r>
              <a:rPr lang="pt-PT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ii</a:t>
            </a:r>
            <a:r>
              <a:rPr lang="pt-PT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sanções financeiras; (</a:t>
            </a:r>
            <a:r>
              <a:rPr lang="pt-PT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iii</a:t>
            </a:r>
            <a:r>
              <a:rPr lang="pt-PT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não atribuição da Reserva de </a:t>
            </a:r>
            <a:r>
              <a:rPr lang="pt-PT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Desempenho.</a:t>
            </a:r>
            <a:r>
              <a:rPr lang="pt-PT" dirty="0"/>
              <a:t> </a:t>
            </a:r>
            <a:r>
              <a:rPr lang="pt-PT" i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[Artigo 22.º - Aplicação do quadro de </a:t>
            </a:r>
            <a:r>
              <a:rPr lang="pt-PT" i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desempenho do Regulamento (UE) n.º 1303/2013 do Parlamento </a:t>
            </a:r>
            <a:r>
              <a:rPr lang="pt-PT" i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E</a:t>
            </a:r>
            <a:r>
              <a:rPr lang="pt-PT" i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uropeu e do Conselho de 17 /12]</a:t>
            </a: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pt-PT" i="1" dirty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pt-PT" i="1" dirty="0" smtClean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pt-PT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pt-PT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onstitui </a:t>
            </a:r>
            <a:r>
              <a:rPr lang="pt-PT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uma condicionalidade “</a:t>
            </a:r>
            <a:r>
              <a:rPr lang="pt-PT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ex</a:t>
            </a:r>
            <a:r>
              <a:rPr lang="pt-PT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ante” a </a:t>
            </a:r>
            <a:r>
              <a:rPr lang="pt-PT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existência de um sistema de indicadores de resultados</a:t>
            </a:r>
            <a:r>
              <a:rPr lang="pt-PT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necessário para selecionar as ações que contribuem mais eficazmente para os resultados desejados, monitorizar os progressos da operação e para efetuar a avaliação de impacto</a:t>
            </a:r>
            <a:r>
              <a:rPr lang="pt-PT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pt-PT" i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pt-PT" i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[Anexo XI </a:t>
            </a:r>
            <a:r>
              <a:rPr lang="pt-PT" i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do Regulamento (UE) n.º 1303/2013 do Parlamento Europeu e do Conselho de 17 /12]</a:t>
            </a: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pt-PT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37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225" y="333375"/>
            <a:ext cx="2547938" cy="86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116013" y="3016250"/>
            <a:ext cx="4248150" cy="101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3000"/>
              </a:spcBef>
              <a:buClrTx/>
              <a:buFontTx/>
              <a:buNone/>
            </a:pPr>
            <a:r>
              <a:rPr lang="pt-PT" altLang="pt-PT" sz="6000">
                <a:solidFill>
                  <a:srgbClr val="FFFFFF"/>
                </a:solidFill>
                <a:latin typeface="Calibri" pitchFamily="34" charset="0"/>
              </a:rPr>
              <a:t>WORKSHOP </a:t>
            </a:r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76250"/>
            <a:ext cx="316865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1" name="Imagem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454025"/>
            <a:ext cx="216217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9" t="22939" r="17258" b="16846"/>
          <a:stretch/>
        </p:blipFill>
        <p:spPr bwMode="auto">
          <a:xfrm>
            <a:off x="0" y="1904798"/>
            <a:ext cx="4419601" cy="2222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7" descr="C:\Users\vdevesa\Desktop\FEEI\Uniao_Europeia_logotipo\Logo Uniao Europeia_Fundos Europeus Estruturais e de Investimento-01.tif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131" y="5972000"/>
            <a:ext cx="1294322" cy="387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2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7" t="39113" r="6826" b="38469"/>
          <a:stretch/>
        </p:blipFill>
        <p:spPr bwMode="auto">
          <a:xfrm>
            <a:off x="4644008" y="6075955"/>
            <a:ext cx="1847850" cy="339725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12" name="Rectângulo 11"/>
          <p:cNvSpPr/>
          <p:nvPr/>
        </p:nvSpPr>
        <p:spPr>
          <a:xfrm>
            <a:off x="-36512" y="5142435"/>
            <a:ext cx="1008112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Rectângulo 10"/>
          <p:cNvSpPr/>
          <p:nvPr/>
        </p:nvSpPr>
        <p:spPr>
          <a:xfrm>
            <a:off x="251520" y="5050194"/>
            <a:ext cx="7341348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pt-PT" sz="2800" b="1" dirty="0" smtClean="0">
                <a:solidFill>
                  <a:srgbClr val="006600"/>
                </a:solidFill>
                <a:ea typeface="Calibri"/>
                <a:cs typeface="Times New Roman"/>
              </a:rPr>
              <a:t>Competitividade </a:t>
            </a:r>
            <a:r>
              <a:rPr lang="pt-PT" sz="2800" b="1" dirty="0">
                <a:solidFill>
                  <a:srgbClr val="006600"/>
                </a:solidFill>
                <a:ea typeface="Calibri"/>
                <a:cs typeface="Times New Roman"/>
              </a:rPr>
              <a:t>e </a:t>
            </a:r>
            <a:r>
              <a:rPr lang="pt-PT" sz="2800" b="1" dirty="0" smtClean="0">
                <a:solidFill>
                  <a:srgbClr val="006600"/>
                </a:solidFill>
                <a:ea typeface="Calibri"/>
                <a:cs typeface="Times New Roman"/>
              </a:rPr>
              <a:t>Internacionalização</a:t>
            </a:r>
          </a:p>
          <a:p>
            <a:pPr>
              <a:lnSpc>
                <a:spcPct val="115000"/>
              </a:lnSpc>
            </a:pPr>
            <a:endParaRPr lang="pt-PT" sz="2800" b="1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pt-PT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Calibri"/>
                <a:cs typeface="Times New Roman"/>
              </a:rPr>
              <a:t>António Teixeira | Secretário Técnico NORTE 2020</a:t>
            </a:r>
            <a:endParaRPr lang="pt-PT" sz="1400" b="1" dirty="0">
              <a:solidFill>
                <a:schemeClr val="tx1">
                  <a:lumMod val="65000"/>
                  <a:lumOff val="35000"/>
                </a:schemeClr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725011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>
                <a:solidFill>
                  <a:schemeClr val="bg1"/>
                </a:solidFill>
              </a:rPr>
              <a:t> </a:t>
            </a:r>
            <a:r>
              <a:rPr lang="pt-PT" sz="2400" b="1" dirty="0" smtClean="0">
                <a:solidFill>
                  <a:schemeClr val="bg1"/>
                </a:solidFill>
              </a:rPr>
              <a:t> Dotações financeiras do Programa Operacional </a:t>
            </a:r>
            <a:r>
              <a:rPr lang="pt-PT" sz="2400" b="1" dirty="0" smtClean="0">
                <a:solidFill>
                  <a:prstClr val="white"/>
                </a:solidFill>
              </a:rPr>
              <a:t>(M€)</a:t>
            </a:r>
            <a:endParaRPr lang="pt-PT" sz="2400" b="1" dirty="0">
              <a:solidFill>
                <a:prstClr val="white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399330"/>
              </p:ext>
            </p:extLst>
          </p:nvPr>
        </p:nvGraphicFramePr>
        <p:xfrm>
          <a:off x="539552" y="2055810"/>
          <a:ext cx="8064896" cy="37494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64496"/>
                <a:gridCol w="1080120"/>
                <a:gridCol w="1080120"/>
                <a:gridCol w="1440160"/>
              </a:tblGrid>
              <a:tr h="33607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Eixo Prioritário (EP)*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FEDER (M€)*</a:t>
                      </a:r>
                      <a:endParaRPr lang="pt-PT" sz="14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FSE (M€)*</a:t>
                      </a: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do EP (M€)*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</a:tr>
              <a:tr h="33607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EP1.</a:t>
                      </a:r>
                      <a:r>
                        <a:rPr lang="pt-PT" sz="14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pt-PT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Investigação</a:t>
                      </a:r>
                      <a:r>
                        <a:rPr lang="pt-P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, Desenvolvimento Tecnológico e Inovação</a:t>
                      </a:r>
                      <a:endParaRPr lang="pt-PT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403</a:t>
                      </a: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403</a:t>
                      </a: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</a:tr>
              <a:tr h="33607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EP2. Competitividade </a:t>
                      </a:r>
                      <a:r>
                        <a:rPr lang="pt-P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das Pequenas e Médias Empresas </a:t>
                      </a:r>
                      <a:endParaRPr lang="pt-PT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1.262</a:t>
                      </a:r>
                      <a:endParaRPr lang="pt-PT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1.262</a:t>
                      </a:r>
                      <a:endParaRPr lang="pt-PT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</a:tr>
              <a:tr h="192348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EP3. Economia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de Baixo Teor de Carbono 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159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159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</a:tr>
              <a:tr h="216318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EP4. Qualidade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Ambiental 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161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161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</a:tr>
              <a:tr h="168280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EP5. Sistema Urbano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385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385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</a:tr>
              <a:tr h="167284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EP6. Emprego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 Mobilidade dos Trabalhadores 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138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195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</a:tr>
              <a:tr h="262911"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EP6. Prioridade 8.5</a:t>
                      </a:r>
                      <a:endParaRPr lang="pt-PT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0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  <a:endParaRPr lang="pt-PT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  <a:endParaRPr lang="pt-PT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</a:tr>
              <a:tr h="142865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EP7. Inclusão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Social e Pobreza 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80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138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218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</a:tr>
              <a:tr h="94476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EP8. Educação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 Aprendizagem ao Longo da Vida 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173 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263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436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</a:tr>
              <a:tr h="33527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EP9. Capacitação </a:t>
                      </a:r>
                      <a:r>
                        <a:rPr lang="pt-PT" sz="14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Institucional </a:t>
                      </a:r>
                      <a:r>
                        <a:rPr lang="pt-PT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e TIC</a:t>
                      </a:r>
                      <a:endParaRPr lang="pt-PT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108000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44</a:t>
                      </a:r>
                      <a:endParaRPr lang="pt-PT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76</a:t>
                      </a:r>
                      <a:endParaRPr lang="pt-PT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</a:tr>
              <a:tr h="141714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EP10.</a:t>
                      </a:r>
                      <a:r>
                        <a:rPr lang="pt-PT" sz="1200" b="0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Assistência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técnica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</a:tr>
              <a:tr h="33607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do Programa Operacional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400" b="1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2.796</a:t>
                      </a:r>
                      <a:endParaRPr lang="pt-PT" sz="1400" b="1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kern="1200" dirty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583</a:t>
                      </a: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400" b="1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3.379</a:t>
                      </a:r>
                      <a:endParaRPr lang="pt-PT" sz="1400" b="1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</a:tr>
              <a:tr h="33607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Competitividade e Internacionalização</a:t>
                      </a:r>
                      <a:endParaRPr lang="pt-PT"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1697</a:t>
                      </a:r>
                      <a:endParaRPr lang="pt-PT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102</a:t>
                      </a:r>
                      <a:endParaRPr lang="pt-PT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1799</a:t>
                      </a:r>
                      <a:endParaRPr lang="pt-PT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67544" y="6372036"/>
            <a:ext cx="804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900" dirty="0" smtClean="0">
                <a:solidFill>
                  <a:schemeClr val="accent1">
                    <a:lumMod val="50000"/>
                  </a:schemeClr>
                </a:solidFill>
              </a:rPr>
              <a:t>* Os valores  são apresentados em milhões de euros (M€). Por questões de arredondamento, os totais, quer em linha quer em coluna, poderão não corresponder à soma das parcelas. </a:t>
            </a:r>
            <a:endParaRPr lang="pt-PT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09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3140968"/>
            <a:ext cx="9144000" cy="64807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4400" b="1" dirty="0" smtClean="0">
                <a:solidFill>
                  <a:schemeClr val="bg1"/>
                </a:solidFill>
              </a:rPr>
              <a:t>Referencial estratégico</a:t>
            </a:r>
            <a:endParaRPr lang="pt-PT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9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Estratégia Regional de Especialização Inteligente (RIS3)</a:t>
            </a:r>
            <a:endParaRPr lang="pt-PT" sz="2400" b="1" dirty="0">
              <a:solidFill>
                <a:schemeClr val="bg1"/>
              </a:solidFill>
            </a:endParaRPr>
          </a:p>
        </p:txBody>
      </p:sp>
      <p:pic>
        <p:nvPicPr>
          <p:cNvPr id="5" name="Imagem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87359"/>
            <a:ext cx="7272808" cy="45939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686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Sistemas agroambientais e alimentação (RIS3)</a:t>
            </a:r>
            <a:endParaRPr lang="pt-PT" sz="2400" b="1" dirty="0">
              <a:solidFill>
                <a:schemeClr val="bg1"/>
              </a:solidFill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79512" y="1502426"/>
            <a:ext cx="2857797" cy="3510750"/>
            <a:chOff x="107504" y="1017890"/>
            <a:chExt cx="3549995" cy="2686495"/>
          </a:xfrm>
        </p:grpSpPr>
        <p:sp>
          <p:nvSpPr>
            <p:cNvPr id="9" name="Text Box 19"/>
            <p:cNvSpPr txBox="1">
              <a:spLocks noChangeArrowheads="1"/>
            </p:cNvSpPr>
            <p:nvPr/>
          </p:nvSpPr>
          <p:spPr bwMode="auto">
            <a:xfrm>
              <a:off x="107504" y="1325667"/>
              <a:ext cx="3549995" cy="237871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  <a:defRPr/>
              </a:pPr>
              <a:r>
                <a:rPr lang="pt-PT" sz="1400" i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Articulação do potencial agrícola regional em produtos de elevado valor acrescentado (vinho, azeite, castanha, </a:t>
              </a:r>
              <a:r>
                <a:rPr lang="pt-PT" sz="1400" i="1" dirty="0" err="1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etc</a:t>
              </a:r>
              <a:r>
                <a:rPr lang="pt-PT" sz="1400" i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) com competências científicas e tecnológicas (enologia, engenharia, biologia, biotecnologia, </a:t>
              </a:r>
              <a:r>
                <a:rPr lang="pt-PT" sz="1400" i="1" dirty="0" err="1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etc</a:t>
              </a:r>
              <a:r>
                <a:rPr lang="pt-PT" sz="1400" i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) e empresariais (leite e derivados, vitivinicultura, </a:t>
              </a:r>
              <a:r>
                <a:rPr lang="pt-PT" sz="1400" i="1" dirty="0" err="1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etc</a:t>
              </a:r>
              <a:r>
                <a:rPr lang="pt-PT" sz="1400" i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) para o desenvolvimento de produtos associados, nomeadamente à alimentação funcional e à gastronomia local, e destinados a segmentos de procura mais dinâmicos.</a:t>
              </a:r>
            </a:p>
          </p:txBody>
        </p:sp>
        <p:sp>
          <p:nvSpPr>
            <p:cNvPr id="10" name="Text Box 19"/>
            <p:cNvSpPr txBox="1">
              <a:spLocks noChangeArrowheads="1"/>
            </p:cNvSpPr>
            <p:nvPr/>
          </p:nvSpPr>
          <p:spPr bwMode="auto">
            <a:xfrm>
              <a:off x="107504" y="1017890"/>
              <a:ext cx="3549995" cy="30777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600"/>
                </a:spcBef>
                <a:defRPr/>
              </a:pPr>
              <a:r>
                <a:rPr lang="pt-PT" sz="1400" b="1" smtClean="0">
                  <a:solidFill>
                    <a:schemeClr val="bg1"/>
                  </a:solidFill>
                  <a:ea typeface="Verdana" pitchFamily="34" charset="0"/>
                  <a:cs typeface="Verdana" pitchFamily="34" charset="0"/>
                </a:rPr>
                <a:t>RACIONAL</a:t>
              </a:r>
              <a:endParaRPr lang="pt-PT" sz="1400" b="1" dirty="0">
                <a:solidFill>
                  <a:schemeClr val="bg1"/>
                </a:solidFill>
                <a:ea typeface="Verdana" pitchFamily="34" charset="0"/>
                <a:cs typeface="Verdana" pitchFamily="34" charset="0"/>
              </a:endParaRPr>
            </a:p>
          </p:txBody>
        </p:sp>
      </p:grpSp>
      <p:pic>
        <p:nvPicPr>
          <p:cNvPr id="11" name="Imagem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502426"/>
            <a:ext cx="6048672" cy="54549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606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Cultura, criação e moda (RIS3)</a:t>
            </a:r>
            <a:endParaRPr lang="pt-PT" sz="2400" b="1" dirty="0">
              <a:solidFill>
                <a:schemeClr val="bg1"/>
              </a:solidFill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79512" y="1502425"/>
            <a:ext cx="2857797" cy="3079863"/>
            <a:chOff x="107504" y="1017890"/>
            <a:chExt cx="3549995" cy="2356773"/>
          </a:xfrm>
        </p:grpSpPr>
        <p:sp>
          <p:nvSpPr>
            <p:cNvPr id="9" name="Text Box 19"/>
            <p:cNvSpPr txBox="1">
              <a:spLocks noChangeArrowheads="1"/>
            </p:cNvSpPr>
            <p:nvPr/>
          </p:nvSpPr>
          <p:spPr bwMode="auto">
            <a:xfrm>
              <a:off x="107504" y="1325667"/>
              <a:ext cx="3549995" cy="204899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  <a:defRPr/>
              </a:pPr>
              <a:r>
                <a:rPr lang="pt-PT" sz="1400" i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Exploração das indústrias criativas (sobretudo nas áreas de design e arquitetura), de novos materiais e de tecnologias de produção inovadoras, na criação de novas vantagens competitivas em setores ligados à produção de bens de consumo com uma forte componente de design (design </a:t>
              </a:r>
              <a:r>
                <a:rPr lang="pt-PT" sz="1400" i="1" dirty="0" err="1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based</a:t>
              </a:r>
              <a:r>
                <a:rPr lang="pt-PT" sz="1400" i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 </a:t>
              </a:r>
              <a:r>
                <a:rPr lang="pt-PT" sz="1400" i="1" dirty="0" err="1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consumer</a:t>
              </a:r>
              <a:r>
                <a:rPr lang="pt-PT" sz="1400" i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 </a:t>
              </a:r>
              <a:r>
                <a:rPr lang="pt-PT" sz="1400" i="1" dirty="0" err="1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goods</a:t>
              </a:r>
              <a:r>
                <a:rPr lang="pt-PT" sz="1400" i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), nomeadamente o têxtil e vestuário, calçado, acessórios, mobiliário, joalharia, etc</a:t>
              </a:r>
              <a:r>
                <a:rPr lang="pt-PT" sz="1400" i="1" dirty="0" smtClean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.</a:t>
              </a:r>
              <a:endParaRPr lang="pt-PT" sz="1400" i="1" dirty="0">
                <a:solidFill>
                  <a:schemeClr val="accent1">
                    <a:lumMod val="50000"/>
                  </a:schemeClr>
                </a:solidFill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0" name="Text Box 19"/>
            <p:cNvSpPr txBox="1">
              <a:spLocks noChangeArrowheads="1"/>
            </p:cNvSpPr>
            <p:nvPr/>
          </p:nvSpPr>
          <p:spPr bwMode="auto">
            <a:xfrm>
              <a:off x="107504" y="1017890"/>
              <a:ext cx="3549995" cy="30777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600"/>
                </a:spcBef>
                <a:defRPr/>
              </a:pPr>
              <a:r>
                <a:rPr lang="pt-PT" sz="1400" b="1" smtClean="0">
                  <a:solidFill>
                    <a:schemeClr val="bg1"/>
                  </a:solidFill>
                  <a:ea typeface="Verdana" pitchFamily="34" charset="0"/>
                  <a:cs typeface="Verdana" pitchFamily="34" charset="0"/>
                </a:rPr>
                <a:t>RACIONAL</a:t>
              </a:r>
              <a:endParaRPr lang="pt-PT" sz="1400" b="1" dirty="0">
                <a:solidFill>
                  <a:schemeClr val="bg1"/>
                </a:solidFill>
                <a:ea typeface="Verdana" pitchFamily="34" charset="0"/>
                <a:cs typeface="Verdana" pitchFamily="34" charset="0"/>
              </a:endParaRPr>
            </a:p>
          </p:txBody>
        </p:sp>
      </p:grpSp>
      <p:pic>
        <p:nvPicPr>
          <p:cNvPr id="7" name="Imagem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7309" y="1340768"/>
            <a:ext cx="6071195" cy="5517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453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Indústrias da mobilidade e ambiente (RIS3)</a:t>
            </a:r>
            <a:endParaRPr lang="pt-PT" sz="2400" b="1" dirty="0">
              <a:solidFill>
                <a:schemeClr val="bg1"/>
              </a:solidFill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79512" y="1502426"/>
            <a:ext cx="2857797" cy="3295307"/>
            <a:chOff x="107504" y="1017890"/>
            <a:chExt cx="3549995" cy="2521634"/>
          </a:xfrm>
        </p:grpSpPr>
        <p:sp>
          <p:nvSpPr>
            <p:cNvPr id="9" name="Text Box 19"/>
            <p:cNvSpPr txBox="1">
              <a:spLocks noChangeArrowheads="1"/>
            </p:cNvSpPr>
            <p:nvPr/>
          </p:nvSpPr>
          <p:spPr bwMode="auto">
            <a:xfrm>
              <a:off x="107504" y="1325667"/>
              <a:ext cx="3549995" cy="221385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  <a:defRPr/>
              </a:pPr>
              <a:r>
                <a:rPr lang="pt-PT" sz="1400" i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Aproveitamento das competências científicas nas áreas das tecnologias de produção e dos materiais, potenciadas pelos contratos de fornecimento com a Airbus e Embraer, para a promoção do upgrade das indústrias de componentes de automóveis e de moldes, tendo em vista o fornecimento de clientes mais exigentes nas especificações técnicas, nomeadamente na área da aeronáutica.</a:t>
              </a:r>
            </a:p>
          </p:txBody>
        </p:sp>
        <p:sp>
          <p:nvSpPr>
            <p:cNvPr id="10" name="Text Box 19"/>
            <p:cNvSpPr txBox="1">
              <a:spLocks noChangeArrowheads="1"/>
            </p:cNvSpPr>
            <p:nvPr/>
          </p:nvSpPr>
          <p:spPr bwMode="auto">
            <a:xfrm>
              <a:off x="107504" y="1017890"/>
              <a:ext cx="3549995" cy="30777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600"/>
                </a:spcBef>
                <a:defRPr/>
              </a:pPr>
              <a:r>
                <a:rPr lang="pt-PT" sz="1400" b="1" smtClean="0">
                  <a:solidFill>
                    <a:schemeClr val="bg1"/>
                  </a:solidFill>
                  <a:ea typeface="Verdana" pitchFamily="34" charset="0"/>
                  <a:cs typeface="Verdana" pitchFamily="34" charset="0"/>
                </a:rPr>
                <a:t>RACIONAL</a:t>
              </a:r>
              <a:endParaRPr lang="pt-PT" sz="1400" b="1" dirty="0">
                <a:solidFill>
                  <a:schemeClr val="bg1"/>
                </a:solidFill>
                <a:ea typeface="Verdana" pitchFamily="34" charset="0"/>
                <a:cs typeface="Verdana" pitchFamily="34" charset="0"/>
              </a:endParaRPr>
            </a:p>
          </p:txBody>
        </p:sp>
      </p:grpSp>
      <p:pic>
        <p:nvPicPr>
          <p:cNvPr id="7" name="Imagem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340768"/>
            <a:ext cx="6219066" cy="5598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36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Sistemas Avançados de Produção (RIS3)</a:t>
            </a:r>
            <a:endParaRPr lang="pt-PT" sz="2400" b="1" dirty="0">
              <a:solidFill>
                <a:schemeClr val="bg1"/>
              </a:solidFill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79512" y="1502426"/>
            <a:ext cx="2857797" cy="4372525"/>
            <a:chOff x="107504" y="1017890"/>
            <a:chExt cx="3549995" cy="3345942"/>
          </a:xfrm>
        </p:grpSpPr>
        <p:sp>
          <p:nvSpPr>
            <p:cNvPr id="9" name="Text Box 19"/>
            <p:cNvSpPr txBox="1">
              <a:spLocks noChangeArrowheads="1"/>
            </p:cNvSpPr>
            <p:nvPr/>
          </p:nvSpPr>
          <p:spPr bwMode="auto">
            <a:xfrm>
              <a:off x="107504" y="1325667"/>
              <a:ext cx="3549995" cy="30381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  <a:defRPr/>
              </a:pPr>
              <a:r>
                <a:rPr lang="pt-PT" sz="1400" i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Desenvolvimento de fileiras associadas às Tecnologias de Largo Espectro (</a:t>
              </a:r>
              <a:r>
                <a:rPr lang="pt-PT" sz="1400" i="1" dirty="0" err="1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Key</a:t>
              </a:r>
              <a:r>
                <a:rPr lang="pt-PT" sz="1400" i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 </a:t>
              </a:r>
              <a:r>
                <a:rPr lang="pt-PT" sz="1400" i="1" dirty="0" err="1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Enabling</a:t>
              </a:r>
              <a:r>
                <a:rPr lang="pt-PT" sz="1400" i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 Technologies), nomeadamente os Sistemas de Produção Avançados (</a:t>
              </a:r>
              <a:r>
                <a:rPr lang="pt-PT" sz="1400" i="1" dirty="0" err="1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Advanced</a:t>
              </a:r>
              <a:r>
                <a:rPr lang="pt-PT" sz="1400" i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 </a:t>
              </a:r>
              <a:r>
                <a:rPr lang="pt-PT" sz="1400" i="1" dirty="0" err="1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Manufacturing</a:t>
              </a:r>
              <a:r>
                <a:rPr lang="pt-PT" sz="1400" i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 </a:t>
              </a:r>
              <a:r>
                <a:rPr lang="pt-PT" sz="1400" i="1" dirty="0" err="1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Systems</a:t>
              </a:r>
              <a:r>
                <a:rPr lang="pt-PT" sz="1400" i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rPr>
                <a:t>), Nanotecnologias, Materiais e TICE, conjugando a existência de capacidades e infraestruturas cientificas e tecnológicas, e de setores utilizadores relevantes, através do reforço do tecido empresarial existente (no caso das tecnologias de produção e das TICE) ou da criação de novas empresas (sobretudo na área da nanotecnologia e da produção de novos materiais).</a:t>
              </a:r>
            </a:p>
          </p:txBody>
        </p:sp>
        <p:sp>
          <p:nvSpPr>
            <p:cNvPr id="10" name="Text Box 19"/>
            <p:cNvSpPr txBox="1">
              <a:spLocks noChangeArrowheads="1"/>
            </p:cNvSpPr>
            <p:nvPr/>
          </p:nvSpPr>
          <p:spPr bwMode="auto">
            <a:xfrm>
              <a:off x="107504" y="1017890"/>
              <a:ext cx="3549995" cy="30777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600"/>
                </a:spcBef>
                <a:defRPr/>
              </a:pPr>
              <a:r>
                <a:rPr lang="pt-PT" sz="1400" b="1" smtClean="0">
                  <a:solidFill>
                    <a:schemeClr val="bg1"/>
                  </a:solidFill>
                  <a:ea typeface="Verdana" pitchFamily="34" charset="0"/>
                  <a:cs typeface="Verdana" pitchFamily="34" charset="0"/>
                </a:rPr>
                <a:t>RACIONAL</a:t>
              </a:r>
              <a:endParaRPr lang="pt-PT" sz="1400" b="1" dirty="0">
                <a:solidFill>
                  <a:schemeClr val="bg1"/>
                </a:solidFill>
                <a:ea typeface="Verdana" pitchFamily="34" charset="0"/>
                <a:cs typeface="Verdana" pitchFamily="34" charset="0"/>
              </a:endParaRPr>
            </a:p>
          </p:txBody>
        </p:sp>
      </p:grpSp>
      <p:pic>
        <p:nvPicPr>
          <p:cNvPr id="7" name="Imagem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297226"/>
            <a:ext cx="5904656" cy="56886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854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10374</TotalTime>
  <Words>1720</Words>
  <Application>Microsoft Office PowerPoint</Application>
  <PresentationFormat>Apresentação no Ecrã (4:3)</PresentationFormat>
  <Paragraphs>247</Paragraphs>
  <Slides>26</Slides>
  <Notes>26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26</vt:i4>
      </vt:variant>
    </vt:vector>
  </HeadingPairs>
  <TitlesOfParts>
    <vt:vector size="27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CCDRN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>POR Norte 2014-2020</dc:subject>
  <dc:creator>pedro.moia@ccdr-n.pt</dc:creator>
  <cp:lastModifiedBy>Vitor Devesa</cp:lastModifiedBy>
  <cp:revision>593</cp:revision>
  <cp:lastPrinted>2015-04-30T10:11:44Z</cp:lastPrinted>
  <dcterms:created xsi:type="dcterms:W3CDTF">2013-02-26T14:57:28Z</dcterms:created>
  <dcterms:modified xsi:type="dcterms:W3CDTF">2015-10-06T11:12:01Z</dcterms:modified>
</cp:coreProperties>
</file>