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416" r:id="rId3"/>
    <p:sldId id="417" r:id="rId4"/>
    <p:sldId id="430" r:id="rId5"/>
    <p:sldId id="386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7" r:id="rId15"/>
    <p:sldId id="435" r:id="rId16"/>
    <p:sldId id="426" r:id="rId17"/>
    <p:sldId id="433" r:id="rId18"/>
    <p:sldId id="434" r:id="rId19"/>
    <p:sldId id="436" r:id="rId20"/>
    <p:sldId id="429" r:id="rId2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840"/>
    <a:srgbClr val="D2D2D2"/>
    <a:srgbClr val="DC8B9F"/>
    <a:srgbClr val="A1B8E1"/>
    <a:srgbClr val="FFD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>
        <p:scale>
          <a:sx n="94" d="100"/>
          <a:sy n="94" d="100"/>
        </p:scale>
        <p:origin x="-402" y="17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Juncal Pires" userId="0d6fa665-b92b-4c1c-8f57-9a39211948bf" providerId="ADAL" clId="{4B4B99DA-87CB-4390-8270-F76759D25183}"/>
    <pc:docChg chg="custSel modSld">
      <pc:chgData name="Teresa Juncal Pires" userId="0d6fa665-b92b-4c1c-8f57-9a39211948bf" providerId="ADAL" clId="{4B4B99DA-87CB-4390-8270-F76759D25183}" dt="2018-04-16T14:31:33.121" v="90" actId="478"/>
      <pc:docMkLst>
        <pc:docMk/>
      </pc:docMkLst>
      <pc:sldChg chg="modTransition modAnim">
        <pc:chgData name="Teresa Juncal Pires" userId="0d6fa665-b92b-4c1c-8f57-9a39211948bf" providerId="ADAL" clId="{4B4B99DA-87CB-4390-8270-F76759D25183}" dt="2018-04-16T14:28:00.544" v="59"/>
        <pc:sldMkLst>
          <pc:docMk/>
          <pc:sldMk cId="1342701333" sldId="386"/>
        </pc:sldMkLst>
      </pc:sldChg>
      <pc:sldChg chg="addSp delSp modTransition modAnim">
        <pc:chgData name="Teresa Juncal Pires" userId="0d6fa665-b92b-4c1c-8f57-9a39211948bf" providerId="ADAL" clId="{4B4B99DA-87CB-4390-8270-F76759D25183}" dt="2018-04-16T14:31:26.860" v="85"/>
        <pc:sldMkLst>
          <pc:docMk/>
          <pc:sldMk cId="1757354437" sldId="416"/>
        </pc:sldMkLst>
        <pc:picChg chg="add del">
          <ac:chgData name="Teresa Juncal Pires" userId="0d6fa665-b92b-4c1c-8f57-9a39211948bf" providerId="ADAL" clId="{4B4B99DA-87CB-4390-8270-F76759D25183}" dt="2018-04-16T14:31:26.860" v="85"/>
          <ac:picMkLst>
            <pc:docMk/>
            <pc:sldMk cId="1757354437" sldId="416"/>
            <ac:picMk id="13" creationId="{E8188FF6-EEA9-4BF1-AFB7-6959D1C6BF26}"/>
          </ac:picMkLst>
        </pc:picChg>
      </pc:sldChg>
      <pc:sldChg chg="modTransition modAnim">
        <pc:chgData name="Teresa Juncal Pires" userId="0d6fa665-b92b-4c1c-8f57-9a39211948bf" providerId="ADAL" clId="{4B4B99DA-87CB-4390-8270-F76759D25183}" dt="2018-04-16T14:27:10.080" v="57"/>
        <pc:sldMkLst>
          <pc:docMk/>
          <pc:sldMk cId="3556978482" sldId="417"/>
        </pc:sldMkLst>
      </pc:sldChg>
      <pc:sldChg chg="modTransition modAnim">
        <pc:chgData name="Teresa Juncal Pires" userId="0d6fa665-b92b-4c1c-8f57-9a39211948bf" providerId="ADAL" clId="{4B4B99DA-87CB-4390-8270-F76759D25183}" dt="2018-04-16T14:28:10.167" v="61"/>
        <pc:sldMkLst>
          <pc:docMk/>
          <pc:sldMk cId="1516654303" sldId="418"/>
        </pc:sldMkLst>
      </pc:sldChg>
      <pc:sldChg chg="modTransition modAnim">
        <pc:chgData name="Teresa Juncal Pires" userId="0d6fa665-b92b-4c1c-8f57-9a39211948bf" providerId="ADAL" clId="{4B4B99DA-87CB-4390-8270-F76759D25183}" dt="2018-04-16T14:28:28.431" v="63"/>
        <pc:sldMkLst>
          <pc:docMk/>
          <pc:sldMk cId="3136582644" sldId="419"/>
        </pc:sldMkLst>
      </pc:sldChg>
      <pc:sldChg chg="modTransition modAnim">
        <pc:chgData name="Teresa Juncal Pires" userId="0d6fa665-b92b-4c1c-8f57-9a39211948bf" providerId="ADAL" clId="{4B4B99DA-87CB-4390-8270-F76759D25183}" dt="2018-04-16T14:28:31.431" v="64"/>
        <pc:sldMkLst>
          <pc:docMk/>
          <pc:sldMk cId="3362651203" sldId="420"/>
        </pc:sldMkLst>
      </pc:sldChg>
      <pc:sldChg chg="modTransition modAnim">
        <pc:chgData name="Teresa Juncal Pires" userId="0d6fa665-b92b-4c1c-8f57-9a39211948bf" providerId="ADAL" clId="{4B4B99DA-87CB-4390-8270-F76759D25183}" dt="2018-04-16T14:28:36.367" v="66"/>
        <pc:sldMkLst>
          <pc:docMk/>
          <pc:sldMk cId="3061983987" sldId="421"/>
        </pc:sldMkLst>
      </pc:sldChg>
      <pc:sldChg chg="modTransition modAnim">
        <pc:chgData name="Teresa Juncal Pires" userId="0d6fa665-b92b-4c1c-8f57-9a39211948bf" providerId="ADAL" clId="{4B4B99DA-87CB-4390-8270-F76759D25183}" dt="2018-04-16T14:28:39.063" v="67"/>
        <pc:sldMkLst>
          <pc:docMk/>
          <pc:sldMk cId="1645143854" sldId="422"/>
        </pc:sldMkLst>
      </pc:sldChg>
      <pc:sldChg chg="modTransition modAnim">
        <pc:chgData name="Teresa Juncal Pires" userId="0d6fa665-b92b-4c1c-8f57-9a39211948bf" providerId="ADAL" clId="{4B4B99DA-87CB-4390-8270-F76759D25183}" dt="2018-04-16T14:28:42.527" v="68"/>
        <pc:sldMkLst>
          <pc:docMk/>
          <pc:sldMk cId="2868095923" sldId="423"/>
        </pc:sldMkLst>
      </pc:sldChg>
      <pc:sldChg chg="modTransition modAnim">
        <pc:chgData name="Teresa Juncal Pires" userId="0d6fa665-b92b-4c1c-8f57-9a39211948bf" providerId="ADAL" clId="{4B4B99DA-87CB-4390-8270-F76759D25183}" dt="2018-04-16T14:28:46.287" v="69"/>
        <pc:sldMkLst>
          <pc:docMk/>
          <pc:sldMk cId="3045464959" sldId="424"/>
        </pc:sldMkLst>
      </pc:sldChg>
      <pc:sldChg chg="modTransition">
        <pc:chgData name="Teresa Juncal Pires" userId="0d6fa665-b92b-4c1c-8f57-9a39211948bf" providerId="ADAL" clId="{4B4B99DA-87CB-4390-8270-F76759D25183}" dt="2018-04-16T14:28:49.031" v="70"/>
        <pc:sldMkLst>
          <pc:docMk/>
          <pc:sldMk cId="2325445365" sldId="425"/>
        </pc:sldMkLst>
      </pc:sldChg>
      <pc:sldChg chg="modTransition">
        <pc:chgData name="Teresa Juncal Pires" userId="0d6fa665-b92b-4c1c-8f57-9a39211948bf" providerId="ADAL" clId="{4B4B99DA-87CB-4390-8270-F76759D25183}" dt="2018-04-16T14:29:07.599" v="75"/>
        <pc:sldMkLst>
          <pc:docMk/>
          <pc:sldMk cId="3644871737" sldId="426"/>
        </pc:sldMkLst>
      </pc:sldChg>
      <pc:sldChg chg="modTransition modAnim">
        <pc:chgData name="Teresa Juncal Pires" userId="0d6fa665-b92b-4c1c-8f57-9a39211948bf" providerId="ADAL" clId="{4B4B99DA-87CB-4390-8270-F76759D25183}" dt="2018-04-16T14:28:52.263" v="71"/>
        <pc:sldMkLst>
          <pc:docMk/>
          <pc:sldMk cId="3484838750" sldId="427"/>
        </pc:sldMkLst>
      </pc:sldChg>
      <pc:sldChg chg="addSp delSp modTransition">
        <pc:chgData name="Teresa Juncal Pires" userId="0d6fa665-b92b-4c1c-8f57-9a39211948bf" providerId="ADAL" clId="{4B4B99DA-87CB-4390-8270-F76759D25183}" dt="2018-04-16T14:31:20.086" v="83"/>
        <pc:sldMkLst>
          <pc:docMk/>
          <pc:sldMk cId="2392008470" sldId="429"/>
        </pc:sldMkLst>
        <pc:picChg chg="add">
          <ac:chgData name="Teresa Juncal Pires" userId="0d6fa665-b92b-4c1c-8f57-9a39211948bf" providerId="ADAL" clId="{4B4B99DA-87CB-4390-8270-F76759D25183}" dt="2018-04-16T14:31:20.086" v="83"/>
          <ac:picMkLst>
            <pc:docMk/>
            <pc:sldMk cId="2392008470" sldId="429"/>
            <ac:picMk id="10" creationId="{13692CF1-0568-4CF2-BC27-377717429785}"/>
          </ac:picMkLst>
        </pc:picChg>
        <pc:picChg chg="del">
          <ac:chgData name="Teresa Juncal Pires" userId="0d6fa665-b92b-4c1c-8f57-9a39211948bf" providerId="ADAL" clId="{4B4B99DA-87CB-4390-8270-F76759D25183}" dt="2018-04-16T14:31:18.396" v="82"/>
          <ac:picMkLst>
            <pc:docMk/>
            <pc:sldMk cId="2392008470" sldId="429"/>
            <ac:picMk id="17" creationId="{6F62A80E-92EF-41DB-B259-21C241BB247F}"/>
          </ac:picMkLst>
        </pc:picChg>
      </pc:sldChg>
      <pc:sldChg chg="addSp delSp modSp modTransition modAnim">
        <pc:chgData name="Teresa Juncal Pires" userId="0d6fa665-b92b-4c1c-8f57-9a39211948bf" providerId="ADAL" clId="{4B4B99DA-87CB-4390-8270-F76759D25183}" dt="2018-04-16T14:31:33.121" v="90" actId="478"/>
        <pc:sldMkLst>
          <pc:docMk/>
          <pc:sldMk cId="2032810920" sldId="430"/>
        </pc:sldMkLst>
        <pc:picChg chg="add del mod">
          <ac:chgData name="Teresa Juncal Pires" userId="0d6fa665-b92b-4c1c-8f57-9a39211948bf" providerId="ADAL" clId="{4B4B99DA-87CB-4390-8270-F76759D25183}" dt="2018-04-16T14:31:33.121" v="90" actId="478"/>
          <ac:picMkLst>
            <pc:docMk/>
            <pc:sldMk cId="2032810920" sldId="430"/>
            <ac:picMk id="43" creationId="{89CF02C5-9BA3-4F15-9ECA-E325E1133B54}"/>
          </ac:picMkLst>
        </pc:picChg>
      </pc:sldChg>
      <pc:sldChg chg="modTransition">
        <pc:chgData name="Teresa Juncal Pires" userId="0d6fa665-b92b-4c1c-8f57-9a39211948bf" providerId="ADAL" clId="{4B4B99DA-87CB-4390-8270-F76759D25183}" dt="2018-04-16T14:29:11.287" v="76"/>
        <pc:sldMkLst>
          <pc:docMk/>
          <pc:sldMk cId="2452437099" sldId="433"/>
        </pc:sldMkLst>
      </pc:sldChg>
      <pc:sldChg chg="modTransition">
        <pc:chgData name="Teresa Juncal Pires" userId="0d6fa665-b92b-4c1c-8f57-9a39211948bf" providerId="ADAL" clId="{4B4B99DA-87CB-4390-8270-F76759D25183}" dt="2018-04-16T14:29:14.039" v="77"/>
        <pc:sldMkLst>
          <pc:docMk/>
          <pc:sldMk cId="3676469314" sldId="434"/>
        </pc:sldMkLst>
      </pc:sldChg>
      <pc:sldChg chg="modTransition">
        <pc:chgData name="Teresa Juncal Pires" userId="0d6fa665-b92b-4c1c-8f57-9a39211948bf" providerId="ADAL" clId="{4B4B99DA-87CB-4390-8270-F76759D25183}" dt="2018-04-16T14:30:39.743" v="81"/>
        <pc:sldMkLst>
          <pc:docMk/>
          <pc:sldMk cId="356199643" sldId="435"/>
        </pc:sldMkLst>
      </pc:sldChg>
      <pc:sldChg chg="modTransition">
        <pc:chgData name="Teresa Juncal Pires" userId="0d6fa665-b92b-4c1c-8f57-9a39211948bf" providerId="ADAL" clId="{4B4B99DA-87CB-4390-8270-F76759D25183}" dt="2018-04-16T14:29:18.455" v="78"/>
        <pc:sldMkLst>
          <pc:docMk/>
          <pc:sldMk cId="864486411" sldId="43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&#233;\OneDrive\Indicadores%20de%20Residu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ose%20Matos\OneDrive\Indicadores%20de%20Residu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Z&#233;\Desktop\nao_conformidades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66470961874143"/>
          <c:y val="0.17313746540239514"/>
          <c:w val="0.49419232780822231"/>
          <c:h val="0.6753961284934018"/>
        </c:manualLayout>
      </c:layout>
      <c:pieChart>
        <c:varyColors val="1"/>
        <c:ser>
          <c:idx val="0"/>
          <c:order val="0"/>
          <c:tx>
            <c:strRef>
              <c:f>Sheet2!$B$2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5F0-44A1-861C-FD7038C38BE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F0-44A1-861C-FD7038C38BE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5F0-44A1-861C-FD7038C38BE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F0-44A1-861C-FD7038C38BED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5F0-44A1-861C-FD7038C38BED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F0-44A1-861C-FD7038C38BED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5F0-44A1-861C-FD7038C38BED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F0-44A1-861C-FD7038C38BED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5F0-44A1-861C-FD7038C38BED}"/>
              </c:ext>
            </c:extLst>
          </c:dPt>
          <c:dLbls>
            <c:dLbl>
              <c:idx val="1"/>
              <c:layout>
                <c:manualLayout>
                  <c:x val="-8.7340741486147155E-4"/>
                  <c:y val="0.110564103988445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F0-44A1-861C-FD7038C38BED}"/>
                </c:ext>
              </c:extLst>
            </c:dLbl>
            <c:dLbl>
              <c:idx val="2"/>
              <c:layout>
                <c:manualLayout>
                  <c:x val="-1.5303407092316694E-2"/>
                  <c:y val="5.262990591137189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PAPEL/CARTÃO; </a:t>
                    </a:r>
                    <a:fld id="{545CE274-28AF-46C1-BC7B-9519F855E493}" type="VALUE">
                      <a:rPr lang="en-US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605576120343388"/>
                      <c:h val="0.113161465847636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5F0-44A1-861C-FD7038C38BED}"/>
                </c:ext>
              </c:extLst>
            </c:dLbl>
            <c:dLbl>
              <c:idx val="3"/>
              <c:layout>
                <c:manualLayout>
                  <c:x val="-5.2944555934929437E-2"/>
                  <c:y val="4.53213531829796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F0-44A1-861C-FD7038C38BED}"/>
                </c:ext>
              </c:extLst>
            </c:dLbl>
            <c:dLbl>
              <c:idx val="4"/>
              <c:layout>
                <c:manualLayout>
                  <c:x val="-0.10812219755971512"/>
                  <c:y val="3.14041193490578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ENTULHO; 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F0-44A1-861C-FD7038C38BED}"/>
                </c:ext>
              </c:extLst>
            </c:dLbl>
            <c:dLbl>
              <c:idx val="5"/>
              <c:layout>
                <c:manualLayout>
                  <c:x val="-7.1408320316614454E-2"/>
                  <c:y val="-1.46934157074333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ORGÂNICOS;  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F0-44A1-861C-FD7038C38BED}"/>
                </c:ext>
              </c:extLst>
            </c:dLbl>
            <c:dLbl>
              <c:idx val="6"/>
              <c:layout>
                <c:manualLayout>
                  <c:x val="-0.10664095156968711"/>
                  <c:y val="-8.1040512406834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F0-44A1-861C-FD7038C38BED}"/>
                </c:ext>
              </c:extLst>
            </c:dLbl>
            <c:dLbl>
              <c:idx val="7"/>
              <c:layout>
                <c:manualLayout>
                  <c:x val="8.0856204194449555E-2"/>
                  <c:y val="-5.95833554725803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MADEIRA; 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F0-44A1-861C-FD7038C38BED}"/>
                </c:ext>
              </c:extLst>
            </c:dLbl>
            <c:dLbl>
              <c:idx val="8"/>
              <c:layout>
                <c:manualLayout>
                  <c:x val="0.184548337481378"/>
                  <c:y val="-4.14615767330200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OUTROS; 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F0-44A1-861C-FD7038C38BED}"/>
                </c:ext>
              </c:extLst>
            </c:dLbl>
            <c:dLbl>
              <c:idx val="11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F0-44A1-861C-FD7038C38BED}"/>
                </c:ext>
              </c:extLst>
            </c:dLbl>
            <c:dLbl>
              <c:idx val="12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F0-44A1-861C-FD7038C38BED}"/>
                </c:ext>
              </c:extLst>
            </c:dLbl>
            <c:dLbl>
              <c:idx val="13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F0-44A1-861C-FD7038C38BED}"/>
                </c:ext>
              </c:extLst>
            </c:dLbl>
            <c:dLbl>
              <c:idx val="14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F0-44A1-861C-FD7038C38BED}"/>
                </c:ext>
              </c:extLst>
            </c:dLbl>
            <c:dLbl>
              <c:idx val="15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F0-44A1-861C-FD7038C38BED}"/>
                </c:ext>
              </c:extLst>
            </c:dLbl>
            <c:dLbl>
              <c:idx val="16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F0-44A1-861C-FD7038C38BED}"/>
                </c:ext>
              </c:extLst>
            </c:dLbl>
            <c:dLbl>
              <c:idx val="17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F0-44A1-861C-FD7038C38BED}"/>
                </c:ext>
              </c:extLst>
            </c:dLbl>
            <c:dLbl>
              <c:idx val="18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F0-44A1-861C-FD7038C38BED}"/>
                </c:ext>
              </c:extLst>
            </c:dLbl>
            <c:dLbl>
              <c:idx val="19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F0-44A1-861C-FD7038C38BED}"/>
                </c:ext>
              </c:extLst>
            </c:dLbl>
            <c:dLbl>
              <c:idx val="20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5F0-44A1-861C-FD7038C38BED}"/>
                </c:ext>
              </c:extLst>
            </c:dLbl>
            <c:dLbl>
              <c:idx val="21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F0-44A1-861C-FD7038C38BED}"/>
                </c:ext>
              </c:extLst>
            </c:dLbl>
            <c:dLbl>
              <c:idx val="22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5F0-44A1-861C-FD7038C38BED}"/>
                </c:ext>
              </c:extLst>
            </c:dLbl>
            <c:dLbl>
              <c:idx val="23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F0-44A1-861C-FD7038C38BED}"/>
                </c:ext>
              </c:extLst>
            </c:dLbl>
            <c:dLbl>
              <c:idx val="24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5F0-44A1-861C-FD7038C38BED}"/>
                </c:ext>
              </c:extLst>
            </c:dLbl>
            <c:dLbl>
              <c:idx val="25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5F0-44A1-861C-FD7038C38BED}"/>
                </c:ext>
              </c:extLst>
            </c:dLbl>
            <c:dLbl>
              <c:idx val="26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5F0-44A1-861C-FD7038C38BED}"/>
                </c:ext>
              </c:extLst>
            </c:dLbl>
            <c:dLbl>
              <c:idx val="27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5F0-44A1-861C-FD7038C38BED}"/>
                </c:ext>
              </c:extLst>
            </c:dLbl>
            <c:dLbl>
              <c:idx val="28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5F0-44A1-861C-FD7038C38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P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Sheet2!$A$3:$A$11</c:f>
              <c:strCache>
                <c:ptCount val="9"/>
                <c:pt idx="0">
                  <c:v>INDIFERENCIADOS</c:v>
                </c:pt>
                <c:pt idx="1">
                  <c:v>VIDRO</c:v>
                </c:pt>
                <c:pt idx="2">
                  <c:v>PAPEL / CARTAO</c:v>
                </c:pt>
                <c:pt idx="3">
                  <c:v>EMBALAGENS</c:v>
                </c:pt>
                <c:pt idx="4">
                  <c:v>RCD</c:v>
                </c:pt>
                <c:pt idx="5">
                  <c:v>ORGANICOS</c:v>
                </c:pt>
                <c:pt idx="6">
                  <c:v>VERDES</c:v>
                </c:pt>
                <c:pt idx="7">
                  <c:v>Madeira</c:v>
                </c:pt>
                <c:pt idx="8">
                  <c:v>Outros</c:v>
                </c:pt>
              </c:strCache>
            </c:strRef>
          </c:cat>
          <c:val>
            <c:numRef>
              <c:f>Sheet2!$C$3:$C$11</c:f>
              <c:numCache>
                <c:formatCode>0%</c:formatCode>
                <c:ptCount val="9"/>
                <c:pt idx="0">
                  <c:v>0.67945726416863594</c:v>
                </c:pt>
                <c:pt idx="1">
                  <c:v>5.4740800809741016E-2</c:v>
                </c:pt>
                <c:pt idx="2">
                  <c:v>4.9321124570338666E-2</c:v>
                </c:pt>
                <c:pt idx="3">
                  <c:v>4.3595965127957263E-2</c:v>
                </c:pt>
                <c:pt idx="4">
                  <c:v>3.8221183654285555E-2</c:v>
                </c:pt>
                <c:pt idx="5">
                  <c:v>3.5640480109813348E-2</c:v>
                </c:pt>
                <c:pt idx="6">
                  <c:v>3.5310810058876124E-2</c:v>
                </c:pt>
                <c:pt idx="7">
                  <c:v>2.2344671593170998E-2</c:v>
                </c:pt>
                <c:pt idx="8">
                  <c:v>4.1367699907181449E-2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75F0-44A1-861C-FD7038C38BED}"/>
            </c:ext>
          </c:extLst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% 2017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8A9-44BD-9CFB-7E6A199DFEF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8A9-44BD-9CFB-7E6A199DFEF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8A9-44BD-9CFB-7E6A199DFEF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8A9-44BD-9CFB-7E6A199DFEF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8A9-44BD-9CFB-7E6A199DFEF2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8A9-44BD-9CFB-7E6A199DFEF2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8A9-44BD-9CFB-7E6A199DFEF2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8A9-44BD-9CFB-7E6A199DFEF2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8A9-44BD-9CFB-7E6A199DFEF2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8A9-44BD-9CFB-7E6A199DFEF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8A9-44BD-9CFB-7E6A199DFEF2}"/>
              </c:ext>
            </c:extLst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8A9-44BD-9CFB-7E6A199DFEF2}"/>
              </c:ext>
            </c:extLst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8A9-44BD-9CFB-7E6A199DFEF2}"/>
              </c:ext>
            </c:extLst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8A9-44BD-9CFB-7E6A199DFEF2}"/>
              </c:ext>
            </c:extLst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8A9-44BD-9CFB-7E6A199DFEF2}"/>
              </c:ext>
            </c:extLst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8A9-44BD-9CFB-7E6A199DFEF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5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8A9-44BD-9CFB-7E6A199DFEF2}"/>
              </c:ext>
            </c:extLst>
          </c:dPt>
          <c:dPt>
            <c:idx val="17"/>
            <c:bubble3D val="0"/>
            <c:spPr>
              <a:solidFill>
                <a:schemeClr val="accent4">
                  <a:lumMod val="5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8A9-44BD-9CFB-7E6A199DFEF2}"/>
              </c:ext>
            </c:extLst>
          </c:dPt>
          <c:dPt>
            <c:idx val="18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68A9-44BD-9CFB-7E6A199DFEF2}"/>
              </c:ext>
            </c:extLst>
          </c:dPt>
          <c:dPt>
            <c:idx val="19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68A9-44BD-9CFB-7E6A199DFEF2}"/>
              </c:ext>
            </c:extLst>
          </c:dPt>
          <c:dPt>
            <c:idx val="20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68A9-44BD-9CFB-7E6A199DFEF2}"/>
              </c:ext>
            </c:extLst>
          </c:dPt>
          <c:dPt>
            <c:idx val="21"/>
            <c:bubble3D val="0"/>
            <c:spPr>
              <a:solidFill>
                <a:schemeClr val="accent6">
                  <a:lumMod val="7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68A9-44BD-9CFB-7E6A199DFEF2}"/>
              </c:ext>
            </c:extLst>
          </c:dPt>
          <c:dPt>
            <c:idx val="22"/>
            <c:bubble3D val="0"/>
            <c:spPr>
              <a:solidFill>
                <a:schemeClr val="accent5">
                  <a:lumMod val="7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68A9-44BD-9CFB-7E6A199DFEF2}"/>
              </c:ext>
            </c:extLst>
          </c:dPt>
          <c:dPt>
            <c:idx val="23"/>
            <c:bubble3D val="0"/>
            <c:spPr>
              <a:solidFill>
                <a:schemeClr val="accent4">
                  <a:lumMod val="7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68A9-44BD-9CFB-7E6A199DFEF2}"/>
              </c:ext>
            </c:extLst>
          </c:dPt>
          <c:dPt>
            <c:idx val="24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68A9-44BD-9CFB-7E6A199DFEF2}"/>
              </c:ext>
            </c:extLst>
          </c:dPt>
          <c:dPt>
            <c:idx val="25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68A9-44BD-9CFB-7E6A199DFEF2}"/>
              </c:ext>
            </c:extLst>
          </c:dPt>
          <c:dPt>
            <c:idx val="26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68A9-44BD-9CFB-7E6A199DFEF2}"/>
              </c:ext>
            </c:extLst>
          </c:dPt>
          <c:dPt>
            <c:idx val="27"/>
            <c:bubble3D val="0"/>
            <c:spPr>
              <a:solidFill>
                <a:schemeClr val="accent6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68A9-44BD-9CFB-7E6A199DFEF2}"/>
              </c:ext>
            </c:extLst>
          </c:dPt>
          <c:dPt>
            <c:idx val="28"/>
            <c:bubble3D val="0"/>
            <c:spPr>
              <a:solidFill>
                <a:schemeClr val="accent5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68A9-44BD-9CFB-7E6A199DFEF2}"/>
              </c:ext>
            </c:extLst>
          </c:dPt>
          <c:cat>
            <c:strRef>
              <c:f>Sheet2!$A$3:$A$31</c:f>
              <c:strCache>
                <c:ptCount val="29"/>
                <c:pt idx="0">
                  <c:v>INDIFERENCIADOS</c:v>
                </c:pt>
                <c:pt idx="1">
                  <c:v>VIDRO</c:v>
                </c:pt>
                <c:pt idx="2">
                  <c:v>PAPEL / CARTAO</c:v>
                </c:pt>
                <c:pt idx="3">
                  <c:v>EMBALAGENS</c:v>
                </c:pt>
                <c:pt idx="4">
                  <c:v>RCD</c:v>
                </c:pt>
                <c:pt idx="5">
                  <c:v>ORGANICOS</c:v>
                </c:pt>
                <c:pt idx="6">
                  <c:v>VERDES</c:v>
                </c:pt>
                <c:pt idx="7">
                  <c:v>Madeira</c:v>
                </c:pt>
                <c:pt idx="8">
                  <c:v>Outros</c:v>
                </c:pt>
                <c:pt idx="9">
                  <c:v>MONSTROS NM</c:v>
                </c:pt>
                <c:pt idx="10">
                  <c:v>VERDES CEMITÉRIOS</c:v>
                </c:pt>
                <c:pt idx="11">
                  <c:v>Varredura Mecânica</c:v>
                </c:pt>
                <c:pt idx="12">
                  <c:v>PLÁSTICOS</c:v>
                </c:pt>
                <c:pt idx="13">
                  <c:v>Roupas</c:v>
                </c:pt>
                <c:pt idx="14">
                  <c:v>REEE</c:v>
                </c:pt>
                <c:pt idx="15">
                  <c:v>SUCATAS</c:v>
                </c:pt>
                <c:pt idx="16">
                  <c:v>MONSTROS VERDES</c:v>
                </c:pt>
                <c:pt idx="17">
                  <c:v>OAU</c:v>
                </c:pt>
                <c:pt idx="18">
                  <c:v>Outras Sucatas</c:v>
                </c:pt>
                <c:pt idx="19">
                  <c:v>Pneus</c:v>
                </c:pt>
                <c:pt idx="20">
                  <c:v>ESFEROVITE</c:v>
                </c:pt>
                <c:pt idx="21">
                  <c:v>RCDA</c:v>
                </c:pt>
                <c:pt idx="22">
                  <c:v>LAMPADAS</c:v>
                </c:pt>
                <c:pt idx="23">
                  <c:v>TINTEIROS E TONERS</c:v>
                </c:pt>
                <c:pt idx="24">
                  <c:v>Outros Plásticos</c:v>
                </c:pt>
                <c:pt idx="25">
                  <c:v>Óleos Lubrificantes</c:v>
                </c:pt>
                <c:pt idx="26">
                  <c:v>TAMPINHAS</c:v>
                </c:pt>
                <c:pt idx="27">
                  <c:v>Embalagens contaminadas</c:v>
                </c:pt>
                <c:pt idx="28">
                  <c:v>PILHAS</c:v>
                </c:pt>
              </c:strCache>
            </c:strRef>
          </c:cat>
          <c:val>
            <c:numRef>
              <c:f>Sheet2!$C$3:$C$31</c:f>
              <c:numCache>
                <c:formatCode>0%</c:formatCode>
                <c:ptCount val="29"/>
                <c:pt idx="0">
                  <c:v>0.67945726416863594</c:v>
                </c:pt>
                <c:pt idx="1">
                  <c:v>5.4740800809741016E-2</c:v>
                </c:pt>
                <c:pt idx="2">
                  <c:v>4.9321124570338666E-2</c:v>
                </c:pt>
                <c:pt idx="3">
                  <c:v>4.3595965127957263E-2</c:v>
                </c:pt>
                <c:pt idx="4">
                  <c:v>3.8221183654285555E-2</c:v>
                </c:pt>
                <c:pt idx="5">
                  <c:v>3.5640480109813348E-2</c:v>
                </c:pt>
                <c:pt idx="6">
                  <c:v>3.5310810058876124E-2</c:v>
                </c:pt>
                <c:pt idx="7">
                  <c:v>2.2344671593170998E-2</c:v>
                </c:pt>
                <c:pt idx="8">
                  <c:v>4.1367699907181449E-2</c:v>
                </c:pt>
                <c:pt idx="9">
                  <c:v>1.0596490019169562E-2</c:v>
                </c:pt>
                <c:pt idx="10">
                  <c:v>8.3978061417632338E-3</c:v>
                </c:pt>
                <c:pt idx="11">
                  <c:v>8.2477151537485929E-3</c:v>
                </c:pt>
                <c:pt idx="12">
                  <c:v>4.8005923296775554E-3</c:v>
                </c:pt>
                <c:pt idx="13">
                  <c:v>3.5339801143757545E-3</c:v>
                </c:pt>
                <c:pt idx="14">
                  <c:v>2.9285965630492061E-3</c:v>
                </c:pt>
                <c:pt idx="15">
                  <c:v>1.2819029417849733E-3</c:v>
                </c:pt>
                <c:pt idx="16">
                  <c:v>6.5437020160902639E-4</c:v>
                </c:pt>
                <c:pt idx="17">
                  <c:v>2.7895006510550359E-4</c:v>
                </c:pt>
                <c:pt idx="18">
                  <c:v>1.6649165889039797E-4</c:v>
                </c:pt>
                <c:pt idx="19">
                  <c:v>1.0552754896834175E-4</c:v>
                </c:pt>
                <c:pt idx="20">
                  <c:v>9.7410045201546178E-5</c:v>
                </c:pt>
                <c:pt idx="21">
                  <c:v>8.0959675323121828E-5</c:v>
                </c:pt>
                <c:pt idx="22">
                  <c:v>7.3885850612057097E-5</c:v>
                </c:pt>
                <c:pt idx="23">
                  <c:v>5.5000229603594128E-5</c:v>
                </c:pt>
                <c:pt idx="24">
                  <c:v>3.4126648488977102E-5</c:v>
                </c:pt>
                <c:pt idx="25">
                  <c:v>1.3766623735116492E-5</c:v>
                </c:pt>
                <c:pt idx="26">
                  <c:v>1.1596433952565029E-5</c:v>
                </c:pt>
                <c:pt idx="27">
                  <c:v>5.2183952786542617E-6</c:v>
                </c:pt>
                <c:pt idx="28">
                  <c:v>3.3132668435900074E-6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75F0-44A1-861C-FD7038C38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solidFill>
            <a:schemeClr val="tx1"/>
          </a:solidFill>
          <a:latin typeface="Century Gothic" panose="020B0502020202020204" pitchFamily="34" charset="0"/>
        </a:defRPr>
      </a:pPr>
      <a:endParaRPr lang="pt-P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Sheet2!$C$36</c:f>
              <c:strCache>
                <c:ptCount val="1"/>
                <c:pt idx="0">
                  <c:v>% 2017</c:v>
                </c:pt>
              </c:strCache>
            </c:strRef>
          </c:tx>
          <c:dPt>
            <c:idx val="0"/>
            <c:bubble3D val="0"/>
            <c:explosion val="15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15-4955-9EBA-191D38C43B3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B15-4955-9EBA-191D38C43B3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15-4955-9EBA-191D38C43B3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05-48DD-997D-00A3A6161CF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05-48DD-997D-00A3A6161CF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05-48DD-997D-00A3A6161CFB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05-48DD-997D-00A3A6161CFB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605-48DD-997D-00A3A6161CFB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B15-4955-9EBA-191D38C43B33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605-48DD-997D-00A3A6161CFB}"/>
              </c:ext>
            </c:extLst>
          </c:dPt>
          <c:dLbls>
            <c:dLbl>
              <c:idx val="0"/>
              <c:layout>
                <c:manualLayout>
                  <c:x val="-4.1867384528194954E-2"/>
                  <c:y val="-0.1158788155641183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ENTULHO; 33%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15-4955-9EBA-191D38C43B33}"/>
                </c:ext>
              </c:extLst>
            </c:dLbl>
            <c:dLbl>
              <c:idx val="1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15-4955-9EBA-191D38C43B33}"/>
                </c:ext>
              </c:extLst>
            </c:dLbl>
            <c:dLbl>
              <c:idx val="2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15-4955-9EBA-191D38C43B33}"/>
                </c:ext>
              </c:extLst>
            </c:dLbl>
            <c:dLbl>
              <c:idx val="8"/>
              <c:layout>
                <c:manualLayout>
                  <c:x val="-0.159609849219251"/>
                  <c:y val="1.23167008724110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15-4955-9EBA-191D38C43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Sheet2!$A$37:$A$46</c:f>
              <c:strCache>
                <c:ptCount val="10"/>
                <c:pt idx="0">
                  <c:v>ENTULHO</c:v>
                </c:pt>
                <c:pt idx="1">
                  <c:v>VERDES</c:v>
                </c:pt>
                <c:pt idx="2">
                  <c:v>MADEIRA</c:v>
                </c:pt>
                <c:pt idx="3">
                  <c:v>MONSTROS NM</c:v>
                </c:pt>
                <c:pt idx="4">
                  <c:v>PAPEL / CARTAO</c:v>
                </c:pt>
                <c:pt idx="5">
                  <c:v>PLÁSTICOS</c:v>
                </c:pt>
                <c:pt idx="6">
                  <c:v>REEE</c:v>
                </c:pt>
                <c:pt idx="7">
                  <c:v>VIDRO</c:v>
                </c:pt>
                <c:pt idx="8">
                  <c:v>SUCATAS</c:v>
                </c:pt>
                <c:pt idx="9">
                  <c:v>OUTROS</c:v>
                </c:pt>
              </c:strCache>
            </c:strRef>
          </c:cat>
          <c:val>
            <c:numRef>
              <c:f>Sheet2!$C$37:$C$46</c:f>
              <c:numCache>
                <c:formatCode>0%</c:formatCode>
                <c:ptCount val="10"/>
                <c:pt idx="0">
                  <c:v>0.33165920635663731</c:v>
                </c:pt>
                <c:pt idx="1">
                  <c:v>0.28066169424344184</c:v>
                </c:pt>
                <c:pt idx="2">
                  <c:v>0.19389289755969788</c:v>
                </c:pt>
                <c:pt idx="3">
                  <c:v>7.30835921703369E-2</c:v>
                </c:pt>
                <c:pt idx="4">
                  <c:v>3.6929926885443651E-2</c:v>
                </c:pt>
                <c:pt idx="5">
                  <c:v>2.7672288538138974E-2</c:v>
                </c:pt>
                <c:pt idx="6">
                  <c:v>2.5412504767647798E-2</c:v>
                </c:pt>
                <c:pt idx="7">
                  <c:v>1.1574922977095829E-2</c:v>
                </c:pt>
                <c:pt idx="8">
                  <c:v>1.1123541231590622E-2</c:v>
                </c:pt>
                <c:pt idx="9">
                  <c:v>7.9894252699699193E-3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B15-4955-9EBA-191D38C43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481129446634875"/>
          <c:y val="0.181715438923987"/>
          <c:w val="0.24023543744000075"/>
          <c:h val="0.75581640269661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PT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pt-P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pivotSource>
    <c:name>[nao_conformidades.csv]Sheet2!PivotTable1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pt-PT" altLang="pt-PT" sz="1920" b="1" i="0" u="none" strike="noStrike" kern="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pt-PT"/>
              <a:t>Evolução do nº de contaminações de RSU com RCD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Sheet2!$A$4:$A$12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Sheet2!$B$4:$B$12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B7-4173-B89E-C791573F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30400"/>
        <c:axId val="88631936"/>
      </c:barChart>
      <c:catAx>
        <c:axId val="8863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PT" altLang="pt-PT" sz="1600" b="0" i="0" u="none" strike="noStrike" kern="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PT"/>
          </a:p>
        </c:txPr>
        <c:crossAx val="88631936"/>
        <c:crosses val="autoZero"/>
        <c:auto val="1"/>
        <c:lblAlgn val="ctr"/>
        <c:lblOffset val="100"/>
        <c:noMultiLvlLbl val="0"/>
      </c:catAx>
      <c:valAx>
        <c:axId val="88631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PT" altLang="pt-PT" sz="1600" b="0" i="0" u="none" strike="noStrike" kern="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PT"/>
          </a:p>
        </c:txPr>
        <c:crossAx val="8863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pt-PT" altLang="pt-PT" sz="1600" kern="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pPr>
      <a:endParaRPr lang="pt-P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86355-A72A-415C-AC73-3D340560151A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PT"/>
        </a:p>
      </dgm:t>
    </dgm:pt>
    <dgm:pt modelId="{1E417EBF-1EF8-46D1-A1D0-9113CF3B7A24}">
      <dgm:prSet phldrT="[Texto]" custT="1"/>
      <dgm:spPr/>
      <dgm:t>
        <a:bodyPr/>
        <a:lstStyle/>
        <a:p>
          <a:r>
            <a:rPr lang="pt-PT" sz="2000" b="0">
              <a:latin typeface="Century Gothic" panose="020B0502020202020204" pitchFamily="34" charset="0"/>
              <a:ea typeface="+mn-ea"/>
              <a:cs typeface="+mn-cs"/>
            </a:rPr>
            <a:t>Metais</a:t>
          </a:r>
          <a:endParaRPr lang="pt-PT" sz="2000" dirty="0">
            <a:latin typeface="Century Gothic" panose="020B0502020202020204" pitchFamily="34" charset="0"/>
          </a:endParaRPr>
        </a:p>
      </dgm:t>
    </dgm:pt>
    <dgm:pt modelId="{8B669AD8-FAB1-47F5-A665-8601FE7E52C0}" type="parTrans" cxnId="{9C4DC4D5-9A18-436A-81B0-9FE1FD9A569B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481C802E-1D93-40D5-9A42-CC60E164C800}" type="sibTrans" cxnId="{9C4DC4D5-9A18-436A-81B0-9FE1FD9A569B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E149BBA2-E099-4B39-BD44-8EFA34ED880F}">
      <dgm:prSet phldrT="[Texto]" custT="1"/>
      <dgm:spPr/>
      <dgm:t>
        <a:bodyPr/>
        <a:lstStyle/>
        <a:p>
          <a:r>
            <a:rPr lang="pt-PT" sz="1600" b="1">
              <a:latin typeface="Century Gothic" panose="020B0502020202020204" pitchFamily="34" charset="0"/>
              <a:ea typeface="+mn-ea"/>
              <a:cs typeface="+mn-cs"/>
            </a:rPr>
            <a:t>2307 Toneladas</a:t>
          </a:r>
          <a:endParaRPr lang="pt-PT" sz="1600" dirty="0">
            <a:latin typeface="Century Gothic" panose="020B0502020202020204" pitchFamily="34" charset="0"/>
          </a:endParaRPr>
        </a:p>
      </dgm:t>
    </dgm:pt>
    <dgm:pt modelId="{8FDE5653-7B81-4E7B-BC81-896B3C2D5C96}" type="parTrans" cxnId="{D1CDD660-60BF-41D4-8129-44A9CDBBDC06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FD5F1E1F-6DF3-43D9-A5CB-D3336B0662BA}" type="sibTrans" cxnId="{D1CDD660-60BF-41D4-8129-44A9CDBBDC06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7F9ADE03-8445-4F2D-A897-16A2128E366F}">
      <dgm:prSet phldrT="[Texto]" custT="1"/>
      <dgm:spPr/>
      <dgm:t>
        <a:bodyPr/>
        <a:lstStyle/>
        <a:p>
          <a:r>
            <a:rPr lang="pt-PT" sz="1600" b="0" dirty="0"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pt-PT" sz="1600" b="1" dirty="0">
              <a:latin typeface="Century Gothic" panose="020B0502020202020204" pitchFamily="34" charset="0"/>
              <a:ea typeface="+mn-ea"/>
              <a:cs typeface="+mn-cs"/>
            </a:rPr>
            <a:t>1349  Toneladas</a:t>
          </a:r>
          <a:endParaRPr lang="pt-PT" sz="1600" dirty="0">
            <a:latin typeface="Century Gothic" panose="020B0502020202020204" pitchFamily="34" charset="0"/>
          </a:endParaRPr>
        </a:p>
      </dgm:t>
    </dgm:pt>
    <dgm:pt modelId="{C600B51B-5458-4E20-BA69-523907711D4E}" type="parTrans" cxnId="{ECB86EE5-27DF-47DB-AEBD-99CE2F9E64DE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A5590337-0EF1-4C38-90D8-3D5096458E90}" type="sibTrans" cxnId="{ECB86EE5-27DF-47DB-AEBD-99CE2F9E64DE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80434AA4-4E97-4E26-A829-38D81B92C466}">
      <dgm:prSet phldrT="[Texto]" custT="1"/>
      <dgm:spPr/>
      <dgm:t>
        <a:bodyPr/>
        <a:lstStyle/>
        <a:p>
          <a:r>
            <a:rPr lang="pt-PT" sz="2000" b="0">
              <a:latin typeface="Century Gothic" panose="020B0502020202020204" pitchFamily="34" charset="0"/>
              <a:ea typeface="+mn-ea"/>
              <a:cs typeface="+mn-cs"/>
            </a:rPr>
            <a:t>Madeira</a:t>
          </a:r>
          <a:endParaRPr lang="pt-PT" sz="2000" dirty="0">
            <a:latin typeface="Century Gothic" panose="020B0502020202020204" pitchFamily="34" charset="0"/>
          </a:endParaRPr>
        </a:p>
      </dgm:t>
    </dgm:pt>
    <dgm:pt modelId="{825C63A4-CBC0-4F00-83AC-DEE3866AA819}" type="parTrans" cxnId="{57A585A9-92D9-4FA8-B988-7CF7A427A635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801D8C78-CE10-45AB-A047-5DE25A539D6A}" type="sibTrans" cxnId="{57A585A9-92D9-4FA8-B988-7CF7A427A635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DD97C290-768B-435C-BDF5-B2F63D39FBFB}">
      <dgm:prSet phldrT="[Texto]" custT="1"/>
      <dgm:spPr/>
      <dgm:t>
        <a:bodyPr/>
        <a:lstStyle/>
        <a:p>
          <a:r>
            <a:rPr lang="pt-PT" sz="1600" b="1" baseline="0">
              <a:latin typeface="Century Gothic" panose="020B0502020202020204" pitchFamily="34" charset="0"/>
              <a:ea typeface="+mn-ea"/>
              <a:cs typeface="+mn-cs"/>
            </a:rPr>
            <a:t>77 Toneladas</a:t>
          </a:r>
          <a:endParaRPr lang="pt-PT" sz="1600" dirty="0">
            <a:latin typeface="Century Gothic" panose="020B0502020202020204" pitchFamily="34" charset="0"/>
          </a:endParaRPr>
        </a:p>
      </dgm:t>
    </dgm:pt>
    <dgm:pt modelId="{75E9D3E2-3E98-41CE-B6C7-8BF3C410C34E}" type="parTrans" cxnId="{798D7E1C-8214-45FA-9320-40AFAF36D769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C90DEF16-A374-4091-8DFD-441605E89652}" type="sibTrans" cxnId="{798D7E1C-8214-45FA-9320-40AFAF36D769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B58BA172-AF9C-4DA9-AB31-D261CC96A15F}">
      <dgm:prSet phldrT="[Texto]" custT="1"/>
      <dgm:spPr/>
      <dgm:t>
        <a:bodyPr/>
        <a:lstStyle/>
        <a:p>
          <a:r>
            <a:rPr lang="pt-PT" sz="2000" b="0">
              <a:latin typeface="Century Gothic" panose="020B0502020202020204" pitchFamily="34" charset="0"/>
              <a:ea typeface="+mn-ea"/>
              <a:cs typeface="+mn-cs"/>
            </a:rPr>
            <a:t>Entulhos</a:t>
          </a:r>
          <a:endParaRPr lang="pt-PT" sz="2000" dirty="0">
            <a:latin typeface="Century Gothic" panose="020B0502020202020204" pitchFamily="34" charset="0"/>
          </a:endParaRPr>
        </a:p>
      </dgm:t>
    </dgm:pt>
    <dgm:pt modelId="{E12184AD-2AAD-4826-BCED-2CA8C7DFC3C6}" type="parTrans" cxnId="{39246DEE-2783-40EA-AA6C-1E94DC3299C5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551B752A-A8CC-42C7-881F-B7012C09E25E}" type="sibTrans" cxnId="{39246DEE-2783-40EA-AA6C-1E94DC3299C5}">
      <dgm:prSet/>
      <dgm:spPr/>
      <dgm:t>
        <a:bodyPr/>
        <a:lstStyle/>
        <a:p>
          <a:endParaRPr lang="pt-PT" sz="1400">
            <a:latin typeface="Century Gothic" panose="020B0502020202020204" pitchFamily="34" charset="0"/>
          </a:endParaRPr>
        </a:p>
      </dgm:t>
    </dgm:pt>
    <dgm:pt modelId="{4532084B-4D28-4E71-BDAD-C917FFBF9CB4}" type="pres">
      <dgm:prSet presAssocID="{1EA86355-A72A-415C-AC73-3D340560151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48CACEFA-825F-417E-BEB2-6C6D39062B99}" type="pres">
      <dgm:prSet presAssocID="{1E417EBF-1EF8-46D1-A1D0-9113CF3B7A24}" presName="composite" presStyleCnt="0"/>
      <dgm:spPr/>
    </dgm:pt>
    <dgm:pt modelId="{3DF01547-B7EC-41FE-8876-4FFFF8274D95}" type="pres">
      <dgm:prSet presAssocID="{1E417EBF-1EF8-46D1-A1D0-9113CF3B7A24}" presName="BackAccent" presStyleLbl="bgShp" presStyleIdx="0" presStyleCnt="3"/>
      <dgm:spPr/>
    </dgm:pt>
    <dgm:pt modelId="{19EB934D-5ADA-4F46-B682-750BAC2C131A}" type="pres">
      <dgm:prSet presAssocID="{1E417EBF-1EF8-46D1-A1D0-9113CF3B7A24}" presName="Accent" presStyleLbl="alignNode1" presStyleIdx="0" presStyleCnt="3"/>
      <dgm:spPr/>
    </dgm:pt>
    <dgm:pt modelId="{C50E9580-1B4A-4FBE-8CF9-0D499D22E3DB}" type="pres">
      <dgm:prSet presAssocID="{1E417EBF-1EF8-46D1-A1D0-9113CF3B7A24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4439874-7CD7-4B51-8AB7-751DC99A0196}" type="pres">
      <dgm:prSet presAssocID="{1E417EBF-1EF8-46D1-A1D0-9113CF3B7A24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A1EC1C4-8222-4903-8784-E0536EF645E5}" type="pres">
      <dgm:prSet presAssocID="{481C802E-1D93-40D5-9A42-CC60E164C800}" presName="sibTrans" presStyleCnt="0"/>
      <dgm:spPr/>
    </dgm:pt>
    <dgm:pt modelId="{5B05221D-4CE7-4406-A2AE-ECADD8C10840}" type="pres">
      <dgm:prSet presAssocID="{80434AA4-4E97-4E26-A829-38D81B92C466}" presName="composite" presStyleCnt="0"/>
      <dgm:spPr/>
    </dgm:pt>
    <dgm:pt modelId="{D7BCA1BF-E82F-46A3-804D-D3CC1D5E91BB}" type="pres">
      <dgm:prSet presAssocID="{80434AA4-4E97-4E26-A829-38D81B92C466}" presName="BackAccent" presStyleLbl="bgShp" presStyleIdx="1" presStyleCnt="3"/>
      <dgm:spPr/>
    </dgm:pt>
    <dgm:pt modelId="{CF3E5EF1-D1B1-49B6-8254-E9902FF2A4AD}" type="pres">
      <dgm:prSet presAssocID="{80434AA4-4E97-4E26-A829-38D81B92C466}" presName="Accent" presStyleLbl="alignNode1" presStyleIdx="1" presStyleCnt="3"/>
      <dgm:spPr/>
    </dgm:pt>
    <dgm:pt modelId="{A9833A16-9332-430F-A277-900B75B0DAB4}" type="pres">
      <dgm:prSet presAssocID="{80434AA4-4E97-4E26-A829-38D81B92C466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208EF63-8879-4005-B0DB-12BC9E3A8F30}" type="pres">
      <dgm:prSet presAssocID="{80434AA4-4E97-4E26-A829-38D81B92C466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E463C0-2340-479A-B7BC-A763E16969CB}" type="pres">
      <dgm:prSet presAssocID="{801D8C78-CE10-45AB-A047-5DE25A539D6A}" presName="sibTrans" presStyleCnt="0"/>
      <dgm:spPr/>
    </dgm:pt>
    <dgm:pt modelId="{370390E5-0B3E-4DC1-ADAA-2D3DE9AC4F08}" type="pres">
      <dgm:prSet presAssocID="{B58BA172-AF9C-4DA9-AB31-D261CC96A15F}" presName="composite" presStyleCnt="0"/>
      <dgm:spPr/>
    </dgm:pt>
    <dgm:pt modelId="{35A54646-46C8-4304-9D06-AF9D8D1442E1}" type="pres">
      <dgm:prSet presAssocID="{B58BA172-AF9C-4DA9-AB31-D261CC96A15F}" presName="BackAccent" presStyleLbl="bgShp" presStyleIdx="2" presStyleCnt="3"/>
      <dgm:spPr/>
    </dgm:pt>
    <dgm:pt modelId="{EE43D1CD-1389-4205-A797-C98FE2A97D1A}" type="pres">
      <dgm:prSet presAssocID="{B58BA172-AF9C-4DA9-AB31-D261CC96A15F}" presName="Accent" presStyleLbl="alignNode1" presStyleIdx="2" presStyleCnt="3"/>
      <dgm:spPr/>
    </dgm:pt>
    <dgm:pt modelId="{36876B4A-42EA-4640-B2D0-C20D08FC40B8}" type="pres">
      <dgm:prSet presAssocID="{B58BA172-AF9C-4DA9-AB31-D261CC96A15F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91B8C48-06B0-4AEE-9665-409AA42CB77D}" type="pres">
      <dgm:prSet presAssocID="{B58BA172-AF9C-4DA9-AB31-D261CC96A15F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5CDFEFC-52D5-4026-9641-15C21F402ACD}" type="presOf" srcId="{80434AA4-4E97-4E26-A829-38D81B92C466}" destId="{9208EF63-8879-4005-B0DB-12BC9E3A8F30}" srcOrd="0" destOrd="0" presId="urn:microsoft.com/office/officeart/2008/layout/IncreasingCircleProcess"/>
    <dgm:cxn modelId="{D1CDD660-60BF-41D4-8129-44A9CDBBDC06}" srcId="{B58BA172-AF9C-4DA9-AB31-D261CC96A15F}" destId="{E149BBA2-E099-4B39-BD44-8EFA34ED880F}" srcOrd="0" destOrd="0" parTransId="{8FDE5653-7B81-4E7B-BC81-896B3C2D5C96}" sibTransId="{FD5F1E1F-6DF3-43D9-A5CB-D3336B0662BA}"/>
    <dgm:cxn modelId="{57A585A9-92D9-4FA8-B988-7CF7A427A635}" srcId="{1EA86355-A72A-415C-AC73-3D340560151A}" destId="{80434AA4-4E97-4E26-A829-38D81B92C466}" srcOrd="1" destOrd="0" parTransId="{825C63A4-CBC0-4F00-83AC-DEE3866AA819}" sibTransId="{801D8C78-CE10-45AB-A047-5DE25A539D6A}"/>
    <dgm:cxn modelId="{F6667D40-0F1F-4C97-AC3E-F0A140D4F875}" type="presOf" srcId="{1EA86355-A72A-415C-AC73-3D340560151A}" destId="{4532084B-4D28-4E71-BDAD-C917FFBF9CB4}" srcOrd="0" destOrd="0" presId="urn:microsoft.com/office/officeart/2008/layout/IncreasingCircleProcess"/>
    <dgm:cxn modelId="{798D7E1C-8214-45FA-9320-40AFAF36D769}" srcId="{1E417EBF-1EF8-46D1-A1D0-9113CF3B7A24}" destId="{DD97C290-768B-435C-BDF5-B2F63D39FBFB}" srcOrd="0" destOrd="0" parTransId="{75E9D3E2-3E98-41CE-B6C7-8BF3C410C34E}" sibTransId="{C90DEF16-A374-4091-8DFD-441605E89652}"/>
    <dgm:cxn modelId="{FFD30400-4D0D-4E49-A913-CB771525712F}" type="presOf" srcId="{7F9ADE03-8445-4F2D-A897-16A2128E366F}" destId="{A9833A16-9332-430F-A277-900B75B0DAB4}" srcOrd="0" destOrd="0" presId="urn:microsoft.com/office/officeart/2008/layout/IncreasingCircleProcess"/>
    <dgm:cxn modelId="{A7900512-4436-4DA6-9916-C0DA42173550}" type="presOf" srcId="{B58BA172-AF9C-4DA9-AB31-D261CC96A15F}" destId="{391B8C48-06B0-4AEE-9665-409AA42CB77D}" srcOrd="0" destOrd="0" presId="urn:microsoft.com/office/officeart/2008/layout/IncreasingCircleProcess"/>
    <dgm:cxn modelId="{C0D97703-8780-474E-91BC-7F2BBA714432}" type="presOf" srcId="{E149BBA2-E099-4B39-BD44-8EFA34ED880F}" destId="{36876B4A-42EA-4640-B2D0-C20D08FC40B8}" srcOrd="0" destOrd="0" presId="urn:microsoft.com/office/officeart/2008/layout/IncreasingCircleProcess"/>
    <dgm:cxn modelId="{7C1A7471-576A-4570-8D47-B539B015D7F9}" type="presOf" srcId="{DD97C290-768B-435C-BDF5-B2F63D39FBFB}" destId="{C50E9580-1B4A-4FBE-8CF9-0D499D22E3DB}" srcOrd="0" destOrd="0" presId="urn:microsoft.com/office/officeart/2008/layout/IncreasingCircleProcess"/>
    <dgm:cxn modelId="{9C4DC4D5-9A18-436A-81B0-9FE1FD9A569B}" srcId="{1EA86355-A72A-415C-AC73-3D340560151A}" destId="{1E417EBF-1EF8-46D1-A1D0-9113CF3B7A24}" srcOrd="0" destOrd="0" parTransId="{8B669AD8-FAB1-47F5-A665-8601FE7E52C0}" sibTransId="{481C802E-1D93-40D5-9A42-CC60E164C800}"/>
    <dgm:cxn modelId="{ECB86EE5-27DF-47DB-AEBD-99CE2F9E64DE}" srcId="{80434AA4-4E97-4E26-A829-38D81B92C466}" destId="{7F9ADE03-8445-4F2D-A897-16A2128E366F}" srcOrd="0" destOrd="0" parTransId="{C600B51B-5458-4E20-BA69-523907711D4E}" sibTransId="{A5590337-0EF1-4C38-90D8-3D5096458E90}"/>
    <dgm:cxn modelId="{C97DA761-30F7-4D50-9215-CB17374674CD}" type="presOf" srcId="{1E417EBF-1EF8-46D1-A1D0-9113CF3B7A24}" destId="{44439874-7CD7-4B51-8AB7-751DC99A0196}" srcOrd="0" destOrd="0" presId="urn:microsoft.com/office/officeart/2008/layout/IncreasingCircleProcess"/>
    <dgm:cxn modelId="{39246DEE-2783-40EA-AA6C-1E94DC3299C5}" srcId="{1EA86355-A72A-415C-AC73-3D340560151A}" destId="{B58BA172-AF9C-4DA9-AB31-D261CC96A15F}" srcOrd="2" destOrd="0" parTransId="{E12184AD-2AAD-4826-BCED-2CA8C7DFC3C6}" sibTransId="{551B752A-A8CC-42C7-881F-B7012C09E25E}"/>
    <dgm:cxn modelId="{10A4B02D-059C-4F1F-B6B7-2F87A31F2891}" type="presParOf" srcId="{4532084B-4D28-4E71-BDAD-C917FFBF9CB4}" destId="{48CACEFA-825F-417E-BEB2-6C6D39062B99}" srcOrd="0" destOrd="0" presId="urn:microsoft.com/office/officeart/2008/layout/IncreasingCircleProcess"/>
    <dgm:cxn modelId="{543CFA19-2E66-4441-A6A0-F046A8A1450D}" type="presParOf" srcId="{48CACEFA-825F-417E-BEB2-6C6D39062B99}" destId="{3DF01547-B7EC-41FE-8876-4FFFF8274D95}" srcOrd="0" destOrd="0" presId="urn:microsoft.com/office/officeart/2008/layout/IncreasingCircleProcess"/>
    <dgm:cxn modelId="{E96F23BA-D0B1-4DAC-9680-B36207857155}" type="presParOf" srcId="{48CACEFA-825F-417E-BEB2-6C6D39062B99}" destId="{19EB934D-5ADA-4F46-B682-750BAC2C131A}" srcOrd="1" destOrd="0" presId="urn:microsoft.com/office/officeart/2008/layout/IncreasingCircleProcess"/>
    <dgm:cxn modelId="{A747ED1F-F790-4850-9F46-A2362F2DFADB}" type="presParOf" srcId="{48CACEFA-825F-417E-BEB2-6C6D39062B99}" destId="{C50E9580-1B4A-4FBE-8CF9-0D499D22E3DB}" srcOrd="2" destOrd="0" presId="urn:microsoft.com/office/officeart/2008/layout/IncreasingCircleProcess"/>
    <dgm:cxn modelId="{3BBD69DE-F1C3-45A9-8D40-C5A0A628B34C}" type="presParOf" srcId="{48CACEFA-825F-417E-BEB2-6C6D39062B99}" destId="{44439874-7CD7-4B51-8AB7-751DC99A0196}" srcOrd="3" destOrd="0" presId="urn:microsoft.com/office/officeart/2008/layout/IncreasingCircleProcess"/>
    <dgm:cxn modelId="{F64089C1-0ED9-437D-ACBD-A15F31960D39}" type="presParOf" srcId="{4532084B-4D28-4E71-BDAD-C917FFBF9CB4}" destId="{1A1EC1C4-8222-4903-8784-E0536EF645E5}" srcOrd="1" destOrd="0" presId="urn:microsoft.com/office/officeart/2008/layout/IncreasingCircleProcess"/>
    <dgm:cxn modelId="{3207AF44-1DFB-4DFB-B849-2D9D7650A745}" type="presParOf" srcId="{4532084B-4D28-4E71-BDAD-C917FFBF9CB4}" destId="{5B05221D-4CE7-4406-A2AE-ECADD8C10840}" srcOrd="2" destOrd="0" presId="urn:microsoft.com/office/officeart/2008/layout/IncreasingCircleProcess"/>
    <dgm:cxn modelId="{EF26E959-EA51-487C-9082-A8818358B02C}" type="presParOf" srcId="{5B05221D-4CE7-4406-A2AE-ECADD8C10840}" destId="{D7BCA1BF-E82F-46A3-804D-D3CC1D5E91BB}" srcOrd="0" destOrd="0" presId="urn:microsoft.com/office/officeart/2008/layout/IncreasingCircleProcess"/>
    <dgm:cxn modelId="{D25CF3BD-B075-4783-9134-252C5C307EB0}" type="presParOf" srcId="{5B05221D-4CE7-4406-A2AE-ECADD8C10840}" destId="{CF3E5EF1-D1B1-49B6-8254-E9902FF2A4AD}" srcOrd="1" destOrd="0" presId="urn:microsoft.com/office/officeart/2008/layout/IncreasingCircleProcess"/>
    <dgm:cxn modelId="{566FE348-0641-45B9-8238-3A8B9377240C}" type="presParOf" srcId="{5B05221D-4CE7-4406-A2AE-ECADD8C10840}" destId="{A9833A16-9332-430F-A277-900B75B0DAB4}" srcOrd="2" destOrd="0" presId="urn:microsoft.com/office/officeart/2008/layout/IncreasingCircleProcess"/>
    <dgm:cxn modelId="{49FDFFAF-4E4D-4CEE-AB06-328AB1973761}" type="presParOf" srcId="{5B05221D-4CE7-4406-A2AE-ECADD8C10840}" destId="{9208EF63-8879-4005-B0DB-12BC9E3A8F30}" srcOrd="3" destOrd="0" presId="urn:microsoft.com/office/officeart/2008/layout/IncreasingCircleProcess"/>
    <dgm:cxn modelId="{0FE14FDA-A129-4C90-B89F-02996FC6E2A7}" type="presParOf" srcId="{4532084B-4D28-4E71-BDAD-C917FFBF9CB4}" destId="{62E463C0-2340-479A-B7BC-A763E16969CB}" srcOrd="3" destOrd="0" presId="urn:microsoft.com/office/officeart/2008/layout/IncreasingCircleProcess"/>
    <dgm:cxn modelId="{4203DB49-C51D-47CE-9BB2-371DA2D5E56A}" type="presParOf" srcId="{4532084B-4D28-4E71-BDAD-C917FFBF9CB4}" destId="{370390E5-0B3E-4DC1-ADAA-2D3DE9AC4F08}" srcOrd="4" destOrd="0" presId="urn:microsoft.com/office/officeart/2008/layout/IncreasingCircleProcess"/>
    <dgm:cxn modelId="{68AE474F-CEA3-413F-B979-8D679C9240C2}" type="presParOf" srcId="{370390E5-0B3E-4DC1-ADAA-2D3DE9AC4F08}" destId="{35A54646-46C8-4304-9D06-AF9D8D1442E1}" srcOrd="0" destOrd="0" presId="urn:microsoft.com/office/officeart/2008/layout/IncreasingCircleProcess"/>
    <dgm:cxn modelId="{5E2E8B85-F446-4317-A3AB-1AC053B97FBF}" type="presParOf" srcId="{370390E5-0B3E-4DC1-ADAA-2D3DE9AC4F08}" destId="{EE43D1CD-1389-4205-A797-C98FE2A97D1A}" srcOrd="1" destOrd="0" presId="urn:microsoft.com/office/officeart/2008/layout/IncreasingCircleProcess"/>
    <dgm:cxn modelId="{72D47A45-5CE3-43EC-B989-9A0CB0FA5074}" type="presParOf" srcId="{370390E5-0B3E-4DC1-ADAA-2D3DE9AC4F08}" destId="{36876B4A-42EA-4640-B2D0-C20D08FC40B8}" srcOrd="2" destOrd="0" presId="urn:microsoft.com/office/officeart/2008/layout/IncreasingCircleProcess"/>
    <dgm:cxn modelId="{7902D949-53B8-4C51-A95A-C0A64E2491A7}" type="presParOf" srcId="{370390E5-0B3E-4DC1-ADAA-2D3DE9AC4F08}" destId="{391B8C48-06B0-4AEE-9665-409AA42CB77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82080-3909-4074-A7E8-8ED92A5D408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365EE06-FFEC-479A-8B57-5A0817EF03C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pt-PT" altLang="pt-PT" sz="1800" b="1" dirty="0">
              <a:solidFill>
                <a:schemeClr val="tx1"/>
              </a:solidFill>
              <a:latin typeface="Century Gothic" panose="020B0502020202020204" pitchFamily="34" charset="0"/>
            </a:rPr>
            <a:t>Heterogeneidade</a:t>
          </a:r>
          <a:endParaRPr lang="pt-PT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EA52CE0-9E55-49FC-8042-D5117B960CA3}" type="parTrans" cxnId="{330F8A1F-431D-4CD8-8966-CFA8A4F3E06D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7415B8DF-6A59-4833-8ADA-D8370ECBC059}" type="sibTrans" cxnId="{330F8A1F-431D-4CD8-8966-CFA8A4F3E06D}">
      <dgm:prSet/>
      <dgm:spPr>
        <a:solidFill>
          <a:srgbClr val="BA1840"/>
        </a:solidFill>
      </dgm:spPr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D66CE7DC-EE87-4783-B120-53689F7D5D77}">
      <dgm:prSet phldrT="[Texto]" custT="1"/>
      <dgm:spPr>
        <a:solidFill>
          <a:srgbClr val="DC8B9F"/>
        </a:solidFill>
      </dgm:spPr>
      <dgm:t>
        <a:bodyPr/>
        <a:lstStyle/>
        <a:p>
          <a:pPr>
            <a:buNone/>
          </a:pPr>
          <a:r>
            <a:rPr lang="pt-PT" altLang="pt-PT" sz="1800" b="1" dirty="0">
              <a:solidFill>
                <a:schemeClr val="tx1"/>
              </a:solidFill>
              <a:latin typeface="Century Gothic" panose="020B0502020202020204" pitchFamily="34" charset="0"/>
            </a:rPr>
            <a:t>Perigosidade</a:t>
          </a:r>
          <a:endParaRPr lang="pt-PT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6BD63C2-047E-41C1-8668-27F85198748B}" type="parTrans" cxnId="{52EBE039-45A3-45CD-88F2-1C989B5D12A5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39058D35-1FC7-463C-A53D-2F9EC3C6FA2B}" type="sibTrans" cxnId="{52EBE039-45A3-45CD-88F2-1C989B5D12A5}">
      <dgm:prSet/>
      <dgm:spPr>
        <a:solidFill>
          <a:srgbClr val="BA1840"/>
        </a:solidFill>
      </dgm:spPr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14F92004-BDCA-4C12-BD5C-792635F70349}">
      <dgm:prSet phldrT="[Texto]" custT="1"/>
      <dgm:spPr>
        <a:solidFill>
          <a:srgbClr val="D2D2D2"/>
        </a:solidFill>
      </dgm:spPr>
      <dgm:t>
        <a:bodyPr/>
        <a:lstStyle/>
        <a:p>
          <a:pPr>
            <a:buNone/>
          </a:pPr>
          <a:r>
            <a:rPr lang="pt-PT" altLang="pt-PT" sz="1800" b="1" dirty="0">
              <a:solidFill>
                <a:schemeClr val="tx1"/>
              </a:solidFill>
              <a:latin typeface="Century Gothic" panose="020B0502020202020204" pitchFamily="34" charset="0"/>
            </a:rPr>
            <a:t>Dificuldade na fiscalização</a:t>
          </a:r>
          <a:endParaRPr lang="pt-PT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4DC083B-D13C-4A90-B69B-4FC774327F4F}" type="parTrans" cxnId="{2DC4B452-44C1-437B-9D3F-3B87F112E199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9A03B079-A022-4704-91D7-1B2775913516}" type="sibTrans" cxnId="{2DC4B452-44C1-437B-9D3F-3B87F112E199}">
      <dgm:prSet/>
      <dgm:spPr>
        <a:solidFill>
          <a:srgbClr val="BA1840"/>
        </a:solidFill>
      </dgm:spPr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626FC7C0-26E7-446D-8CEA-33C5153089C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PT" altLang="pt-PT" sz="1400" dirty="0">
              <a:solidFill>
                <a:schemeClr val="tx1"/>
              </a:solidFill>
              <a:latin typeface="Century Gothic" panose="020B0502020202020204" pitchFamily="34" charset="0"/>
            </a:rPr>
            <a:t>Criar e adaptar serviços para a gestão de todas as tipologias de RCD</a:t>
          </a:r>
        </a:p>
      </dgm:t>
    </dgm:pt>
    <dgm:pt modelId="{AF5FF17C-FC58-4FD7-8049-09D4FD5F5C01}" type="parTrans" cxnId="{5407CE97-6F1A-4D85-86CF-BC50CEB8E9D1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9B082655-A93F-4C62-8A61-D1C64379D400}" type="sibTrans" cxnId="{5407CE97-6F1A-4D85-86CF-BC50CEB8E9D1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F72F6D1A-305B-4257-AF00-4F3B1CFB78E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PT" altLang="pt-PT" sz="1400" dirty="0">
              <a:solidFill>
                <a:schemeClr val="tx1"/>
              </a:solidFill>
              <a:latin typeface="Century Gothic" panose="020B0502020202020204" pitchFamily="34" charset="0"/>
            </a:rPr>
            <a:t>Diversas tipologias de resíduos perigosos requerem procedimentos e infraestruturas de gestão adequadas</a:t>
          </a:r>
        </a:p>
      </dgm:t>
    </dgm:pt>
    <dgm:pt modelId="{0A82373D-156B-42A0-BE39-1B41B0D65ED9}" type="parTrans" cxnId="{B6599D97-EB73-403A-AA65-0198CEEA3ADB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468609F3-EA5D-4D67-AF14-AADDBA53EAAD}" type="sibTrans" cxnId="{B6599D97-EB73-403A-AA65-0198CEEA3ADB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B41D574C-FA02-4610-8F75-5D97051D325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PT" altLang="pt-PT" sz="1400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rPr>
            <a:t>Autoridades só podem atuar em</a:t>
          </a:r>
        </a:p>
        <a:p>
          <a:r>
            <a:rPr lang="pt-PT" altLang="pt-PT" sz="1400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rPr>
            <a:t> situações de flagrante delito</a:t>
          </a:r>
        </a:p>
      </dgm:t>
    </dgm:pt>
    <dgm:pt modelId="{CB24E2BC-1C50-42B2-919E-BAFB18CF6A88}" type="parTrans" cxnId="{D5881008-5134-483A-9C42-3091DD177375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18321C9B-D386-4A5D-94D3-B8AA79BE2946}" type="sibTrans" cxnId="{D5881008-5134-483A-9C42-3091DD177375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068FB5E5-7DCE-4CC8-851B-F40BD8D8854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PT" altLang="pt-PT" sz="1400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rPr>
            <a:t>Necessidade de meios</a:t>
          </a:r>
          <a:endParaRPr lang="pt-PT" altLang="pt-PT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74F5B3D-FCE2-4163-9407-FB1DB12FA1EF}" type="parTrans" cxnId="{5443D171-7B77-4957-93F2-7FB711EFAB76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9FD33938-B046-40B0-A1A7-AB780C2A0D59}" type="sibTrans" cxnId="{5443D171-7B77-4957-93F2-7FB711EFAB76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BD0E9934-040C-4BA3-B100-09099C412D9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PT" altLang="pt-PT" sz="1400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rPr>
            <a:t>Falta de poderes de fiscalização coercivos</a:t>
          </a:r>
        </a:p>
      </dgm:t>
    </dgm:pt>
    <dgm:pt modelId="{001036B0-BBF9-4761-83D4-7C2F5EC295CD}" type="parTrans" cxnId="{3ED3BACC-0128-4AF3-AE33-D7697D2E555A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01B3DA15-9929-4C8C-ACE1-2D79D25A2E6D}" type="sibTrans" cxnId="{3ED3BACC-0128-4AF3-AE33-D7697D2E555A}">
      <dgm:prSet/>
      <dgm:spPr/>
      <dgm:t>
        <a:bodyPr/>
        <a:lstStyle/>
        <a:p>
          <a:endParaRPr lang="pt-PT" sz="2400">
            <a:latin typeface="Century Gothic" panose="020B0502020202020204" pitchFamily="34" charset="0"/>
          </a:endParaRPr>
        </a:p>
      </dgm:t>
    </dgm:pt>
    <dgm:pt modelId="{D0987B57-DE34-41A3-8873-F980D876F77A}" type="pres">
      <dgm:prSet presAssocID="{F8D82080-3909-4074-A7E8-8ED92A5D40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7C80EB0-2938-4B7C-890C-43CB0983A9EA}" type="pres">
      <dgm:prSet presAssocID="{14F92004-BDCA-4C12-BD5C-792635F70349}" presName="boxAndChildren" presStyleCnt="0"/>
      <dgm:spPr/>
    </dgm:pt>
    <dgm:pt modelId="{694734CA-94CA-45C9-846D-05B80DBA1517}" type="pres">
      <dgm:prSet presAssocID="{14F92004-BDCA-4C12-BD5C-792635F70349}" presName="parentTextBox" presStyleLbl="node1" presStyleIdx="0" presStyleCnt="3"/>
      <dgm:spPr/>
      <dgm:t>
        <a:bodyPr/>
        <a:lstStyle/>
        <a:p>
          <a:endParaRPr lang="pt-PT"/>
        </a:p>
      </dgm:t>
    </dgm:pt>
    <dgm:pt modelId="{4E27377E-C750-41A9-A587-008AA75CD452}" type="pres">
      <dgm:prSet presAssocID="{14F92004-BDCA-4C12-BD5C-792635F70349}" presName="entireBox" presStyleLbl="node1" presStyleIdx="0" presStyleCnt="3"/>
      <dgm:spPr/>
      <dgm:t>
        <a:bodyPr/>
        <a:lstStyle/>
        <a:p>
          <a:endParaRPr lang="pt-PT"/>
        </a:p>
      </dgm:t>
    </dgm:pt>
    <dgm:pt modelId="{AC9C4447-65A0-4678-A129-1449282F8A61}" type="pres">
      <dgm:prSet presAssocID="{14F92004-BDCA-4C12-BD5C-792635F70349}" presName="descendantBox" presStyleCnt="0"/>
      <dgm:spPr/>
    </dgm:pt>
    <dgm:pt modelId="{0958BF8F-8399-43B3-BEDB-A0924DFA7970}" type="pres">
      <dgm:prSet presAssocID="{B41D574C-FA02-4610-8F75-5D97051D3251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BE81A81-18CC-4C61-B7B4-C2C52BD022E1}" type="pres">
      <dgm:prSet presAssocID="{BD0E9934-040C-4BA3-B100-09099C412D95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E1ADA2F-5F27-4C28-8107-AC8CA37572B1}" type="pres">
      <dgm:prSet presAssocID="{068FB5E5-7DCE-4CC8-851B-F40BD8D8854B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A8F341-6323-4458-ABC6-85401F8EE241}" type="pres">
      <dgm:prSet presAssocID="{39058D35-1FC7-463C-A53D-2F9EC3C6FA2B}" presName="sp" presStyleCnt="0"/>
      <dgm:spPr/>
    </dgm:pt>
    <dgm:pt modelId="{585E3A4C-E954-4CDE-9C47-8AE73D3A9273}" type="pres">
      <dgm:prSet presAssocID="{D66CE7DC-EE87-4783-B120-53689F7D5D77}" presName="arrowAndChildren" presStyleCnt="0"/>
      <dgm:spPr/>
    </dgm:pt>
    <dgm:pt modelId="{B9636F87-DC66-48A3-B573-A901406F4C2D}" type="pres">
      <dgm:prSet presAssocID="{D66CE7DC-EE87-4783-B120-53689F7D5D77}" presName="parentTextArrow" presStyleLbl="node1" presStyleIdx="0" presStyleCnt="3"/>
      <dgm:spPr/>
      <dgm:t>
        <a:bodyPr/>
        <a:lstStyle/>
        <a:p>
          <a:endParaRPr lang="pt-PT"/>
        </a:p>
      </dgm:t>
    </dgm:pt>
    <dgm:pt modelId="{E6A50A62-7028-4C72-9532-766A01AE8A90}" type="pres">
      <dgm:prSet presAssocID="{D66CE7DC-EE87-4783-B120-53689F7D5D77}" presName="arrow" presStyleLbl="node1" presStyleIdx="1" presStyleCnt="3"/>
      <dgm:spPr/>
      <dgm:t>
        <a:bodyPr/>
        <a:lstStyle/>
        <a:p>
          <a:endParaRPr lang="pt-PT"/>
        </a:p>
      </dgm:t>
    </dgm:pt>
    <dgm:pt modelId="{CDECADCE-ADC0-4734-BECF-D1FCF1E99DA5}" type="pres">
      <dgm:prSet presAssocID="{D66CE7DC-EE87-4783-B120-53689F7D5D77}" presName="descendantArrow" presStyleCnt="0"/>
      <dgm:spPr/>
    </dgm:pt>
    <dgm:pt modelId="{9A5FBE66-261F-4549-B52F-FDC9857A8C86}" type="pres">
      <dgm:prSet presAssocID="{F72F6D1A-305B-4257-AF00-4F3B1CFB78E8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3A5D7D-043B-4935-B02C-7146DBBC529D}" type="pres">
      <dgm:prSet presAssocID="{7415B8DF-6A59-4833-8ADA-D8370ECBC059}" presName="sp" presStyleCnt="0"/>
      <dgm:spPr/>
    </dgm:pt>
    <dgm:pt modelId="{37EFA4C4-F265-4E18-B50C-174B3995708F}" type="pres">
      <dgm:prSet presAssocID="{B365EE06-FFEC-479A-8B57-5A0817EF03CB}" presName="arrowAndChildren" presStyleCnt="0"/>
      <dgm:spPr/>
    </dgm:pt>
    <dgm:pt modelId="{B8E85E52-E51D-482B-ABF7-37CF7F1F5748}" type="pres">
      <dgm:prSet presAssocID="{B365EE06-FFEC-479A-8B57-5A0817EF03CB}" presName="parentTextArrow" presStyleLbl="node1" presStyleIdx="1" presStyleCnt="3"/>
      <dgm:spPr/>
      <dgm:t>
        <a:bodyPr/>
        <a:lstStyle/>
        <a:p>
          <a:endParaRPr lang="pt-PT"/>
        </a:p>
      </dgm:t>
    </dgm:pt>
    <dgm:pt modelId="{224697EC-4A8A-4CFD-A0D5-1D4CC4216D87}" type="pres">
      <dgm:prSet presAssocID="{B365EE06-FFEC-479A-8B57-5A0817EF03CB}" presName="arrow" presStyleLbl="node1" presStyleIdx="2" presStyleCnt="3"/>
      <dgm:spPr/>
      <dgm:t>
        <a:bodyPr/>
        <a:lstStyle/>
        <a:p>
          <a:endParaRPr lang="pt-PT"/>
        </a:p>
      </dgm:t>
    </dgm:pt>
    <dgm:pt modelId="{27391BF5-0DD1-40FC-9E46-60BBC2BA9CF7}" type="pres">
      <dgm:prSet presAssocID="{B365EE06-FFEC-479A-8B57-5A0817EF03CB}" presName="descendantArrow" presStyleCnt="0"/>
      <dgm:spPr/>
    </dgm:pt>
    <dgm:pt modelId="{2CD6D33F-1072-41E4-85B9-25E5AFFD16B4}" type="pres">
      <dgm:prSet presAssocID="{626FC7C0-26E7-446D-8CEA-33C5153089C5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063414C-DEC4-4265-A99C-8FBA74EF6DAE}" type="presOf" srcId="{14F92004-BDCA-4C12-BD5C-792635F70349}" destId="{4E27377E-C750-41A9-A587-008AA75CD452}" srcOrd="1" destOrd="0" presId="urn:microsoft.com/office/officeart/2005/8/layout/process4"/>
    <dgm:cxn modelId="{4EC22995-DC08-4854-893D-B0B64EB5F4D4}" type="presOf" srcId="{B41D574C-FA02-4610-8F75-5D97051D3251}" destId="{0958BF8F-8399-43B3-BEDB-A0924DFA7970}" srcOrd="0" destOrd="0" presId="urn:microsoft.com/office/officeart/2005/8/layout/process4"/>
    <dgm:cxn modelId="{DFCBA2B6-5021-4CC5-91C1-8F5F7F3370AC}" type="presOf" srcId="{F8D82080-3909-4074-A7E8-8ED92A5D4081}" destId="{D0987B57-DE34-41A3-8873-F980D876F77A}" srcOrd="0" destOrd="0" presId="urn:microsoft.com/office/officeart/2005/8/layout/process4"/>
    <dgm:cxn modelId="{3ED3BACC-0128-4AF3-AE33-D7697D2E555A}" srcId="{14F92004-BDCA-4C12-BD5C-792635F70349}" destId="{BD0E9934-040C-4BA3-B100-09099C412D95}" srcOrd="1" destOrd="0" parTransId="{001036B0-BBF9-4761-83D4-7C2F5EC295CD}" sibTransId="{01B3DA15-9929-4C8C-ACE1-2D79D25A2E6D}"/>
    <dgm:cxn modelId="{330F8A1F-431D-4CD8-8966-CFA8A4F3E06D}" srcId="{F8D82080-3909-4074-A7E8-8ED92A5D4081}" destId="{B365EE06-FFEC-479A-8B57-5A0817EF03CB}" srcOrd="0" destOrd="0" parTransId="{8EA52CE0-9E55-49FC-8042-D5117B960CA3}" sibTransId="{7415B8DF-6A59-4833-8ADA-D8370ECBC059}"/>
    <dgm:cxn modelId="{54E089BC-9170-4B45-9E20-0248020B64A0}" type="presOf" srcId="{14F92004-BDCA-4C12-BD5C-792635F70349}" destId="{694734CA-94CA-45C9-846D-05B80DBA1517}" srcOrd="0" destOrd="0" presId="urn:microsoft.com/office/officeart/2005/8/layout/process4"/>
    <dgm:cxn modelId="{FDA6AEDB-D79A-47A0-A4E7-5497E071B3D6}" type="presOf" srcId="{D66CE7DC-EE87-4783-B120-53689F7D5D77}" destId="{E6A50A62-7028-4C72-9532-766A01AE8A90}" srcOrd="1" destOrd="0" presId="urn:microsoft.com/office/officeart/2005/8/layout/process4"/>
    <dgm:cxn modelId="{2DC4B452-44C1-437B-9D3F-3B87F112E199}" srcId="{F8D82080-3909-4074-A7E8-8ED92A5D4081}" destId="{14F92004-BDCA-4C12-BD5C-792635F70349}" srcOrd="2" destOrd="0" parTransId="{E4DC083B-D13C-4A90-B69B-4FC774327F4F}" sibTransId="{9A03B079-A022-4704-91D7-1B2775913516}"/>
    <dgm:cxn modelId="{D5881008-5134-483A-9C42-3091DD177375}" srcId="{14F92004-BDCA-4C12-BD5C-792635F70349}" destId="{B41D574C-FA02-4610-8F75-5D97051D3251}" srcOrd="0" destOrd="0" parTransId="{CB24E2BC-1C50-42B2-919E-BAFB18CF6A88}" sibTransId="{18321C9B-D386-4A5D-94D3-B8AA79BE2946}"/>
    <dgm:cxn modelId="{23592845-5783-40C6-9DDB-7C2EC964CDBF}" type="presOf" srcId="{BD0E9934-040C-4BA3-B100-09099C412D95}" destId="{7BE81A81-18CC-4C61-B7B4-C2C52BD022E1}" srcOrd="0" destOrd="0" presId="urn:microsoft.com/office/officeart/2005/8/layout/process4"/>
    <dgm:cxn modelId="{5443D171-7B77-4957-93F2-7FB711EFAB76}" srcId="{14F92004-BDCA-4C12-BD5C-792635F70349}" destId="{068FB5E5-7DCE-4CC8-851B-F40BD8D8854B}" srcOrd="2" destOrd="0" parTransId="{974F5B3D-FCE2-4163-9407-FB1DB12FA1EF}" sibTransId="{9FD33938-B046-40B0-A1A7-AB780C2A0D59}"/>
    <dgm:cxn modelId="{52EBE039-45A3-45CD-88F2-1C989B5D12A5}" srcId="{F8D82080-3909-4074-A7E8-8ED92A5D4081}" destId="{D66CE7DC-EE87-4783-B120-53689F7D5D77}" srcOrd="1" destOrd="0" parTransId="{06BD63C2-047E-41C1-8668-27F85198748B}" sibTransId="{39058D35-1FC7-463C-A53D-2F9EC3C6FA2B}"/>
    <dgm:cxn modelId="{B6599D97-EB73-403A-AA65-0198CEEA3ADB}" srcId="{D66CE7DC-EE87-4783-B120-53689F7D5D77}" destId="{F72F6D1A-305B-4257-AF00-4F3B1CFB78E8}" srcOrd="0" destOrd="0" parTransId="{0A82373D-156B-42A0-BE39-1B41B0D65ED9}" sibTransId="{468609F3-EA5D-4D67-AF14-AADDBA53EAAD}"/>
    <dgm:cxn modelId="{243B0A91-6787-4773-B852-41F6A3320208}" type="presOf" srcId="{068FB5E5-7DCE-4CC8-851B-F40BD8D8854B}" destId="{1E1ADA2F-5F27-4C28-8107-AC8CA37572B1}" srcOrd="0" destOrd="0" presId="urn:microsoft.com/office/officeart/2005/8/layout/process4"/>
    <dgm:cxn modelId="{2E8888D7-ABDD-4B1A-ABAA-1A3FCD1BF875}" type="presOf" srcId="{F72F6D1A-305B-4257-AF00-4F3B1CFB78E8}" destId="{9A5FBE66-261F-4549-B52F-FDC9857A8C86}" srcOrd="0" destOrd="0" presId="urn:microsoft.com/office/officeart/2005/8/layout/process4"/>
    <dgm:cxn modelId="{3DAE5BB5-66FD-4B5B-A4AC-7925F46E9201}" type="presOf" srcId="{626FC7C0-26E7-446D-8CEA-33C5153089C5}" destId="{2CD6D33F-1072-41E4-85B9-25E5AFFD16B4}" srcOrd="0" destOrd="0" presId="urn:microsoft.com/office/officeart/2005/8/layout/process4"/>
    <dgm:cxn modelId="{015910EF-1179-45A9-93C0-14F55848CB99}" type="presOf" srcId="{B365EE06-FFEC-479A-8B57-5A0817EF03CB}" destId="{B8E85E52-E51D-482B-ABF7-37CF7F1F5748}" srcOrd="0" destOrd="0" presId="urn:microsoft.com/office/officeart/2005/8/layout/process4"/>
    <dgm:cxn modelId="{0C38E397-E422-46AB-B766-3D546A648C2B}" type="presOf" srcId="{B365EE06-FFEC-479A-8B57-5A0817EF03CB}" destId="{224697EC-4A8A-4CFD-A0D5-1D4CC4216D87}" srcOrd="1" destOrd="0" presId="urn:microsoft.com/office/officeart/2005/8/layout/process4"/>
    <dgm:cxn modelId="{5407CE97-6F1A-4D85-86CF-BC50CEB8E9D1}" srcId="{B365EE06-FFEC-479A-8B57-5A0817EF03CB}" destId="{626FC7C0-26E7-446D-8CEA-33C5153089C5}" srcOrd="0" destOrd="0" parTransId="{AF5FF17C-FC58-4FD7-8049-09D4FD5F5C01}" sibTransId="{9B082655-A93F-4C62-8A61-D1C64379D400}"/>
    <dgm:cxn modelId="{432C298C-7540-47C4-A17A-89F00D2B9DBF}" type="presOf" srcId="{D66CE7DC-EE87-4783-B120-53689F7D5D77}" destId="{B9636F87-DC66-48A3-B573-A901406F4C2D}" srcOrd="0" destOrd="0" presId="urn:microsoft.com/office/officeart/2005/8/layout/process4"/>
    <dgm:cxn modelId="{22E6A37A-3EA1-4B4E-BDD2-4E4E6643E75F}" type="presParOf" srcId="{D0987B57-DE34-41A3-8873-F980D876F77A}" destId="{87C80EB0-2938-4B7C-890C-43CB0983A9EA}" srcOrd="0" destOrd="0" presId="urn:microsoft.com/office/officeart/2005/8/layout/process4"/>
    <dgm:cxn modelId="{15457E18-7C42-4534-B031-E64757285FAE}" type="presParOf" srcId="{87C80EB0-2938-4B7C-890C-43CB0983A9EA}" destId="{694734CA-94CA-45C9-846D-05B80DBA1517}" srcOrd="0" destOrd="0" presId="urn:microsoft.com/office/officeart/2005/8/layout/process4"/>
    <dgm:cxn modelId="{83D7CEEA-CE83-47BF-ACF5-3BD584FCD178}" type="presParOf" srcId="{87C80EB0-2938-4B7C-890C-43CB0983A9EA}" destId="{4E27377E-C750-41A9-A587-008AA75CD452}" srcOrd="1" destOrd="0" presId="urn:microsoft.com/office/officeart/2005/8/layout/process4"/>
    <dgm:cxn modelId="{73403800-43B5-44EE-8C43-5FF474DE8278}" type="presParOf" srcId="{87C80EB0-2938-4B7C-890C-43CB0983A9EA}" destId="{AC9C4447-65A0-4678-A129-1449282F8A61}" srcOrd="2" destOrd="0" presId="urn:microsoft.com/office/officeart/2005/8/layout/process4"/>
    <dgm:cxn modelId="{82A0D62D-C822-49F2-B981-A16AB59BF683}" type="presParOf" srcId="{AC9C4447-65A0-4678-A129-1449282F8A61}" destId="{0958BF8F-8399-43B3-BEDB-A0924DFA7970}" srcOrd="0" destOrd="0" presId="urn:microsoft.com/office/officeart/2005/8/layout/process4"/>
    <dgm:cxn modelId="{7CDC799B-FBEC-4C7C-BBCA-7CE7705A7575}" type="presParOf" srcId="{AC9C4447-65A0-4678-A129-1449282F8A61}" destId="{7BE81A81-18CC-4C61-B7B4-C2C52BD022E1}" srcOrd="1" destOrd="0" presId="urn:microsoft.com/office/officeart/2005/8/layout/process4"/>
    <dgm:cxn modelId="{BF492C5F-C98E-46C0-ADEE-019A50DE1B4F}" type="presParOf" srcId="{AC9C4447-65A0-4678-A129-1449282F8A61}" destId="{1E1ADA2F-5F27-4C28-8107-AC8CA37572B1}" srcOrd="2" destOrd="0" presId="urn:microsoft.com/office/officeart/2005/8/layout/process4"/>
    <dgm:cxn modelId="{D41FFB2C-3E88-447A-80BD-0CCA68F24587}" type="presParOf" srcId="{D0987B57-DE34-41A3-8873-F980D876F77A}" destId="{0DA8F341-6323-4458-ABC6-85401F8EE241}" srcOrd="1" destOrd="0" presId="urn:microsoft.com/office/officeart/2005/8/layout/process4"/>
    <dgm:cxn modelId="{F66D86CD-B8B4-4D21-BF6D-6AF14D4FF42D}" type="presParOf" srcId="{D0987B57-DE34-41A3-8873-F980D876F77A}" destId="{585E3A4C-E954-4CDE-9C47-8AE73D3A9273}" srcOrd="2" destOrd="0" presId="urn:microsoft.com/office/officeart/2005/8/layout/process4"/>
    <dgm:cxn modelId="{3F179D23-2720-4AAC-9936-ABAB820C23AA}" type="presParOf" srcId="{585E3A4C-E954-4CDE-9C47-8AE73D3A9273}" destId="{B9636F87-DC66-48A3-B573-A901406F4C2D}" srcOrd="0" destOrd="0" presId="urn:microsoft.com/office/officeart/2005/8/layout/process4"/>
    <dgm:cxn modelId="{F91F7CC3-ECC3-48C6-BF8F-AF9326D0EA01}" type="presParOf" srcId="{585E3A4C-E954-4CDE-9C47-8AE73D3A9273}" destId="{E6A50A62-7028-4C72-9532-766A01AE8A90}" srcOrd="1" destOrd="0" presId="urn:microsoft.com/office/officeart/2005/8/layout/process4"/>
    <dgm:cxn modelId="{8508AFD8-764D-4F31-8A59-25AC019739F9}" type="presParOf" srcId="{585E3A4C-E954-4CDE-9C47-8AE73D3A9273}" destId="{CDECADCE-ADC0-4734-BECF-D1FCF1E99DA5}" srcOrd="2" destOrd="0" presId="urn:microsoft.com/office/officeart/2005/8/layout/process4"/>
    <dgm:cxn modelId="{F48804D7-799B-40E7-8938-111F07975B3E}" type="presParOf" srcId="{CDECADCE-ADC0-4734-BECF-D1FCF1E99DA5}" destId="{9A5FBE66-261F-4549-B52F-FDC9857A8C86}" srcOrd="0" destOrd="0" presId="urn:microsoft.com/office/officeart/2005/8/layout/process4"/>
    <dgm:cxn modelId="{F3925CFC-50B6-4B90-A4FF-66A1E4A5A065}" type="presParOf" srcId="{D0987B57-DE34-41A3-8873-F980D876F77A}" destId="{AC3A5D7D-043B-4935-B02C-7146DBBC529D}" srcOrd="3" destOrd="0" presId="urn:microsoft.com/office/officeart/2005/8/layout/process4"/>
    <dgm:cxn modelId="{AA7B12A2-4072-4588-B956-58BFD00E759E}" type="presParOf" srcId="{D0987B57-DE34-41A3-8873-F980D876F77A}" destId="{37EFA4C4-F265-4E18-B50C-174B3995708F}" srcOrd="4" destOrd="0" presId="urn:microsoft.com/office/officeart/2005/8/layout/process4"/>
    <dgm:cxn modelId="{F36EC206-EA6D-4903-A841-F659E89C013D}" type="presParOf" srcId="{37EFA4C4-F265-4E18-B50C-174B3995708F}" destId="{B8E85E52-E51D-482B-ABF7-37CF7F1F5748}" srcOrd="0" destOrd="0" presId="urn:microsoft.com/office/officeart/2005/8/layout/process4"/>
    <dgm:cxn modelId="{97320CFF-37EB-4FCF-93C6-1A9A373CFB38}" type="presParOf" srcId="{37EFA4C4-F265-4E18-B50C-174B3995708F}" destId="{224697EC-4A8A-4CFD-A0D5-1D4CC4216D87}" srcOrd="1" destOrd="0" presId="urn:microsoft.com/office/officeart/2005/8/layout/process4"/>
    <dgm:cxn modelId="{5947AA37-4EF3-4C2B-B86C-A008DAD26AEB}" type="presParOf" srcId="{37EFA4C4-F265-4E18-B50C-174B3995708F}" destId="{27391BF5-0DD1-40FC-9E46-60BBC2BA9CF7}" srcOrd="2" destOrd="0" presId="urn:microsoft.com/office/officeart/2005/8/layout/process4"/>
    <dgm:cxn modelId="{BA9DA170-8A35-474D-B99A-285BD73CE3DC}" type="presParOf" srcId="{27391BF5-0DD1-40FC-9E46-60BBC2BA9CF7}" destId="{2CD6D33F-1072-41E4-85B9-25E5AFFD16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01547-B7EC-41FE-8876-4FFFF8274D95}">
      <dsp:nvSpPr>
        <dsp:cNvPr id="0" name=""/>
        <dsp:cNvSpPr/>
      </dsp:nvSpPr>
      <dsp:spPr>
        <a:xfrm>
          <a:off x="946" y="0"/>
          <a:ext cx="422727" cy="42272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B934D-5ADA-4F46-B682-750BAC2C131A}">
      <dsp:nvSpPr>
        <dsp:cNvPr id="0" name=""/>
        <dsp:cNvSpPr/>
      </dsp:nvSpPr>
      <dsp:spPr>
        <a:xfrm>
          <a:off x="43219" y="42272"/>
          <a:ext cx="338182" cy="338182"/>
        </a:xfrm>
        <a:prstGeom prst="chord">
          <a:avLst>
            <a:gd name="adj1" fmla="val 1168272"/>
            <a:gd name="adj2" fmla="val 9631728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E9580-1B4A-4FBE-8CF9-0D499D22E3DB}">
      <dsp:nvSpPr>
        <dsp:cNvPr id="0" name=""/>
        <dsp:cNvSpPr/>
      </dsp:nvSpPr>
      <dsp:spPr>
        <a:xfrm>
          <a:off x="511742" y="422727"/>
          <a:ext cx="1250569" cy="177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baseline="0">
              <a:latin typeface="Century Gothic" panose="020B0502020202020204" pitchFamily="34" charset="0"/>
              <a:ea typeface="+mn-ea"/>
              <a:cs typeface="+mn-cs"/>
            </a:rPr>
            <a:t>77 Toneladas</a:t>
          </a:r>
          <a:endParaRPr lang="pt-PT" sz="1600" kern="1200" dirty="0">
            <a:latin typeface="Century Gothic" panose="020B0502020202020204" pitchFamily="34" charset="0"/>
          </a:endParaRPr>
        </a:p>
      </dsp:txBody>
      <dsp:txXfrm>
        <a:off x="511742" y="422727"/>
        <a:ext cx="1250569" cy="1778979"/>
      </dsp:txXfrm>
    </dsp:sp>
    <dsp:sp modelId="{44439874-7CD7-4B51-8AB7-751DC99A0196}">
      <dsp:nvSpPr>
        <dsp:cNvPr id="0" name=""/>
        <dsp:cNvSpPr/>
      </dsp:nvSpPr>
      <dsp:spPr>
        <a:xfrm>
          <a:off x="511742" y="0"/>
          <a:ext cx="1250569" cy="422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>
              <a:latin typeface="Century Gothic" panose="020B0502020202020204" pitchFamily="34" charset="0"/>
              <a:ea typeface="+mn-ea"/>
              <a:cs typeface="+mn-cs"/>
            </a:rPr>
            <a:t>Metais</a:t>
          </a:r>
          <a:endParaRPr lang="pt-PT" sz="2000" kern="1200" dirty="0">
            <a:latin typeface="Century Gothic" panose="020B0502020202020204" pitchFamily="34" charset="0"/>
          </a:endParaRPr>
        </a:p>
      </dsp:txBody>
      <dsp:txXfrm>
        <a:off x="511742" y="0"/>
        <a:ext cx="1250569" cy="422727"/>
      </dsp:txXfrm>
    </dsp:sp>
    <dsp:sp modelId="{D7BCA1BF-E82F-46A3-804D-D3CC1D5E91BB}">
      <dsp:nvSpPr>
        <dsp:cNvPr id="0" name=""/>
        <dsp:cNvSpPr/>
      </dsp:nvSpPr>
      <dsp:spPr>
        <a:xfrm>
          <a:off x="1850380" y="0"/>
          <a:ext cx="422727" cy="42272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E5EF1-D1B1-49B6-8254-E9902FF2A4AD}">
      <dsp:nvSpPr>
        <dsp:cNvPr id="0" name=""/>
        <dsp:cNvSpPr/>
      </dsp:nvSpPr>
      <dsp:spPr>
        <a:xfrm>
          <a:off x="1892653" y="42272"/>
          <a:ext cx="338182" cy="33818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33A16-9332-430F-A277-900B75B0DAB4}">
      <dsp:nvSpPr>
        <dsp:cNvPr id="0" name=""/>
        <dsp:cNvSpPr/>
      </dsp:nvSpPr>
      <dsp:spPr>
        <a:xfrm>
          <a:off x="2361176" y="422727"/>
          <a:ext cx="1250569" cy="177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pt-PT" sz="1600" b="1" kern="1200" dirty="0">
              <a:latin typeface="Century Gothic" panose="020B0502020202020204" pitchFamily="34" charset="0"/>
              <a:ea typeface="+mn-ea"/>
              <a:cs typeface="+mn-cs"/>
            </a:rPr>
            <a:t>1349  Toneladas</a:t>
          </a:r>
          <a:endParaRPr lang="pt-PT" sz="1600" kern="1200" dirty="0">
            <a:latin typeface="Century Gothic" panose="020B0502020202020204" pitchFamily="34" charset="0"/>
          </a:endParaRPr>
        </a:p>
      </dsp:txBody>
      <dsp:txXfrm>
        <a:off x="2361176" y="422727"/>
        <a:ext cx="1250569" cy="1778979"/>
      </dsp:txXfrm>
    </dsp:sp>
    <dsp:sp modelId="{9208EF63-8879-4005-B0DB-12BC9E3A8F30}">
      <dsp:nvSpPr>
        <dsp:cNvPr id="0" name=""/>
        <dsp:cNvSpPr/>
      </dsp:nvSpPr>
      <dsp:spPr>
        <a:xfrm>
          <a:off x="2361176" y="0"/>
          <a:ext cx="1250569" cy="422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>
              <a:latin typeface="Century Gothic" panose="020B0502020202020204" pitchFamily="34" charset="0"/>
              <a:ea typeface="+mn-ea"/>
              <a:cs typeface="+mn-cs"/>
            </a:rPr>
            <a:t>Madeira</a:t>
          </a:r>
          <a:endParaRPr lang="pt-PT" sz="2000" kern="1200" dirty="0">
            <a:latin typeface="Century Gothic" panose="020B0502020202020204" pitchFamily="34" charset="0"/>
          </a:endParaRPr>
        </a:p>
      </dsp:txBody>
      <dsp:txXfrm>
        <a:off x="2361176" y="0"/>
        <a:ext cx="1250569" cy="422727"/>
      </dsp:txXfrm>
    </dsp:sp>
    <dsp:sp modelId="{35A54646-46C8-4304-9D06-AF9D8D1442E1}">
      <dsp:nvSpPr>
        <dsp:cNvPr id="0" name=""/>
        <dsp:cNvSpPr/>
      </dsp:nvSpPr>
      <dsp:spPr>
        <a:xfrm>
          <a:off x="3699814" y="0"/>
          <a:ext cx="422727" cy="42272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3D1CD-1389-4205-A797-C98FE2A97D1A}">
      <dsp:nvSpPr>
        <dsp:cNvPr id="0" name=""/>
        <dsp:cNvSpPr/>
      </dsp:nvSpPr>
      <dsp:spPr>
        <a:xfrm>
          <a:off x="3742087" y="42272"/>
          <a:ext cx="338182" cy="33818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76B4A-42EA-4640-B2D0-C20D08FC40B8}">
      <dsp:nvSpPr>
        <dsp:cNvPr id="0" name=""/>
        <dsp:cNvSpPr/>
      </dsp:nvSpPr>
      <dsp:spPr>
        <a:xfrm>
          <a:off x="4210610" y="422727"/>
          <a:ext cx="1250569" cy="177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>
              <a:latin typeface="Century Gothic" panose="020B0502020202020204" pitchFamily="34" charset="0"/>
              <a:ea typeface="+mn-ea"/>
              <a:cs typeface="+mn-cs"/>
            </a:rPr>
            <a:t>2307 Toneladas</a:t>
          </a:r>
          <a:endParaRPr lang="pt-PT" sz="1600" kern="1200" dirty="0">
            <a:latin typeface="Century Gothic" panose="020B0502020202020204" pitchFamily="34" charset="0"/>
          </a:endParaRPr>
        </a:p>
      </dsp:txBody>
      <dsp:txXfrm>
        <a:off x="4210610" y="422727"/>
        <a:ext cx="1250569" cy="1778979"/>
      </dsp:txXfrm>
    </dsp:sp>
    <dsp:sp modelId="{391B8C48-06B0-4AEE-9665-409AA42CB77D}">
      <dsp:nvSpPr>
        <dsp:cNvPr id="0" name=""/>
        <dsp:cNvSpPr/>
      </dsp:nvSpPr>
      <dsp:spPr>
        <a:xfrm>
          <a:off x="4210610" y="0"/>
          <a:ext cx="1250569" cy="422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>
              <a:latin typeface="Century Gothic" panose="020B0502020202020204" pitchFamily="34" charset="0"/>
              <a:ea typeface="+mn-ea"/>
              <a:cs typeface="+mn-cs"/>
            </a:rPr>
            <a:t>Entulhos</a:t>
          </a:r>
          <a:endParaRPr lang="pt-PT" sz="2000" kern="1200" dirty="0">
            <a:latin typeface="Century Gothic" panose="020B0502020202020204" pitchFamily="34" charset="0"/>
          </a:endParaRPr>
        </a:p>
      </dsp:txBody>
      <dsp:txXfrm>
        <a:off x="4210610" y="0"/>
        <a:ext cx="1250569" cy="422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7377E-C750-41A9-A587-008AA75CD452}">
      <dsp:nvSpPr>
        <dsp:cNvPr id="0" name=""/>
        <dsp:cNvSpPr/>
      </dsp:nvSpPr>
      <dsp:spPr>
        <a:xfrm>
          <a:off x="0" y="2771198"/>
          <a:ext cx="12192000" cy="909569"/>
        </a:xfrm>
        <a:prstGeom prst="rect">
          <a:avLst/>
        </a:prstGeom>
        <a:solidFill>
          <a:srgbClr val="D2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altLang="pt-PT" sz="1800" b="1" kern="1200" dirty="0">
              <a:solidFill>
                <a:schemeClr val="tx1"/>
              </a:solidFill>
              <a:latin typeface="Century Gothic" panose="020B0502020202020204" pitchFamily="34" charset="0"/>
            </a:rPr>
            <a:t>Dificuldade na fiscalização</a:t>
          </a:r>
          <a:endParaRPr lang="pt-PT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0" y="2771198"/>
        <a:ext cx="12192000" cy="491167"/>
      </dsp:txXfrm>
    </dsp:sp>
    <dsp:sp modelId="{0958BF8F-8399-43B3-BEDB-A0924DFA7970}">
      <dsp:nvSpPr>
        <dsp:cNvPr id="0" name=""/>
        <dsp:cNvSpPr/>
      </dsp:nvSpPr>
      <dsp:spPr>
        <a:xfrm>
          <a:off x="5953" y="3244174"/>
          <a:ext cx="4060031" cy="41840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400" kern="1200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rPr>
            <a:t>Autoridades só podem atuar em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400" kern="1200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rPr>
            <a:t> situações de flagrante delito</a:t>
          </a:r>
        </a:p>
      </dsp:txBody>
      <dsp:txXfrm>
        <a:off x="5953" y="3244174"/>
        <a:ext cx="4060031" cy="418401"/>
      </dsp:txXfrm>
    </dsp:sp>
    <dsp:sp modelId="{7BE81A81-18CC-4C61-B7B4-C2C52BD022E1}">
      <dsp:nvSpPr>
        <dsp:cNvPr id="0" name=""/>
        <dsp:cNvSpPr/>
      </dsp:nvSpPr>
      <dsp:spPr>
        <a:xfrm>
          <a:off x="4065984" y="3244174"/>
          <a:ext cx="4060031" cy="41840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400" kern="1200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rPr>
            <a:t>Falta de poderes de fiscalização coercivos</a:t>
          </a:r>
        </a:p>
      </dsp:txBody>
      <dsp:txXfrm>
        <a:off x="4065984" y="3244174"/>
        <a:ext cx="4060031" cy="418401"/>
      </dsp:txXfrm>
    </dsp:sp>
    <dsp:sp modelId="{1E1ADA2F-5F27-4C28-8107-AC8CA37572B1}">
      <dsp:nvSpPr>
        <dsp:cNvPr id="0" name=""/>
        <dsp:cNvSpPr/>
      </dsp:nvSpPr>
      <dsp:spPr>
        <a:xfrm>
          <a:off x="8126015" y="3244174"/>
          <a:ext cx="4060031" cy="41840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400" kern="1200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rPr>
            <a:t>Necessidade de meios</a:t>
          </a:r>
          <a:endParaRPr lang="pt-PT" altLang="pt-PT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8126015" y="3244174"/>
        <a:ext cx="4060031" cy="418401"/>
      </dsp:txXfrm>
    </dsp:sp>
    <dsp:sp modelId="{E6A50A62-7028-4C72-9532-766A01AE8A90}">
      <dsp:nvSpPr>
        <dsp:cNvPr id="0" name=""/>
        <dsp:cNvSpPr/>
      </dsp:nvSpPr>
      <dsp:spPr>
        <a:xfrm rot="10800000">
          <a:off x="0" y="1385924"/>
          <a:ext cx="12192000" cy="1398917"/>
        </a:xfrm>
        <a:prstGeom prst="upArrowCallout">
          <a:avLst/>
        </a:prstGeom>
        <a:solidFill>
          <a:srgbClr val="DC8B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altLang="pt-PT" sz="1800" b="1" kern="1200" dirty="0">
              <a:solidFill>
                <a:schemeClr val="tx1"/>
              </a:solidFill>
              <a:latin typeface="Century Gothic" panose="020B0502020202020204" pitchFamily="34" charset="0"/>
            </a:rPr>
            <a:t>Perigosidade</a:t>
          </a:r>
          <a:endParaRPr lang="pt-PT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10800000">
        <a:off x="0" y="1385924"/>
        <a:ext cx="12192000" cy="491020"/>
      </dsp:txXfrm>
    </dsp:sp>
    <dsp:sp modelId="{9A5FBE66-261F-4549-B52F-FDC9857A8C86}">
      <dsp:nvSpPr>
        <dsp:cNvPr id="0" name=""/>
        <dsp:cNvSpPr/>
      </dsp:nvSpPr>
      <dsp:spPr>
        <a:xfrm>
          <a:off x="0" y="1876944"/>
          <a:ext cx="12192000" cy="4182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Diversas tipologias de resíduos perigosos requerem procedimentos e infraestruturas de gestão adequadas</a:t>
          </a:r>
        </a:p>
      </dsp:txBody>
      <dsp:txXfrm>
        <a:off x="0" y="1876944"/>
        <a:ext cx="12192000" cy="418276"/>
      </dsp:txXfrm>
    </dsp:sp>
    <dsp:sp modelId="{224697EC-4A8A-4CFD-A0D5-1D4CC4216D87}">
      <dsp:nvSpPr>
        <dsp:cNvPr id="0" name=""/>
        <dsp:cNvSpPr/>
      </dsp:nvSpPr>
      <dsp:spPr>
        <a:xfrm rot="10800000">
          <a:off x="0" y="650"/>
          <a:ext cx="12192000" cy="1398917"/>
        </a:xfrm>
        <a:prstGeom prst="upArrowCallou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altLang="pt-PT" sz="1800" b="1" kern="1200" dirty="0">
              <a:solidFill>
                <a:schemeClr val="tx1"/>
              </a:solidFill>
              <a:latin typeface="Century Gothic" panose="020B0502020202020204" pitchFamily="34" charset="0"/>
            </a:rPr>
            <a:t>Heterogeneidade</a:t>
          </a:r>
          <a:endParaRPr lang="pt-PT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10800000">
        <a:off x="0" y="650"/>
        <a:ext cx="12192000" cy="491020"/>
      </dsp:txXfrm>
    </dsp:sp>
    <dsp:sp modelId="{2CD6D33F-1072-41E4-85B9-25E5AFFD16B4}">
      <dsp:nvSpPr>
        <dsp:cNvPr id="0" name=""/>
        <dsp:cNvSpPr/>
      </dsp:nvSpPr>
      <dsp:spPr>
        <a:xfrm>
          <a:off x="0" y="491670"/>
          <a:ext cx="12192000" cy="4182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Criar e adaptar serviços para a gestão de todas as tipologias de RCD</a:t>
          </a:r>
        </a:p>
      </dsp:txBody>
      <dsp:txXfrm>
        <a:off x="0" y="491670"/>
        <a:ext cx="12192000" cy="418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B0D9-01F8-40AF-8B96-942CF209EA98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7644A-24B3-41CF-A84C-B68D7AAD48A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916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dirty="0" smtClean="0">
                <a:latin typeface="Arial" panose="020B0604020202020204" pitchFamily="34" charset="0"/>
              </a:rPr>
              <a:t>Agradecer o convite da CCDR-N para participar nesta sessão regional do </a:t>
            </a:r>
            <a:r>
              <a:rPr lang="pt-PT" altLang="pt-PT" dirty="0" err="1" smtClean="0">
                <a:latin typeface="Arial" panose="020B0604020202020204" pitchFamily="34" charset="0"/>
              </a:rPr>
              <a:t>abiente</a:t>
            </a:r>
            <a:r>
              <a:rPr lang="pt-PT" altLang="pt-PT" dirty="0" smtClean="0">
                <a:latin typeface="Arial" panose="020B0604020202020204" pitchFamily="34" charset="0"/>
              </a:rPr>
              <a:t>, com o objetivo de partilhar a experiência da Maia nesta temática da gestão dos resíduos, concretamente dos </a:t>
            </a:r>
            <a:r>
              <a:rPr lang="pt-PT" altLang="pt-PT" dirty="0" err="1" smtClean="0">
                <a:latin typeface="Arial" panose="020B0604020202020204" pitchFamily="34" charset="0"/>
              </a:rPr>
              <a:t>RCDs</a:t>
            </a:r>
            <a:r>
              <a:rPr lang="pt-PT" altLang="pt-PT" dirty="0" smtClean="0">
                <a:latin typeface="Arial" panose="020B0604020202020204" pitchFamily="34" charset="0"/>
              </a:rPr>
              <a:t>. É sempre proveitoso e partilharmos aquilo que são as nossas experiencias, mas também as nossas dificuldades, de maneira a que mais facilmente sejam encontradas soluções para os desafios que todos enfrentamos nesta área.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644A-24B3-41CF-A84C-B68D7AAD48A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869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12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09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13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3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14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24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15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1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16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79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17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1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altLang="pt-PT">
                <a:latin typeface="Arial" panose="020B0604020202020204" pitchFamily="34" charset="0"/>
              </a:rPr>
              <a:t>Agradecer o convite da Ersar para participar neste workshop, com o objetivo de partilhar a experiência da Maia nesta temática da gestão dos resíduos e concretamente partilhar a experiência do caminho que temos percorrido para a implementação de um sistema poluidor-pagador. Baseado na produção dos resíduos e desagregado do consumo de água. É sempre proveitoso e gratificante partilharmos dificuldades de maneira a que os erros de uns, sejam mais facilmente ultrapassados por outros.</a:t>
            </a: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18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24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19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00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20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8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a Imagem do Diapositivo 1">
            <a:extLst>
              <a:ext uri="{FF2B5EF4-FFF2-40B4-BE49-F238E27FC236}">
                <a16:creationId xmlns:a16="http://schemas.microsoft.com/office/drawing/2014/main" xmlns="" id="{2EB13073-2FC4-4442-AF6C-0FEB582E3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Marcador de Posição de Notas 2">
            <a:extLst>
              <a:ext uri="{FF2B5EF4-FFF2-40B4-BE49-F238E27FC236}">
                <a16:creationId xmlns:a16="http://schemas.microsoft.com/office/drawing/2014/main" xmlns="" id="{2C6C9334-A0EE-405D-AC90-15436695B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2532" name="Marcador de Posição do Número do Diapositivo 3">
            <a:extLst>
              <a:ext uri="{FF2B5EF4-FFF2-40B4-BE49-F238E27FC236}">
                <a16:creationId xmlns:a16="http://schemas.microsoft.com/office/drawing/2014/main" xmlns="" id="{399FA070-439F-4512-95F5-3B80100D5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B341788-988D-48DD-A121-81640921309D}" type="slidenum">
              <a:rPr lang="pt-PT" altLang="pt-PT">
                <a:latin typeface="Arial" panose="020B0604020202020204" pitchFamily="34" charset="0"/>
              </a:rPr>
              <a:pPr/>
              <a:t>4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6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a Imagem do Diapositivo 1">
            <a:extLst>
              <a:ext uri="{FF2B5EF4-FFF2-40B4-BE49-F238E27FC236}">
                <a16:creationId xmlns:a16="http://schemas.microsoft.com/office/drawing/2014/main" xmlns="" id="{2EB13073-2FC4-4442-AF6C-0FEB582E3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Marcador de Posição de Notas 2">
            <a:extLst>
              <a:ext uri="{FF2B5EF4-FFF2-40B4-BE49-F238E27FC236}">
                <a16:creationId xmlns:a16="http://schemas.microsoft.com/office/drawing/2014/main" xmlns="" id="{2C6C9334-A0EE-405D-AC90-15436695B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2532" name="Marcador de Posição do Número do Diapositivo 3">
            <a:extLst>
              <a:ext uri="{FF2B5EF4-FFF2-40B4-BE49-F238E27FC236}">
                <a16:creationId xmlns:a16="http://schemas.microsoft.com/office/drawing/2014/main" xmlns="" id="{399FA070-439F-4512-95F5-3B80100D5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B341788-988D-48DD-A121-81640921309D}" type="slidenum">
              <a:rPr lang="pt-PT" altLang="pt-PT">
                <a:latin typeface="Arial" panose="020B0604020202020204" pitchFamily="34" charset="0"/>
              </a:rPr>
              <a:pPr/>
              <a:t>5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2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6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8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7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3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8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0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9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92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10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0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xmlns="" id="{E1EE87A3-EE36-4997-9F07-06EA4D9CF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xmlns="" id="{4552AD9B-36FF-475D-99FD-00680C13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xmlns="" id="{1649B9C0-15BC-4E4F-B1CA-6A3BA2FBA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DD59F5-7017-4EDB-9BBF-11DD90FCD582}" type="slidenum">
              <a:rPr lang="pt-PT" altLang="pt-PT">
                <a:latin typeface="Arial" panose="020B0604020202020204" pitchFamily="34" charset="0"/>
              </a:rPr>
              <a:pPr/>
              <a:t>11</a:t>
            </a:fld>
            <a:endParaRPr lang="pt-PT" altLang="pt-P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4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428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876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55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952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649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687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410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908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78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673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8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5BAA2-C276-41C9-AD08-D9C31F545E01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44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retângulo 7"/>
          <p:cNvSpPr/>
          <p:nvPr/>
        </p:nvSpPr>
        <p:spPr>
          <a:xfrm>
            <a:off x="0" y="2302329"/>
            <a:ext cx="7146471" cy="455567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415636" y="596137"/>
            <a:ext cx="7577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SESSÃO REGIONAL DO AMBIENTE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5636" y="1242468"/>
            <a:ext cx="5226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>
                <a:solidFill>
                  <a:schemeClr val="accent1">
                    <a:lumMod val="75000"/>
                  </a:schemeClr>
                </a:solidFill>
              </a:rPr>
              <a:t>Gestão de RCD e Boas Práticas</a:t>
            </a:r>
            <a:endParaRPr lang="pt-P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74" y="6167756"/>
            <a:ext cx="1926774" cy="58927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18" y="6233111"/>
            <a:ext cx="1491902" cy="5239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6958" r="2500" b="6429"/>
          <a:stretch/>
        </p:blipFill>
        <p:spPr>
          <a:xfrm>
            <a:off x="0" y="1888799"/>
            <a:ext cx="7146471" cy="49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4" name="Imagem 13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E5E26CD6-5923-4841-A215-07DD72082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7" y="1663048"/>
            <a:ext cx="1006438" cy="40794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3346449" cy="9574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Limpeza pública</a:t>
            </a:r>
          </a:p>
          <a:p>
            <a:endParaRPr lang="pt-PT" sz="3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ângulo 1">
            <a:extLst>
              <a:ext uri="{FF2B5EF4-FFF2-40B4-BE49-F238E27FC236}">
                <a16:creationId xmlns:a16="http://schemas.microsoft.com/office/drawing/2014/main" xmlns="" id="{DB2E1143-C672-4086-AB93-F39D17A80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0997"/>
            <a:ext cx="10009136" cy="22320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defRPr/>
            </a:pPr>
            <a:r>
              <a:rPr lang="pt-PT" altLang="pt-PT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Remoção de deposições clandestinas de resíduos</a:t>
            </a:r>
          </a:p>
          <a:p>
            <a:pPr algn="ctr">
              <a:spcBef>
                <a:spcPts val="300"/>
              </a:spcBef>
              <a:defRPr/>
            </a:pP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Identificação de locais críticos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 Intervenções regulares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 Equipas especializadas </a:t>
            </a:r>
          </a:p>
          <a:p>
            <a:pPr algn="ctr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Elevada Heterogeneidade de resíduos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 Perigosidade</a:t>
            </a:r>
            <a:endParaRPr lang="pt-PT" altLang="pt-PT" sz="1600" kern="0" dirty="0">
              <a:latin typeface="Century Gothic" panose="020B0502020202020204" pitchFamily="34" charset="0"/>
            </a:endParaRPr>
          </a:p>
          <a:p>
            <a:pPr algn="ctr">
              <a:spcBef>
                <a:spcPts val="300"/>
              </a:spcBef>
              <a:defRPr/>
            </a:pPr>
            <a:endParaRPr lang="pt-PT" altLang="pt-PT" sz="1600" kern="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300"/>
              </a:spcBef>
              <a:defRPr/>
            </a:pPr>
            <a:r>
              <a:rPr lang="pt-PT" altLang="pt-PT" sz="2000" b="1" kern="0" dirty="0">
                <a:solidFill>
                  <a:srgbClr val="BA1840"/>
                </a:solidFill>
                <a:latin typeface="Century Gothic" panose="020B0502020202020204" pitchFamily="34" charset="0"/>
              </a:rPr>
              <a:t>Causas / Origens</a:t>
            </a:r>
          </a:p>
          <a:p>
            <a:pPr algn="ctr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Desconhecimento dos serviços existentes </a:t>
            </a:r>
            <a:r>
              <a:rPr lang="pt-PT" altLang="pt-PT" sz="1600" kern="0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 Migração de resíduos</a:t>
            </a:r>
          </a:p>
          <a:p>
            <a:pPr algn="ctr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Grande presença de residuos não urbanos</a:t>
            </a:r>
            <a:r>
              <a:rPr lang="pt-PT" altLang="pt-PT" sz="1600" kern="0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 ● 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Residuos com custos de gestão (ex.: RCD e RCDA)</a:t>
            </a:r>
          </a:p>
          <a:p>
            <a:pPr algn="ctr">
              <a:spcBef>
                <a:spcPts val="300"/>
              </a:spcBef>
              <a:defRPr/>
            </a:pPr>
            <a:endParaRPr lang="pt-PT" altLang="pt-PT" sz="1600" kern="0" dirty="0">
              <a:solidFill>
                <a:srgbClr val="22896E"/>
              </a:solidFill>
              <a:latin typeface="FlamaBook" pitchFamily="50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84F156F-7929-4C05-B781-9BDF718BB8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74"/>
          <a:stretch/>
        </p:blipFill>
        <p:spPr>
          <a:xfrm>
            <a:off x="4276106" y="304315"/>
            <a:ext cx="7915893" cy="200575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F6428B4C-F097-4950-BF26-4A763802B965}"/>
              </a:ext>
            </a:extLst>
          </p:cNvPr>
          <p:cNvSpPr txBox="1"/>
          <p:nvPr/>
        </p:nvSpPr>
        <p:spPr>
          <a:xfrm>
            <a:off x="8910385" y="1983825"/>
            <a:ext cx="3201553" cy="2003426"/>
          </a:xfrm>
          <a:prstGeom prst="roundRect">
            <a:avLst/>
          </a:prstGeom>
          <a:solidFill>
            <a:srgbClr val="B9163E"/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pt-PT" altLang="pt-PT" sz="2000" dirty="0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PT" altLang="pt-PT" sz="40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1386</a:t>
            </a:r>
          </a:p>
          <a:p>
            <a:pPr algn="ctr" defTabSz="533400">
              <a:defRPr/>
            </a:pPr>
            <a:r>
              <a:rPr lang="pt-PT" altLang="pt-PT" sz="20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Ações de limpeza </a:t>
            </a:r>
          </a:p>
          <a:p>
            <a:pPr algn="ctr" defTabSz="533400">
              <a:defRPr/>
            </a:pPr>
            <a:r>
              <a:rPr lang="pt-PT" altLang="pt-PT" sz="20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de deposições clandestinas em 2017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43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4" name="Imagem 13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E5E26CD6-5923-4841-A215-07DD72082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7" y="1663048"/>
            <a:ext cx="1006438" cy="40794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3346449" cy="9574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Limpeza pública</a:t>
            </a:r>
          </a:p>
          <a:p>
            <a:endParaRPr lang="pt-PT" sz="3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7D3AECC-CA7F-4679-80D0-02CFCBD6C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49" y="307164"/>
            <a:ext cx="8642351" cy="1901895"/>
          </a:xfrm>
          <a:prstGeom prst="rect">
            <a:avLst/>
          </a:prstGeom>
        </p:spPr>
      </p:pic>
      <p:sp>
        <p:nvSpPr>
          <p:cNvPr id="23" name="Rectângulo 1">
            <a:extLst>
              <a:ext uri="{FF2B5EF4-FFF2-40B4-BE49-F238E27FC236}">
                <a16:creationId xmlns:a16="http://schemas.microsoft.com/office/drawing/2014/main" xmlns="" id="{1E0BB7A5-FE84-4B06-B98A-8B6C68B3A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1" y="2584921"/>
            <a:ext cx="11697926" cy="1295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defRPr/>
            </a:pPr>
            <a:r>
              <a:rPr lang="pt-PT" altLang="pt-PT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Elevada incidência de RCDA em deposições clandestinas</a:t>
            </a:r>
          </a:p>
          <a:p>
            <a:pPr algn="ctr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Custos de gestão elevados 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  Complexidade dos procedimentos de remoção e acondicionamento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  <a:p>
            <a:pPr algn="ctr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Falta de conhecimento por parte dos produtores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 Elevada perigosidade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 Necessidade de rápida intervenção</a:t>
            </a:r>
          </a:p>
          <a:p>
            <a:pPr algn="ctr">
              <a:spcBef>
                <a:spcPts val="300"/>
              </a:spcBef>
              <a:defRPr/>
            </a:pPr>
            <a:endParaRPr lang="pt-PT" altLang="pt-PT" sz="1600" kern="0" dirty="0">
              <a:latin typeface="Century Gothic" panose="020B0502020202020204" pitchFamily="34" charset="0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xmlns="" id="{8953307E-2B55-453B-AAA5-3A5A92B978FE}"/>
              </a:ext>
            </a:extLst>
          </p:cNvPr>
          <p:cNvSpPr/>
          <p:nvPr/>
        </p:nvSpPr>
        <p:spPr>
          <a:xfrm>
            <a:off x="912469" y="3610622"/>
            <a:ext cx="10311676" cy="93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pt-PT" altLang="pt-PT" sz="2000" b="1" kern="0" dirty="0">
                <a:solidFill>
                  <a:srgbClr val="BA1840"/>
                </a:solidFill>
                <a:latin typeface="Century Gothic" panose="020B0502020202020204" pitchFamily="34" charset="0"/>
              </a:rPr>
              <a:t>Especialização das equipas</a:t>
            </a:r>
          </a:p>
          <a:p>
            <a:pPr algn="ctr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Análise Risco </a:t>
            </a:r>
            <a:r>
              <a:rPr lang="pt-PT" altLang="pt-PT" sz="1600" kern="0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 Procedimentos de segurança </a:t>
            </a:r>
            <a:r>
              <a:rPr lang="pt-PT" altLang="pt-PT" sz="1600" kern="0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 Formação das equipas de limpeza e quadros técnicos</a:t>
            </a:r>
            <a:r>
              <a:rPr lang="pt-PT" altLang="pt-PT" sz="1600" kern="0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Encaminhamento através de empresas especializadas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07C44DAF-D49D-46B0-B0C0-E5D2A5060950}"/>
              </a:ext>
            </a:extLst>
          </p:cNvPr>
          <p:cNvSpPr txBox="1"/>
          <p:nvPr/>
        </p:nvSpPr>
        <p:spPr>
          <a:xfrm>
            <a:off x="913247" y="4654343"/>
            <a:ext cx="3201553" cy="2003426"/>
          </a:xfrm>
          <a:prstGeom prst="roundRect">
            <a:avLst/>
          </a:prstGeom>
          <a:solidFill>
            <a:srgbClr val="B9163E"/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533400">
              <a:defRPr/>
            </a:pPr>
            <a:r>
              <a:rPr lang="pt-PT" altLang="pt-PT" sz="20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Em 2017, foi removido fibrocimento </a:t>
            </a:r>
            <a:r>
              <a:rPr lang="pt-PT" altLang="pt-PT"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depositado clandestinamente</a:t>
            </a:r>
          </a:p>
          <a:p>
            <a:pPr algn="ctr" defTabSz="533400">
              <a:defRPr/>
            </a:pPr>
            <a:r>
              <a:rPr lang="pt-PT" altLang="pt-PT" sz="20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em 38 locais</a:t>
            </a:r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D3A97D93-5E0E-4F16-B302-A1C559791C3D}"/>
              </a:ext>
            </a:extLst>
          </p:cNvPr>
          <p:cNvSpPr txBox="1"/>
          <p:nvPr/>
        </p:nvSpPr>
        <p:spPr>
          <a:xfrm>
            <a:off x="3994599" y="4941182"/>
            <a:ext cx="2536258" cy="1624135"/>
          </a:xfrm>
          <a:prstGeom prst="roundRect">
            <a:avLst/>
          </a:prstGeom>
          <a:solidFill>
            <a:srgbClr val="F18800"/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pt-PT" sz="20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PT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Cerca de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PT" sz="3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5 </a:t>
            </a:r>
            <a:r>
              <a:rPr lang="pt-PT" sz="2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toneladas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PT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de RCDA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95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4" name="Imagem 13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E5E26CD6-5923-4841-A215-07DD72082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7" y="1663048"/>
            <a:ext cx="1006438" cy="40794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3346449" cy="95748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Contributos da gestão integrada de RSU</a:t>
            </a:r>
          </a:p>
          <a:p>
            <a:endParaRPr lang="pt-PT" sz="3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AAA4B712-C28B-43F3-93C2-7553A0CE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382521" y="615950"/>
            <a:ext cx="1737980" cy="1747134"/>
          </a:xfrm>
          <a:prstGeom prst="roundRect">
            <a:avLst/>
          </a:prstGeom>
          <a:ln w="38100">
            <a:solidFill>
              <a:srgbClr val="22896E"/>
            </a:solidFill>
          </a:ln>
          <a:ex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2D66E801-D31F-4447-B1EA-FEEFCDEA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66" y="2518846"/>
            <a:ext cx="1960970" cy="69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00A66AC5-09E5-4AFA-8661-9A1F2330168F}"/>
              </a:ext>
            </a:extLst>
          </p:cNvPr>
          <p:cNvSpPr txBox="1">
            <a:spLocks noChangeArrowheads="1"/>
          </p:cNvSpPr>
          <p:nvPr/>
        </p:nvSpPr>
        <p:spPr>
          <a:xfrm>
            <a:off x="8328281" y="721497"/>
            <a:ext cx="3662776" cy="24868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</a:rPr>
              <a:t>Recolha seletiva porta-a-porta universal; 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</a:rPr>
              <a:t>Deposição em contentores individuais 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</a:rPr>
              <a:t>Sistema integrado de gestão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</a:rPr>
              <a:t>Redução de equipamentos de deposição coletiva</a:t>
            </a:r>
          </a:p>
          <a:p>
            <a:pPr eaLnBrk="1" hangingPunct="1">
              <a:spcBef>
                <a:spcPts val="300"/>
              </a:spcBef>
              <a:defRPr/>
            </a:pPr>
            <a:endParaRPr lang="pt-PT" altLang="pt-PT" sz="1600" kern="0" dirty="0">
              <a:latin typeface="Century Gothic" panose="020B0502020202020204" pitchFamily="34" charset="0"/>
            </a:endParaRPr>
          </a:p>
        </p:txBody>
      </p:sp>
      <p:pic>
        <p:nvPicPr>
          <p:cNvPr id="19" name="Imagem 2">
            <a:extLst>
              <a:ext uri="{FF2B5EF4-FFF2-40B4-BE49-F238E27FC236}">
                <a16:creationId xmlns:a16="http://schemas.microsoft.com/office/drawing/2014/main" xmlns="" id="{913160FD-D99F-4F10-9B75-854E0B70AC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5593812" y="3804734"/>
            <a:ext cx="3395679" cy="1147120"/>
          </a:xfrm>
          <a:prstGeom prst="roundRect">
            <a:avLst/>
          </a:prstGeom>
          <a:ln w="38100">
            <a:solidFill>
              <a:srgbClr val="22896E"/>
            </a:solidFill>
          </a:ln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xmlns="" id="{25A9A3E5-D23D-4B2F-8B53-CEAD697EE737}"/>
              </a:ext>
            </a:extLst>
          </p:cNvPr>
          <p:cNvSpPr txBox="1">
            <a:spLocks noChangeArrowheads="1"/>
          </p:cNvSpPr>
          <p:nvPr/>
        </p:nvSpPr>
        <p:spPr>
          <a:xfrm>
            <a:off x="8716298" y="5257863"/>
            <a:ext cx="3849328" cy="1081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</a:rPr>
              <a:t>Controlo de acesso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</a:rPr>
              <a:t>Identificação</a:t>
            </a:r>
            <a:r>
              <a:rPr lang="en-US" altLang="pt-PT" sz="1600" kern="0" dirty="0">
                <a:latin typeface="Century Gothic" panose="020B0502020202020204" pitchFamily="34" charset="0"/>
              </a:rPr>
              <a:t> do </a:t>
            </a:r>
            <a:r>
              <a:rPr lang="pt-PT" altLang="pt-PT" sz="1600" kern="0" dirty="0">
                <a:latin typeface="Century Gothic" panose="020B0502020202020204" pitchFamily="34" charset="0"/>
              </a:rPr>
              <a:t>utilizador</a:t>
            </a:r>
            <a:endParaRPr lang="en-US" altLang="pt-PT" sz="1600" kern="0" dirty="0">
              <a:latin typeface="Century Gothic" panose="020B0502020202020204" pitchFamily="34" charset="0"/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xmlns="" id="{EAEED4F3-CAB6-4FB4-89D1-00D32CAEA3B8}"/>
              </a:ext>
            </a:extLst>
          </p:cNvPr>
          <p:cNvSpPr txBox="1">
            <a:spLocks noChangeArrowheads="1"/>
          </p:cNvSpPr>
          <p:nvPr/>
        </p:nvSpPr>
        <p:spPr>
          <a:xfrm>
            <a:off x="620421" y="2518846"/>
            <a:ext cx="4176711" cy="35853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pt-PT" altLang="pt-PT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Gestão de resíduos assente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pt-PT" altLang="pt-PT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em serviços de </a:t>
            </a:r>
            <a:r>
              <a:rPr lang="pt-PT" altLang="pt-PT" sz="2000" b="1" kern="0" dirty="0">
                <a:solidFill>
                  <a:srgbClr val="BA1840"/>
                </a:solidFill>
                <a:latin typeface="Century Gothic" panose="020B0502020202020204" pitchFamily="34" charset="0"/>
              </a:rPr>
              <a:t>proximidade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endParaRPr lang="pt-PT" altLang="pt-PT" sz="2000" b="1" kern="0" dirty="0">
              <a:solidFill>
                <a:srgbClr val="BA184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</a:rPr>
              <a:t>Permite um maior envolvimento da população;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endParaRPr lang="pt-PT" altLang="pt-PT" sz="1600" kern="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</a:rPr>
              <a:t>Facilita a separação e encaminhamento correto dos resíduos;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endParaRPr lang="pt-PT" altLang="pt-PT" sz="1600" kern="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pt-PT" altLang="pt-PT" sz="1600" kern="0" dirty="0">
                <a:latin typeface="Century Gothic" panose="020B0502020202020204" pitchFamily="34" charset="0"/>
              </a:rPr>
              <a:t>Redução de contaminação por residuo não urbanos.</a:t>
            </a:r>
          </a:p>
          <a:p>
            <a:pPr marL="0" indent="0" algn="ctr" eaLnBrk="1" hangingPunct="1">
              <a:spcBef>
                <a:spcPts val="300"/>
              </a:spcBef>
              <a:buNone/>
              <a:defRPr/>
            </a:pPr>
            <a:endParaRPr lang="pt-PT" altLang="pt-PT" sz="1600" kern="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6693538-9040-41DE-92BE-E7B38CB7C12F}"/>
              </a:ext>
            </a:extLst>
          </p:cNvPr>
          <p:cNvSpPr/>
          <p:nvPr/>
        </p:nvSpPr>
        <p:spPr>
          <a:xfrm>
            <a:off x="5397481" y="5099090"/>
            <a:ext cx="3592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altLang="pt-PT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Projeto piloto de contentores </a:t>
            </a:r>
          </a:p>
          <a:p>
            <a:pPr algn="ctr">
              <a:defRPr/>
            </a:pPr>
            <a:r>
              <a:rPr lang="pt-PT" altLang="pt-PT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coletivos com </a:t>
            </a:r>
            <a:r>
              <a:rPr lang="pt-PT" altLang="pt-PT" sz="16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acesso condicionado</a:t>
            </a:r>
          </a:p>
        </p:txBody>
      </p:sp>
    </p:spTree>
    <p:extLst>
      <p:ext uri="{BB962C8B-B14F-4D97-AF65-F5344CB8AC3E}">
        <p14:creationId xmlns:p14="http://schemas.microsoft.com/office/powerpoint/2010/main" val="3045464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4" name="Imagem 13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E5E26CD6-5923-4841-A215-07DD72082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7" y="1663048"/>
            <a:ext cx="1006438" cy="40794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3346449" cy="95748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Contributos da gestão integrada de RSU</a:t>
            </a:r>
          </a:p>
          <a:p>
            <a:endParaRPr lang="pt-PT" sz="3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Chart 11">
            <a:extLst>
              <a:ext uri="{FF2B5EF4-FFF2-40B4-BE49-F238E27FC236}">
                <a16:creationId xmlns:a16="http://schemas.microsoft.com/office/drawing/2014/main" xmlns="" id="{BE54208E-F4AC-40A3-B550-AE0F2E76D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028524"/>
              </p:ext>
            </p:extLst>
          </p:nvPr>
        </p:nvGraphicFramePr>
        <p:xfrm>
          <a:off x="3001964" y="2303339"/>
          <a:ext cx="819740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25445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4" name="Imagem 13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E5E26CD6-5923-4841-A215-07DD72082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7" y="1663048"/>
            <a:ext cx="1006438" cy="40794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3346449" cy="95748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Contributos da gestão integrada de RSU</a:t>
            </a:r>
          </a:p>
          <a:p>
            <a:endParaRPr lang="pt-PT" sz="3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m 5">
            <a:extLst>
              <a:ext uri="{FF2B5EF4-FFF2-40B4-BE49-F238E27FC236}">
                <a16:creationId xmlns:a16="http://schemas.microsoft.com/office/drawing/2014/main" xmlns="" id="{033C1E54-7E4A-4037-8CC2-C8A391DD7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7"/>
          <a:stretch/>
        </p:blipFill>
        <p:spPr bwMode="auto">
          <a:xfrm>
            <a:off x="6541212" y="360984"/>
            <a:ext cx="56507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E895CB1-18E5-4DCF-9390-757285D5A012}"/>
              </a:ext>
            </a:extLst>
          </p:cNvPr>
          <p:cNvSpPr/>
          <p:nvPr/>
        </p:nvSpPr>
        <p:spPr>
          <a:xfrm>
            <a:off x="432619" y="3756718"/>
            <a:ext cx="1132676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pt-PT" altLang="pt-PT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Estratégia de </a:t>
            </a:r>
            <a:r>
              <a:rPr lang="pt-PT" altLang="pt-PT" sz="2000" b="1" kern="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comunicação </a:t>
            </a:r>
            <a:r>
              <a:rPr lang="pt-PT" altLang="pt-PT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estruturada e orientada </a:t>
            </a:r>
          </a:p>
          <a:p>
            <a:pPr algn="ctr">
              <a:spcBef>
                <a:spcPts val="300"/>
              </a:spcBef>
              <a:defRPr/>
            </a:pPr>
            <a:r>
              <a:rPr lang="pt-PT" altLang="pt-PT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para a divulgação das diferentes soluções e especificidades dos </a:t>
            </a:r>
            <a:r>
              <a:rPr lang="pt-PT" altLang="pt-PT" sz="2000" b="1" kern="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serviços</a:t>
            </a:r>
            <a:endParaRPr lang="pt-PT" altLang="pt-PT" sz="2000" kern="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300"/>
              </a:spcBef>
              <a:defRPr/>
            </a:pPr>
            <a:endParaRPr lang="pt-PT" altLang="pt-PT" kern="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300"/>
              </a:spcBef>
              <a:defRPr/>
            </a:pPr>
            <a:r>
              <a:rPr lang="pt-PT" altLang="pt-PT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Eventos </a:t>
            </a:r>
            <a:r>
              <a:rPr lang="pt-PT" altLang="pt-PT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b="1" kern="0" dirty="0">
                <a:solidFill>
                  <a:srgbClr val="22896E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Comunicação Digital </a:t>
            </a:r>
            <a:r>
              <a:rPr lang="pt-PT" altLang="pt-PT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 Imprensa </a:t>
            </a:r>
            <a:r>
              <a:rPr lang="pt-PT" altLang="pt-PT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 </a:t>
            </a:r>
            <a:r>
              <a:rPr lang="pt-PT" altLang="pt-PT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Infomail </a:t>
            </a:r>
            <a:r>
              <a:rPr lang="pt-PT" altLang="pt-PT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 </a:t>
            </a:r>
            <a:r>
              <a:rPr lang="pt-PT" altLang="pt-PT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Outdoors</a:t>
            </a:r>
          </a:p>
          <a:p>
            <a:pPr algn="ctr">
              <a:spcBef>
                <a:spcPts val="300"/>
              </a:spcBef>
              <a:defRPr/>
            </a:pPr>
            <a:r>
              <a:rPr lang="pt-PT" altLang="pt-PT" i="1" kern="0" dirty="0" err="1">
                <a:solidFill>
                  <a:srgbClr val="292929"/>
                </a:solidFill>
                <a:latin typeface="Century Gothic" panose="020B0502020202020204" pitchFamily="34" charset="0"/>
              </a:rPr>
              <a:t>Muppies</a:t>
            </a:r>
            <a:r>
              <a:rPr lang="pt-PT" altLang="pt-PT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kern="0" dirty="0">
                <a:solidFill>
                  <a:srgbClr val="22896E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Viaturas </a:t>
            </a:r>
            <a:r>
              <a:rPr lang="pt-PT" altLang="pt-PT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 TV Corporativa </a:t>
            </a:r>
            <a:r>
              <a:rPr lang="pt-PT" altLang="pt-PT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 </a:t>
            </a:r>
            <a:r>
              <a:rPr lang="pt-PT" altLang="pt-PT" i="1" kern="0" dirty="0" err="1">
                <a:solidFill>
                  <a:srgbClr val="292929"/>
                </a:solidFill>
                <a:latin typeface="Century Gothic" panose="020B0502020202020204" pitchFamily="34" charset="0"/>
              </a:rPr>
              <a:t>Flashmob</a:t>
            </a:r>
            <a:r>
              <a:rPr lang="pt-PT" altLang="pt-PT" i="1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 </a:t>
            </a:r>
            <a:r>
              <a:rPr lang="pt-PT" altLang="pt-PT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Jogos online</a:t>
            </a:r>
          </a:p>
          <a:p>
            <a:pPr algn="ctr">
              <a:spcBef>
                <a:spcPts val="300"/>
              </a:spcBef>
              <a:defRPr/>
            </a:pPr>
            <a:r>
              <a:rPr lang="pt-PT" dirty="0">
                <a:solidFill>
                  <a:srgbClr val="292929"/>
                </a:solidFill>
                <a:latin typeface="Century Gothic" panose="020B0502020202020204" pitchFamily="34" charset="0"/>
              </a:rPr>
              <a:t>Rúbrica Sugestão Verde - Rádio 5</a:t>
            </a:r>
          </a:p>
          <a:p>
            <a:pPr algn="ctr">
              <a:spcBef>
                <a:spcPts val="300"/>
              </a:spcBef>
              <a:defRPr/>
            </a:pPr>
            <a:endParaRPr lang="pt-PT" altLang="pt-PT" kern="0" dirty="0">
              <a:solidFill>
                <a:srgbClr val="29292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m 6">
            <a:extLst>
              <a:ext uri="{FF2B5EF4-FFF2-40B4-BE49-F238E27FC236}">
                <a16:creationId xmlns:a16="http://schemas.microsoft.com/office/drawing/2014/main" xmlns="" id="{5B35EF35-0D2B-48E3-872A-39935D56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0"/>
          <a:stretch>
            <a:fillRect/>
          </a:stretch>
        </p:blipFill>
        <p:spPr bwMode="auto">
          <a:xfrm>
            <a:off x="5638339" y="2049934"/>
            <a:ext cx="6553661" cy="109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5">
            <a:extLst>
              <a:ext uri="{FF2B5EF4-FFF2-40B4-BE49-F238E27FC236}">
                <a16:creationId xmlns:a16="http://schemas.microsoft.com/office/drawing/2014/main" xmlns="" id="{FAB4A67C-EED3-4B39-A6EB-446E27562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0" r="11553"/>
          <a:stretch/>
        </p:blipFill>
        <p:spPr bwMode="auto">
          <a:xfrm>
            <a:off x="4166939" y="360984"/>
            <a:ext cx="2374273" cy="166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5">
            <a:extLst>
              <a:ext uri="{FF2B5EF4-FFF2-40B4-BE49-F238E27FC236}">
                <a16:creationId xmlns:a16="http://schemas.microsoft.com/office/drawing/2014/main" xmlns="" id="{DDDD6AE6-3BCA-4CD2-9B53-32D40E7D7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7"/>
          <a:stretch/>
        </p:blipFill>
        <p:spPr bwMode="auto">
          <a:xfrm>
            <a:off x="4970206" y="2027858"/>
            <a:ext cx="680916" cy="114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838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8379997" cy="957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5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m 21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92FE6E3C-9B04-4E33-AE69-D1BFAC3EAE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43" y="1547368"/>
            <a:ext cx="1721409" cy="697745"/>
          </a:xfrm>
          <a:prstGeom prst="rect">
            <a:avLst/>
          </a:prstGeom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BDF1D144-966E-4976-9635-E1AD9F381F79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5447850" cy="957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Caminho Futuro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487AEA54-3C09-43D7-BAED-A65FD6B4B13F}"/>
              </a:ext>
            </a:extLst>
          </p:cNvPr>
          <p:cNvGrpSpPr/>
          <p:nvPr/>
        </p:nvGrpSpPr>
        <p:grpSpPr>
          <a:xfrm>
            <a:off x="198997" y="2813697"/>
            <a:ext cx="2880000" cy="2880000"/>
            <a:chOff x="1148" y="1589534"/>
            <a:chExt cx="2239598" cy="223959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8BB4897E-E6DD-46ED-8575-5FDF8F7160FC}"/>
                </a:ext>
              </a:extLst>
            </p:cNvPr>
            <p:cNvSpPr/>
            <p:nvPr/>
          </p:nvSpPr>
          <p:spPr>
            <a:xfrm>
              <a:off x="1148" y="1589534"/>
              <a:ext cx="2239598" cy="2239598"/>
            </a:xfrm>
            <a:prstGeom prst="ellipse">
              <a:avLst/>
            </a:prstGeom>
            <a:solidFill>
              <a:srgbClr val="BA184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xmlns="" id="{0CF18C6A-6B3F-4B8E-89FF-148B8E100AC9}"/>
                </a:ext>
              </a:extLst>
            </p:cNvPr>
            <p:cNvSpPr txBox="1"/>
            <p:nvPr/>
          </p:nvSpPr>
          <p:spPr>
            <a:xfrm>
              <a:off x="78364" y="1885316"/>
              <a:ext cx="1583634" cy="158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3253" tIns="22860" rIns="12325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kern="1200" dirty="0">
                  <a:latin typeface="Century Gothic" panose="020B0502020202020204" pitchFamily="34" charset="0"/>
                </a:rPr>
                <a:t>Novos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kern="1200" dirty="0">
                  <a:latin typeface="Century Gothic" panose="020B0502020202020204" pitchFamily="34" charset="0"/>
                </a:rPr>
                <a:t>Serviços</a:t>
              </a:r>
              <a:endParaRPr lang="pt-PT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B7CBFEE9-66C2-4735-AEB4-2EE0172758F3}"/>
              </a:ext>
            </a:extLst>
          </p:cNvPr>
          <p:cNvGrpSpPr/>
          <p:nvPr/>
        </p:nvGrpSpPr>
        <p:grpSpPr>
          <a:xfrm>
            <a:off x="1958148" y="2806047"/>
            <a:ext cx="2880000" cy="2880000"/>
            <a:chOff x="1792827" y="1589534"/>
            <a:chExt cx="2239598" cy="223959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0D71DA4B-3BB6-4463-9700-4EC07F430F40}"/>
                </a:ext>
              </a:extLst>
            </p:cNvPr>
            <p:cNvSpPr/>
            <p:nvPr/>
          </p:nvSpPr>
          <p:spPr>
            <a:xfrm>
              <a:off x="1792827" y="1589534"/>
              <a:ext cx="2239598" cy="22395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xmlns="" id="{E194133D-DF9F-46E1-B915-4D19E17C9450}"/>
                </a:ext>
              </a:extLst>
            </p:cNvPr>
            <p:cNvSpPr txBox="1"/>
            <p:nvPr/>
          </p:nvSpPr>
          <p:spPr>
            <a:xfrm>
              <a:off x="2103028" y="1943485"/>
              <a:ext cx="1583634" cy="158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3253" tIns="22860" rIns="12325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kern="1200" dirty="0">
                  <a:latin typeface="Century Gothic" panose="020B0502020202020204" pitchFamily="34" charset="0"/>
                </a:rPr>
                <a:t>Novos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kern="1200" dirty="0">
                  <a:latin typeface="Century Gothic" panose="020B0502020202020204" pitchFamily="34" charset="0"/>
                </a:rPr>
                <a:t>Resíduos</a:t>
              </a:r>
              <a:endParaRPr lang="pt-PT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81249752-C34F-4C09-9B51-BBD69AFF6178}"/>
              </a:ext>
            </a:extLst>
          </p:cNvPr>
          <p:cNvGrpSpPr/>
          <p:nvPr/>
        </p:nvGrpSpPr>
        <p:grpSpPr>
          <a:xfrm>
            <a:off x="4125911" y="2877124"/>
            <a:ext cx="2880000" cy="2880000"/>
            <a:chOff x="3584506" y="1589534"/>
            <a:chExt cx="2239598" cy="223959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4836BD7-CA56-4AD0-AFDA-5AF3CE5E8ACD}"/>
                </a:ext>
              </a:extLst>
            </p:cNvPr>
            <p:cNvSpPr/>
            <p:nvPr/>
          </p:nvSpPr>
          <p:spPr>
            <a:xfrm>
              <a:off x="3584506" y="1589534"/>
              <a:ext cx="2239598" cy="2239598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xmlns="" id="{85E48D43-BF5B-40DB-B77D-A01FE31AE87B}"/>
                </a:ext>
              </a:extLst>
            </p:cNvPr>
            <p:cNvSpPr txBox="1"/>
            <p:nvPr/>
          </p:nvSpPr>
          <p:spPr>
            <a:xfrm>
              <a:off x="3731412" y="1917516"/>
              <a:ext cx="1976442" cy="158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3253" tIns="22860" rIns="12325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kern="1200" dirty="0">
                  <a:latin typeface="Century Gothic" panose="020B0502020202020204" pitchFamily="34" charset="0"/>
                </a:rPr>
                <a:t>Modernização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kern="1200" dirty="0">
                  <a:latin typeface="Century Gothic" panose="020B0502020202020204" pitchFamily="34" charset="0"/>
                </a:rPr>
                <a:t>dos Ecocentros</a:t>
              </a:r>
              <a:endParaRPr lang="pt-PT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E4D2ED0B-F9F2-46FE-8FFB-D7CAA9C94F1D}"/>
              </a:ext>
            </a:extLst>
          </p:cNvPr>
          <p:cNvGrpSpPr/>
          <p:nvPr/>
        </p:nvGrpSpPr>
        <p:grpSpPr>
          <a:xfrm>
            <a:off x="9237311" y="2772290"/>
            <a:ext cx="2880000" cy="2880000"/>
            <a:chOff x="7531200" y="1096582"/>
            <a:chExt cx="2239598" cy="223959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D52B8FD-C702-4DBC-9E93-C93F31BDA19F}"/>
                </a:ext>
              </a:extLst>
            </p:cNvPr>
            <p:cNvSpPr/>
            <p:nvPr/>
          </p:nvSpPr>
          <p:spPr>
            <a:xfrm>
              <a:off x="7531200" y="1096582"/>
              <a:ext cx="2239598" cy="22395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xmlns="" id="{D98D473C-2BD4-4834-8FB1-824E44B5B350}"/>
                </a:ext>
              </a:extLst>
            </p:cNvPr>
            <p:cNvSpPr txBox="1"/>
            <p:nvPr/>
          </p:nvSpPr>
          <p:spPr>
            <a:xfrm>
              <a:off x="7780437" y="1456764"/>
              <a:ext cx="1818684" cy="158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3253" tIns="22860" rIns="12325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kern="1200" dirty="0">
                  <a:latin typeface="Century Gothic" panose="020B0502020202020204" pitchFamily="34" charset="0"/>
                </a:rPr>
                <a:t>Implementação de uma estratégia de comunicação direcionada</a:t>
              </a:r>
              <a:r>
                <a:rPr lang="pt-PT" altLang="pt-PT" kern="1200" dirty="0">
                  <a:latin typeface="Century Gothic" panose="020B0502020202020204" pitchFamily="34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4687EB76-163B-4E7C-8DC7-547E562AB1E7}"/>
              </a:ext>
            </a:extLst>
          </p:cNvPr>
          <p:cNvGrpSpPr/>
          <p:nvPr/>
        </p:nvGrpSpPr>
        <p:grpSpPr>
          <a:xfrm>
            <a:off x="6597299" y="2837506"/>
            <a:ext cx="2880000" cy="2880000"/>
            <a:chOff x="4992536" y="1591334"/>
            <a:chExt cx="2239598" cy="223959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6D40A96-D4AE-4591-874B-E4ECAF34D223}"/>
                </a:ext>
              </a:extLst>
            </p:cNvPr>
            <p:cNvSpPr/>
            <p:nvPr/>
          </p:nvSpPr>
          <p:spPr>
            <a:xfrm>
              <a:off x="4992536" y="1591334"/>
              <a:ext cx="2239598" cy="22395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Oval 10">
              <a:extLst>
                <a:ext uri="{FF2B5EF4-FFF2-40B4-BE49-F238E27FC236}">
                  <a16:creationId xmlns:a16="http://schemas.microsoft.com/office/drawing/2014/main" xmlns="" id="{46B83E7F-1D47-491F-A313-5610671E8B44}"/>
                </a:ext>
              </a:extLst>
            </p:cNvPr>
            <p:cNvSpPr txBox="1"/>
            <p:nvPr/>
          </p:nvSpPr>
          <p:spPr>
            <a:xfrm>
              <a:off x="5331765" y="1924289"/>
              <a:ext cx="1583634" cy="158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3253" tIns="22860" rIns="12325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kern="1200" dirty="0">
                  <a:latin typeface="Century Gothic" panose="020B0502020202020204" pitchFamily="34" charset="0"/>
                </a:rPr>
                <a:t>Revisão do Regulamento Municipal de Resíduos Sólidos Urbanos</a:t>
              </a:r>
              <a:endParaRPr lang="pt-PT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99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8379997" cy="957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5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m 21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92FE6E3C-9B04-4E33-AE69-D1BFAC3EAE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43" y="1547368"/>
            <a:ext cx="1721409" cy="697745"/>
          </a:xfrm>
          <a:prstGeom prst="rect">
            <a:avLst/>
          </a:prstGeom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BDF1D144-966E-4976-9635-E1AD9F381F79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5447850" cy="957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Caminho Futuro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487AEA54-3C09-43D7-BAED-A65FD6B4B13F}"/>
              </a:ext>
            </a:extLst>
          </p:cNvPr>
          <p:cNvGrpSpPr/>
          <p:nvPr/>
        </p:nvGrpSpPr>
        <p:grpSpPr>
          <a:xfrm>
            <a:off x="235489" y="2929620"/>
            <a:ext cx="2880000" cy="2880000"/>
            <a:chOff x="1148" y="1589534"/>
            <a:chExt cx="2239598" cy="223959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8BB4897E-E6DD-46ED-8575-5FDF8F7160FC}"/>
                </a:ext>
              </a:extLst>
            </p:cNvPr>
            <p:cNvSpPr/>
            <p:nvPr/>
          </p:nvSpPr>
          <p:spPr>
            <a:xfrm>
              <a:off x="1148" y="1589534"/>
              <a:ext cx="2239598" cy="2239598"/>
            </a:xfrm>
            <a:prstGeom prst="ellipse">
              <a:avLst/>
            </a:prstGeom>
            <a:solidFill>
              <a:srgbClr val="BA184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xmlns="" id="{0CF18C6A-6B3F-4B8E-89FF-148B8E100AC9}"/>
                </a:ext>
              </a:extLst>
            </p:cNvPr>
            <p:cNvSpPr txBox="1"/>
            <p:nvPr/>
          </p:nvSpPr>
          <p:spPr>
            <a:xfrm>
              <a:off x="329130" y="1685789"/>
              <a:ext cx="1583634" cy="158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3253" tIns="22860" rIns="12325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sz="2000" b="1" kern="1200" dirty="0">
                  <a:latin typeface="Century Gothic" panose="020B0502020202020204" pitchFamily="34" charset="0"/>
                </a:rPr>
                <a:t>Novos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sz="2000" b="1" kern="1200" dirty="0">
                  <a:latin typeface="Century Gothic" panose="020B0502020202020204" pitchFamily="34" charset="0"/>
                </a:rPr>
                <a:t>Serviços</a:t>
              </a:r>
              <a:endParaRPr lang="pt-PT" sz="20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B7CBFEE9-66C2-4735-AEB4-2EE0172758F3}"/>
              </a:ext>
            </a:extLst>
          </p:cNvPr>
          <p:cNvGrpSpPr/>
          <p:nvPr/>
        </p:nvGrpSpPr>
        <p:grpSpPr>
          <a:xfrm>
            <a:off x="8670845" y="2648805"/>
            <a:ext cx="2880000" cy="2880000"/>
            <a:chOff x="1792827" y="1589534"/>
            <a:chExt cx="2239598" cy="223959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0D71DA4B-3BB6-4463-9700-4EC07F430F40}"/>
                </a:ext>
              </a:extLst>
            </p:cNvPr>
            <p:cNvSpPr/>
            <p:nvPr/>
          </p:nvSpPr>
          <p:spPr>
            <a:xfrm>
              <a:off x="1792827" y="1589534"/>
              <a:ext cx="2239598" cy="22395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xmlns="" id="{E194133D-DF9F-46E1-B915-4D19E17C9450}"/>
                </a:ext>
              </a:extLst>
            </p:cNvPr>
            <p:cNvSpPr txBox="1"/>
            <p:nvPr/>
          </p:nvSpPr>
          <p:spPr>
            <a:xfrm>
              <a:off x="2338530" y="2157813"/>
              <a:ext cx="1583634" cy="158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3253" tIns="22860" rIns="12325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sz="2000" b="1" kern="1200" dirty="0">
                  <a:latin typeface="Century Gothic" panose="020B0502020202020204" pitchFamily="34" charset="0"/>
                </a:rPr>
                <a:t>Novos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sz="2000" b="1" kern="1200" dirty="0">
                  <a:latin typeface="Century Gothic" panose="020B0502020202020204" pitchFamily="34" charset="0"/>
                </a:rPr>
                <a:t>Resíduos</a:t>
              </a:r>
              <a:endParaRPr lang="pt-PT" sz="20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7C212C92-4675-4B9B-BB49-4A915AF3095E}"/>
              </a:ext>
            </a:extLst>
          </p:cNvPr>
          <p:cNvSpPr/>
          <p:nvPr/>
        </p:nvSpPr>
        <p:spPr>
          <a:xfrm>
            <a:off x="1736046" y="4663218"/>
            <a:ext cx="3853593" cy="752830"/>
          </a:xfrm>
          <a:prstGeom prst="roundRect">
            <a:avLst/>
          </a:prstGeom>
          <a:solidFill>
            <a:schemeClr val="bg1"/>
          </a:solidFill>
          <a:ln>
            <a:solidFill>
              <a:srgbClr val="DC8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994BC84-8141-4815-8C35-15EF4EC70C6A}"/>
              </a:ext>
            </a:extLst>
          </p:cNvPr>
          <p:cNvSpPr/>
          <p:nvPr/>
        </p:nvSpPr>
        <p:spPr>
          <a:xfrm>
            <a:off x="1823052" y="4863243"/>
            <a:ext cx="3550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latin typeface="Century Gothic" panose="020B0502020202020204" pitchFamily="34" charset="0"/>
              </a:rPr>
              <a:t>Recolha de RCD no Porta-a-Porta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xmlns="" id="{52FCE824-FDF9-4147-88E6-BDD3FBA34FA0}"/>
              </a:ext>
            </a:extLst>
          </p:cNvPr>
          <p:cNvSpPr/>
          <p:nvPr/>
        </p:nvSpPr>
        <p:spPr>
          <a:xfrm>
            <a:off x="6096000" y="2953347"/>
            <a:ext cx="3391835" cy="1815881"/>
          </a:xfrm>
          <a:prstGeom prst="roundRect">
            <a:avLst/>
          </a:prstGeom>
          <a:solidFill>
            <a:schemeClr val="bg1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xmlns="" id="{34C1E0BE-D121-4CA3-8BF4-5C282D98CC0B}"/>
              </a:ext>
            </a:extLst>
          </p:cNvPr>
          <p:cNvSpPr/>
          <p:nvPr/>
        </p:nvSpPr>
        <p:spPr>
          <a:xfrm>
            <a:off x="6265906" y="3053882"/>
            <a:ext cx="26838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PT" sz="1600" dirty="0">
                <a:latin typeface="Century Gothic" panose="020B0502020202020204" pitchFamily="34" charset="0"/>
              </a:rPr>
              <a:t>Vidro Plano</a:t>
            </a:r>
          </a:p>
          <a:p>
            <a:pPr algn="r"/>
            <a:endParaRPr lang="pt-PT" sz="1600" dirty="0">
              <a:latin typeface="Century Gothic" panose="020B0502020202020204" pitchFamily="34" charset="0"/>
            </a:endParaRPr>
          </a:p>
          <a:p>
            <a:pPr algn="r"/>
            <a:r>
              <a:rPr lang="pt-PT" sz="1600" dirty="0">
                <a:latin typeface="Century Gothic" panose="020B0502020202020204" pitchFamily="34" charset="0"/>
              </a:rPr>
              <a:t>Madeiras contaminadas </a:t>
            </a:r>
          </a:p>
          <a:p>
            <a:pPr algn="r"/>
            <a:r>
              <a:rPr lang="pt-PT" sz="1600" dirty="0">
                <a:latin typeface="Century Gothic" panose="020B0502020202020204" pitchFamily="34" charset="0"/>
              </a:rPr>
              <a:t>(por ex.: pavimentos)</a:t>
            </a:r>
          </a:p>
          <a:p>
            <a:pPr algn="r"/>
            <a:endParaRPr lang="pt-PT" sz="1600" dirty="0">
              <a:latin typeface="Century Gothic" panose="020B0502020202020204" pitchFamily="34" charset="0"/>
            </a:endParaRPr>
          </a:p>
          <a:p>
            <a:pPr algn="r"/>
            <a:r>
              <a:rPr lang="pt-PT" sz="1600" dirty="0" smtClean="0">
                <a:latin typeface="Century Gothic" panose="020B0502020202020204" pitchFamily="34" charset="0"/>
              </a:rPr>
              <a:t>Gessos</a:t>
            </a:r>
            <a:endParaRPr lang="pt-PT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71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FC70FD7B-0DE2-4DB1-AE1D-3397F1ADDB17}"/>
              </a:ext>
            </a:extLst>
          </p:cNvPr>
          <p:cNvGrpSpPr/>
          <p:nvPr/>
        </p:nvGrpSpPr>
        <p:grpSpPr>
          <a:xfrm>
            <a:off x="211061" y="2940799"/>
            <a:ext cx="2880000" cy="2880000"/>
            <a:chOff x="3584506" y="1589534"/>
            <a:chExt cx="2239598" cy="223959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677CA96-30E3-4E32-B7CC-FE590198CDE1}"/>
                </a:ext>
              </a:extLst>
            </p:cNvPr>
            <p:cNvSpPr/>
            <p:nvPr/>
          </p:nvSpPr>
          <p:spPr>
            <a:xfrm>
              <a:off x="3584506" y="1589534"/>
              <a:ext cx="2239598" cy="2239598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xmlns="" id="{AC652A3C-A6C3-4E30-8BDF-CF5D5EFBAEE4}"/>
                </a:ext>
              </a:extLst>
            </p:cNvPr>
            <p:cNvSpPr txBox="1"/>
            <p:nvPr/>
          </p:nvSpPr>
          <p:spPr>
            <a:xfrm>
              <a:off x="3683072" y="1785888"/>
              <a:ext cx="1976442" cy="158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3253" tIns="22860" rIns="12325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sz="2000" b="1" kern="1200" dirty="0">
                  <a:latin typeface="Century Gothic" panose="020B0502020202020204" pitchFamily="34" charset="0"/>
                </a:rPr>
                <a:t>Modernização dos Ecocentros</a:t>
              </a:r>
              <a:endParaRPr lang="pt-PT" sz="2000" b="1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8379997" cy="957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5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m 21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92FE6E3C-9B04-4E33-AE69-D1BFAC3EAE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43" y="1547368"/>
            <a:ext cx="1721409" cy="697745"/>
          </a:xfrm>
          <a:prstGeom prst="rect">
            <a:avLst/>
          </a:prstGeom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BDF1D144-966E-4976-9635-E1AD9F381F79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5447850" cy="957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Caminho Futuro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7C212C92-4675-4B9B-BB49-4A915AF3095E}"/>
              </a:ext>
            </a:extLst>
          </p:cNvPr>
          <p:cNvSpPr/>
          <p:nvPr/>
        </p:nvSpPr>
        <p:spPr>
          <a:xfrm>
            <a:off x="2896031" y="3827700"/>
            <a:ext cx="8725697" cy="1769686"/>
          </a:xfrm>
          <a:prstGeom prst="roundRect">
            <a:avLst/>
          </a:prstGeom>
          <a:solidFill>
            <a:schemeClr val="bg1"/>
          </a:solidFill>
          <a:ln>
            <a:solidFill>
              <a:srgbClr val="FFD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994BC84-8141-4815-8C35-15EF4EC70C6A}"/>
              </a:ext>
            </a:extLst>
          </p:cNvPr>
          <p:cNvSpPr/>
          <p:nvPr/>
        </p:nvSpPr>
        <p:spPr>
          <a:xfrm>
            <a:off x="2983038" y="4027726"/>
            <a:ext cx="254909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latin typeface="Century Gothic" panose="020B0502020202020204" pitchFamily="34" charset="0"/>
              </a:rPr>
              <a:t>Imagem mais apelativa</a:t>
            </a: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r>
              <a:rPr lang="pt-PT" sz="1600" dirty="0">
                <a:latin typeface="Century Gothic" panose="020B0502020202020204" pitchFamily="34" charset="0"/>
              </a:rPr>
              <a:t>Pesagem dos resíduos </a:t>
            </a: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r>
              <a:rPr lang="pt-PT" sz="1600" dirty="0">
                <a:latin typeface="Century Gothic" panose="020B0502020202020204" pitchFamily="34" charset="0"/>
              </a:rPr>
              <a:t>Videovigilância </a:t>
            </a: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CB9F0BA-1A3E-4477-B488-5E243252850F}"/>
              </a:ext>
            </a:extLst>
          </p:cNvPr>
          <p:cNvSpPr/>
          <p:nvPr/>
        </p:nvSpPr>
        <p:spPr>
          <a:xfrm>
            <a:off x="7258879" y="40277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600" dirty="0">
                <a:latin typeface="Century Gothic" panose="020B0502020202020204" pitchFamily="34" charset="0"/>
              </a:rPr>
              <a:t>Tecnologias de comunicação</a:t>
            </a:r>
          </a:p>
          <a:p>
            <a:pPr lvl="0"/>
            <a:endParaRPr lang="pt-PT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pt-PT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Maior disponibilidade horária</a:t>
            </a:r>
          </a:p>
          <a:p>
            <a:pPr lvl="0"/>
            <a:endParaRPr lang="pt-PT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pt-PT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Tarifa de deposição RCD</a:t>
            </a:r>
          </a:p>
          <a:p>
            <a:pPr lvl="0"/>
            <a:endParaRPr lang="pt-PT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37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832F5816-CE48-4662-878B-0D8A1288BE87}"/>
              </a:ext>
            </a:extLst>
          </p:cNvPr>
          <p:cNvGrpSpPr/>
          <p:nvPr/>
        </p:nvGrpSpPr>
        <p:grpSpPr>
          <a:xfrm>
            <a:off x="9138077" y="2026879"/>
            <a:ext cx="2880000" cy="2880000"/>
            <a:chOff x="7531200" y="1096582"/>
            <a:chExt cx="2239598" cy="223959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F03861E4-F305-4506-AFBA-83C18B14112E}"/>
                </a:ext>
              </a:extLst>
            </p:cNvPr>
            <p:cNvSpPr/>
            <p:nvPr/>
          </p:nvSpPr>
          <p:spPr>
            <a:xfrm>
              <a:off x="7531200" y="1096582"/>
              <a:ext cx="2239598" cy="22395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xmlns="" id="{F06717AD-A320-424E-BB45-1B2C82088C26}"/>
                </a:ext>
              </a:extLst>
            </p:cNvPr>
            <p:cNvSpPr txBox="1"/>
            <p:nvPr/>
          </p:nvSpPr>
          <p:spPr>
            <a:xfrm>
              <a:off x="7871378" y="1617583"/>
              <a:ext cx="1818684" cy="158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3253" tIns="22860" rIns="12325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sz="2000" b="1" kern="1200" dirty="0">
                  <a:latin typeface="Century Gothic" panose="020B0502020202020204" pitchFamily="34" charset="0"/>
                </a:rPr>
                <a:t>Implementação de uma estratégia de comunicação direcionada</a:t>
              </a:r>
              <a:r>
                <a:rPr lang="pt-PT" altLang="pt-PT" sz="2000" b="1" kern="1200" dirty="0">
                  <a:latin typeface="Century Gothic" panose="020B0502020202020204" pitchFamily="34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F1799265-A374-43A5-8C8E-AE0C38A47615}"/>
              </a:ext>
            </a:extLst>
          </p:cNvPr>
          <p:cNvGrpSpPr/>
          <p:nvPr/>
        </p:nvGrpSpPr>
        <p:grpSpPr>
          <a:xfrm>
            <a:off x="211061" y="2918866"/>
            <a:ext cx="2880000" cy="2880000"/>
            <a:chOff x="5376185" y="1589534"/>
            <a:chExt cx="2239598" cy="223959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5BBAB3D-8741-45D0-A2E3-357F9959ACE2}"/>
                </a:ext>
              </a:extLst>
            </p:cNvPr>
            <p:cNvSpPr/>
            <p:nvPr/>
          </p:nvSpPr>
          <p:spPr>
            <a:xfrm>
              <a:off x="5376185" y="1589534"/>
              <a:ext cx="2239598" cy="22395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xmlns="" id="{4B5EE595-9A5B-4067-8221-81FCC1991E0E}"/>
                </a:ext>
              </a:extLst>
            </p:cNvPr>
            <p:cNvSpPr txBox="1"/>
            <p:nvPr/>
          </p:nvSpPr>
          <p:spPr>
            <a:xfrm>
              <a:off x="5510819" y="1743136"/>
              <a:ext cx="1583634" cy="158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3253" tIns="22860" rIns="12325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sz="2000" b="1" kern="1200" dirty="0">
                  <a:latin typeface="Century Gothic" panose="020B0502020202020204" pitchFamily="34" charset="0"/>
                </a:rPr>
                <a:t>Revisão do Regulamento Municipal de Resíduos Sólidos Urbanos</a:t>
              </a:r>
              <a:endParaRPr lang="pt-PT" sz="2000" b="1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8379997" cy="957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5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m 21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92FE6E3C-9B04-4E33-AE69-D1BFAC3EAE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43" y="1547368"/>
            <a:ext cx="1721409" cy="697745"/>
          </a:xfrm>
          <a:prstGeom prst="rect">
            <a:avLst/>
          </a:prstGeom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BDF1D144-966E-4976-9635-E1AD9F381F79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5447850" cy="957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Caminho Futuro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7C212C92-4675-4B9B-BB49-4A915AF3095E}"/>
              </a:ext>
            </a:extLst>
          </p:cNvPr>
          <p:cNvSpPr/>
          <p:nvPr/>
        </p:nvSpPr>
        <p:spPr>
          <a:xfrm>
            <a:off x="2315760" y="3827699"/>
            <a:ext cx="4625695" cy="2487375"/>
          </a:xfrm>
          <a:prstGeom prst="roundRect">
            <a:avLst/>
          </a:prstGeom>
          <a:solidFill>
            <a:schemeClr val="bg1"/>
          </a:solidFill>
          <a:ln>
            <a:solidFill>
              <a:srgbClr val="A1B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994BC84-8141-4815-8C35-15EF4EC70C6A}"/>
              </a:ext>
            </a:extLst>
          </p:cNvPr>
          <p:cNvSpPr/>
          <p:nvPr/>
        </p:nvSpPr>
        <p:spPr>
          <a:xfrm>
            <a:off x="2442088" y="3998564"/>
            <a:ext cx="4490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latin typeface="Century Gothic" panose="020B0502020202020204" pitchFamily="34" charset="0"/>
              </a:rPr>
              <a:t>Regulamento atual com mais de 20 anos</a:t>
            </a: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r>
              <a:rPr lang="pt-PT" sz="1600" dirty="0">
                <a:latin typeface="Century Gothic" panose="020B0502020202020204" pitchFamily="34" charset="0"/>
              </a:rPr>
              <a:t>Inclusão de novos serviços </a:t>
            </a: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r>
              <a:rPr lang="pt-PT" sz="1600" dirty="0">
                <a:latin typeface="Century Gothic" panose="020B0502020202020204" pitchFamily="34" charset="0"/>
              </a:rPr>
              <a:t>Adaptação à realidade do concelho</a:t>
            </a: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r>
              <a:rPr lang="pt-PT" sz="1600" dirty="0">
                <a:latin typeface="Century Gothic" panose="020B0502020202020204" pitchFamily="34" charset="0"/>
              </a:rPr>
              <a:t>Estrutura tarifária</a:t>
            </a: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r>
              <a:rPr lang="pt-PT" sz="1600" dirty="0">
                <a:latin typeface="Century Gothic" panose="020B0502020202020204" pitchFamily="34" charset="0"/>
              </a:rPr>
              <a:t>Poderes de fiscalização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xmlns="" id="{52FCE824-FDF9-4147-88E6-BDD3FBA34FA0}"/>
              </a:ext>
            </a:extLst>
          </p:cNvPr>
          <p:cNvSpPr/>
          <p:nvPr/>
        </p:nvSpPr>
        <p:spPr>
          <a:xfrm>
            <a:off x="5388452" y="2034187"/>
            <a:ext cx="4228412" cy="1259648"/>
          </a:xfrm>
          <a:prstGeom prst="roundRect">
            <a:avLst/>
          </a:prstGeom>
          <a:solidFill>
            <a:schemeClr val="bg1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xmlns="" id="{34C1E0BE-D121-4CA3-8BF4-5C282D98CC0B}"/>
              </a:ext>
            </a:extLst>
          </p:cNvPr>
          <p:cNvSpPr/>
          <p:nvPr/>
        </p:nvSpPr>
        <p:spPr>
          <a:xfrm>
            <a:off x="5573936" y="2070928"/>
            <a:ext cx="3803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600" dirty="0">
                <a:latin typeface="Century Gothic" panose="020B0502020202020204" pitchFamily="34" charset="0"/>
              </a:rPr>
              <a:t>Transitar de uma comunicação generalista para uma comunicação direcionada especificamente para cada tipo de utilizador</a:t>
            </a:r>
          </a:p>
          <a:p>
            <a:pPr algn="r"/>
            <a:endParaRPr lang="pt-PT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69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8379997" cy="957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5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m 21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92FE6E3C-9B04-4E33-AE69-D1BFAC3EAE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92" y="1400057"/>
            <a:ext cx="1721409" cy="697745"/>
          </a:xfrm>
          <a:prstGeom prst="rect">
            <a:avLst/>
          </a:prstGeom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BDF1D144-966E-4976-9635-E1AD9F381F79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5447850" cy="95748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Principais desafios	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29BC0E79-A63E-4378-9178-BCC37EEE2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115526"/>
              </p:ext>
            </p:extLst>
          </p:nvPr>
        </p:nvGraphicFramePr>
        <p:xfrm>
          <a:off x="0" y="2422822"/>
          <a:ext cx="12192000" cy="368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644864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6682"/>
            <a:ext cx="10515600" cy="957489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 exemplo da Maia</a:t>
            </a:r>
            <a:endParaRPr lang="pt-PT" sz="32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9" name="Rectangle 25">
            <a:extLst>
              <a:ext uri="{FF2B5EF4-FFF2-40B4-BE49-F238E27FC236}">
                <a16:creationId xmlns:a16="http://schemas.microsoft.com/office/drawing/2014/main" xmlns="" id="{FC444AE6-63D5-4815-9053-A035948F5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422" y="4404669"/>
            <a:ext cx="3317875" cy="12969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pt-PT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Área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PT" altLang="pt-PT" sz="2000" b="1" dirty="0">
                <a:latin typeface="Century Gothic" panose="020B0502020202020204" pitchFamily="34" charset="0"/>
              </a:rPr>
              <a:t>83.2 km</a:t>
            </a:r>
            <a:r>
              <a:rPr lang="pt-PT" altLang="pt-PT" sz="2000" b="1" baseline="30000" dirty="0">
                <a:latin typeface="Century Gothic" panose="020B0502020202020204" pitchFamily="34" charset="0"/>
              </a:rPr>
              <a:t>2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pt-PT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População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PT" altLang="pt-PT" sz="2000" b="1" dirty="0">
                <a:latin typeface="Century Gothic" panose="020B0502020202020204" pitchFamily="34" charset="0"/>
              </a:rPr>
              <a:t>136.000 habitantes</a:t>
            </a:r>
          </a:p>
        </p:txBody>
      </p:sp>
      <p:pic>
        <p:nvPicPr>
          <p:cNvPr id="10" name="Picture 28" descr="cmmaia">
            <a:extLst>
              <a:ext uri="{FF2B5EF4-FFF2-40B4-BE49-F238E27FC236}">
                <a16:creationId xmlns:a16="http://schemas.microsoft.com/office/drawing/2014/main" xmlns="" id="{A16EFB9F-5A36-465C-8A05-D78B1B18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3" y="1987705"/>
            <a:ext cx="10509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xmlns="" id="{5715C4C1-5168-45D7-B7CB-650AA8B43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65" y="346043"/>
            <a:ext cx="3628513" cy="550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C32A443-50CB-44D6-BD80-B5E2B67A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0" r="24673"/>
          <a:stretch>
            <a:fillRect/>
          </a:stretch>
        </p:blipFill>
        <p:spPr bwMode="auto">
          <a:xfrm>
            <a:off x="2456247" y="1712163"/>
            <a:ext cx="2260779" cy="204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62B51FBD-6D6B-4086-B4E3-A99838784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23" y="2552515"/>
            <a:ext cx="2012874" cy="8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54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4" name="Imagem 13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E5E26CD6-5923-4841-A215-07DD72082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42" y="5334854"/>
            <a:ext cx="1672115" cy="67776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F63C5BD4-C433-4860-941E-539782AA738C}"/>
              </a:ext>
            </a:extLst>
          </p:cNvPr>
          <p:cNvSpPr/>
          <p:nvPr/>
        </p:nvSpPr>
        <p:spPr>
          <a:xfrm>
            <a:off x="260250" y="2311400"/>
            <a:ext cx="115532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200" dirty="0">
                <a:latin typeface="Century Gothic" panose="020B0502020202020204" pitchFamily="34" charset="0"/>
              </a:rPr>
              <a:t>“Tudo é ousado para quem a nada se atreve”</a:t>
            </a:r>
          </a:p>
          <a:p>
            <a:pPr algn="ctr">
              <a:defRPr/>
            </a:pPr>
            <a:r>
              <a:rPr lang="pt-PT" dirty="0">
                <a:latin typeface="Century Gothic" panose="020B0502020202020204" pitchFamily="34" charset="0"/>
              </a:rPr>
              <a:t>(Fernando Pessoa)</a:t>
            </a:r>
          </a:p>
          <a:p>
            <a:pPr algn="ctr">
              <a:defRPr/>
            </a:pPr>
            <a:endParaRPr lang="pt-PT" sz="1600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pt-PT" sz="1600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pt-PT" sz="1600" dirty="0"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pt-PT" b="1" dirty="0">
                <a:latin typeface="Century Gothic" panose="020B0502020202020204" pitchFamily="34" charset="0"/>
              </a:rPr>
              <a:t>MAIAMBIENTE</a:t>
            </a:r>
          </a:p>
          <a:p>
            <a:pPr algn="ctr">
              <a:defRPr/>
            </a:pPr>
            <a:r>
              <a:rPr lang="pt-PT" dirty="0">
                <a:latin typeface="Century Gothic" panose="020B0502020202020204" pitchFamily="34" charset="0"/>
              </a:rPr>
              <a:t>Rua 5 de Outubro, 359, 4475-613 MAIA</a:t>
            </a:r>
          </a:p>
          <a:p>
            <a:pPr algn="ctr">
              <a:defRPr/>
            </a:pPr>
            <a:r>
              <a:rPr lang="pt-PT" dirty="0" err="1">
                <a:latin typeface="Century Gothic" panose="020B0502020202020204" pitchFamily="34" charset="0"/>
              </a:rPr>
              <a:t>Tel</a:t>
            </a:r>
            <a:r>
              <a:rPr lang="pt-PT" dirty="0">
                <a:latin typeface="Century Gothic" panose="020B0502020202020204" pitchFamily="34" charset="0"/>
              </a:rPr>
              <a:t>: +351 229 478 130 </a:t>
            </a:r>
            <a:r>
              <a:rPr lang="pt-PT" altLang="pt-PT" kern="0" dirty="0">
                <a:latin typeface="Century Gothic" panose="020B0502020202020204" pitchFamily="34" charset="0"/>
              </a:rPr>
              <a:t>● </a:t>
            </a:r>
            <a:r>
              <a:rPr lang="pt-PT" dirty="0">
                <a:latin typeface="Century Gothic" panose="020B0502020202020204" pitchFamily="34" charset="0"/>
              </a:rPr>
              <a:t>Fax: +351 229 478 139 ● geral@maiambiente.pt</a:t>
            </a:r>
          </a:p>
          <a:p>
            <a:pPr algn="ctr">
              <a:defRPr/>
            </a:pPr>
            <a:r>
              <a:rPr lang="pt-PT" dirty="0">
                <a:latin typeface="Century Gothic" panose="020B0502020202020204" pitchFamily="34" charset="0"/>
              </a:rPr>
              <a:t>www.maiambiente.pt ● Facebook/maiambiente.pt</a:t>
            </a:r>
          </a:p>
          <a:p>
            <a:pPr algn="ctr">
              <a:defRPr/>
            </a:pPr>
            <a:endParaRPr lang="pt-PT" sz="1600" dirty="0">
              <a:latin typeface="FlamaBook" pitchFamily="50" charset="0"/>
            </a:endParaRPr>
          </a:p>
        </p:txBody>
      </p:sp>
      <p:pic>
        <p:nvPicPr>
          <p:cNvPr id="10" name="Imagem 14">
            <a:extLst>
              <a:ext uri="{FF2B5EF4-FFF2-40B4-BE49-F238E27FC236}">
                <a16:creationId xmlns:a16="http://schemas.microsoft.com/office/drawing/2014/main" xmlns="" id="{13692CF1-0568-4CF2-BC27-37771742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0" r="24673"/>
          <a:stretch>
            <a:fillRect/>
          </a:stretch>
        </p:blipFill>
        <p:spPr bwMode="auto">
          <a:xfrm>
            <a:off x="5110162" y="463014"/>
            <a:ext cx="197167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0084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4" name="Imagem 3">
            <a:extLst>
              <a:ext uri="{FF2B5EF4-FFF2-40B4-BE49-F238E27FC236}">
                <a16:creationId xmlns:a16="http://schemas.microsoft.com/office/drawing/2014/main" xmlns="" id="{DAC54626-5A73-4D68-BEBD-94A1A16CAD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42983"/>
          <a:stretch/>
        </p:blipFill>
        <p:spPr bwMode="auto">
          <a:xfrm>
            <a:off x="76210" y="322944"/>
            <a:ext cx="12115789" cy="208269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23">
            <a:extLst>
              <a:ext uri="{FF2B5EF4-FFF2-40B4-BE49-F238E27FC236}">
                <a16:creationId xmlns:a16="http://schemas.microsoft.com/office/drawing/2014/main" xmlns="" id="{A3C3C637-0BD7-4CF0-9F8A-C4D4D7210710}"/>
              </a:ext>
            </a:extLst>
          </p:cNvPr>
          <p:cNvGrpSpPr>
            <a:grpSpLocks/>
          </p:cNvGrpSpPr>
          <p:nvPr/>
        </p:nvGrpSpPr>
        <p:grpSpPr bwMode="auto">
          <a:xfrm>
            <a:off x="975888" y="2737502"/>
            <a:ext cx="3168650" cy="614362"/>
            <a:chOff x="986024" y="569023"/>
            <a:chExt cx="3168356" cy="613191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CEB022CB-82BD-4352-8663-F5CC394A56C4}"/>
                </a:ext>
              </a:extLst>
            </p:cNvPr>
            <p:cNvSpPr/>
            <p:nvPr/>
          </p:nvSpPr>
          <p:spPr>
            <a:xfrm>
              <a:off x="986024" y="569023"/>
              <a:ext cx="2322608" cy="61319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C34D4576-DB06-4EBA-9D88-ECC8EE40CAB0}"/>
                </a:ext>
              </a:extLst>
            </p:cNvPr>
            <p:cNvSpPr txBox="1"/>
            <p:nvPr/>
          </p:nvSpPr>
          <p:spPr>
            <a:xfrm>
              <a:off x="986024" y="569023"/>
              <a:ext cx="3168356" cy="6131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pt-PT" sz="1600" b="1" dirty="0" err="1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Fundação</a:t>
              </a:r>
              <a:r>
                <a:rPr lang="en-US" altLang="pt-PT" sz="1600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: 2001</a:t>
              </a:r>
            </a:p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pt-PT" sz="16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Início</a:t>
              </a:r>
              <a:r>
                <a:rPr lang="en-US" alt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pt-PT" sz="16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atividade</a:t>
              </a:r>
              <a:r>
                <a:rPr lang="en-US" altLang="pt-PT" sz="1600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: 2003/2005</a:t>
              </a:r>
              <a:endParaRPr lang="pt-PT" sz="1600" dirty="0">
                <a:solidFill>
                  <a:srgbClr val="292929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upo 24">
            <a:extLst>
              <a:ext uri="{FF2B5EF4-FFF2-40B4-BE49-F238E27FC236}">
                <a16:creationId xmlns:a16="http://schemas.microsoft.com/office/drawing/2014/main" xmlns="" id="{0EB27608-BB0D-4DEE-B9AA-24D09A9A154D}"/>
              </a:ext>
            </a:extLst>
          </p:cNvPr>
          <p:cNvGrpSpPr>
            <a:grpSpLocks/>
          </p:cNvGrpSpPr>
          <p:nvPr/>
        </p:nvGrpSpPr>
        <p:grpSpPr bwMode="auto">
          <a:xfrm>
            <a:off x="975888" y="3410603"/>
            <a:ext cx="3168650" cy="674687"/>
            <a:chOff x="5738556" y="554033"/>
            <a:chExt cx="2195921" cy="674510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xmlns="" id="{8EB80AB6-F1E6-41BA-AB8A-5E1F90FA7B41}"/>
                </a:ext>
              </a:extLst>
            </p:cNvPr>
            <p:cNvSpPr/>
            <p:nvPr/>
          </p:nvSpPr>
          <p:spPr>
            <a:xfrm>
              <a:off x="5738556" y="554033"/>
              <a:ext cx="2195921" cy="67451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="" id="{9F241BF4-703B-462D-97F0-CB891EF6D940}"/>
                </a:ext>
              </a:extLst>
            </p:cNvPr>
            <p:cNvSpPr txBox="1"/>
            <p:nvPr/>
          </p:nvSpPr>
          <p:spPr>
            <a:xfrm>
              <a:off x="5738556" y="554033"/>
              <a:ext cx="2195921" cy="6745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pt-PT" sz="1600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Shareholder:</a:t>
              </a:r>
            </a:p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pt-PT" sz="16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Município</a:t>
              </a:r>
              <a:r>
                <a:rPr lang="en-US" alt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da Maia (100%)</a:t>
              </a:r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BC2BE36-DB4C-4071-B249-644E3FFD1832}"/>
              </a:ext>
            </a:extLst>
          </p:cNvPr>
          <p:cNvSpPr txBox="1"/>
          <p:nvPr/>
        </p:nvSpPr>
        <p:spPr>
          <a:xfrm>
            <a:off x="6477809" y="2752813"/>
            <a:ext cx="5475858" cy="1352374"/>
          </a:xfrm>
          <a:prstGeom prst="roundRect">
            <a:avLst/>
          </a:prstGeom>
          <a:solidFill>
            <a:srgbClr val="B9163E"/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altLang="pt-PT" sz="2000" b="1" dirty="0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pt-PT" sz="20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Visão</a:t>
            </a:r>
            <a:r>
              <a:rPr lang="en-US" altLang="pt-PT"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: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pt-PT" sz="20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Ser </a:t>
            </a:r>
            <a:r>
              <a:rPr lang="en-US" altLang="pt-PT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reconhecida</a:t>
            </a:r>
            <a:r>
              <a:rPr lang="en-US" altLang="pt-PT" sz="20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 como </a:t>
            </a:r>
            <a:r>
              <a:rPr lang="en-US" altLang="pt-PT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uma</a:t>
            </a:r>
            <a:r>
              <a:rPr lang="en-US" altLang="pt-PT" sz="20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pt-PT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referência</a:t>
            </a:r>
            <a:r>
              <a:rPr lang="en-US" altLang="pt-PT" sz="20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pt-PT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nacional</a:t>
            </a:r>
            <a:r>
              <a:rPr lang="en-US" altLang="pt-PT" sz="20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 no </a:t>
            </a:r>
            <a:r>
              <a:rPr lang="en-US" altLang="pt-PT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setor</a:t>
            </a:r>
            <a:endParaRPr lang="en-US" altLang="pt-PT" sz="2000" dirty="0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grpSp>
        <p:nvGrpSpPr>
          <p:cNvPr id="24" name="Grupo 27">
            <a:extLst>
              <a:ext uri="{FF2B5EF4-FFF2-40B4-BE49-F238E27FC236}">
                <a16:creationId xmlns:a16="http://schemas.microsoft.com/office/drawing/2014/main" xmlns="" id="{AAB05BD9-EC89-413C-882D-9C4E54CDB06F}"/>
              </a:ext>
            </a:extLst>
          </p:cNvPr>
          <p:cNvGrpSpPr>
            <a:grpSpLocks/>
          </p:cNvGrpSpPr>
          <p:nvPr/>
        </p:nvGrpSpPr>
        <p:grpSpPr bwMode="auto">
          <a:xfrm>
            <a:off x="975888" y="4110689"/>
            <a:ext cx="2322512" cy="660400"/>
            <a:chOff x="1677645" y="2369208"/>
            <a:chExt cx="2322608" cy="659180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xmlns="" id="{70CF8D62-9D0F-49AD-B73D-647061E4EF9D}"/>
                </a:ext>
              </a:extLst>
            </p:cNvPr>
            <p:cNvSpPr/>
            <p:nvPr/>
          </p:nvSpPr>
          <p:spPr>
            <a:xfrm>
              <a:off x="1677645" y="2369208"/>
              <a:ext cx="2322608" cy="65918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28550684-FC08-4F4D-A496-1912464B7A19}"/>
                </a:ext>
              </a:extLst>
            </p:cNvPr>
            <p:cNvSpPr txBox="1"/>
            <p:nvPr/>
          </p:nvSpPr>
          <p:spPr>
            <a:xfrm>
              <a:off x="1677645" y="2369208"/>
              <a:ext cx="2322608" cy="659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pt-PT" sz="1600" b="1" dirty="0" err="1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Colaboradores</a:t>
              </a:r>
              <a:r>
                <a:rPr lang="en-US" altLang="pt-PT" sz="1600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:</a:t>
              </a:r>
            </a:p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125 + 60 (outsourcing) </a:t>
              </a:r>
            </a:p>
          </p:txBody>
        </p:sp>
      </p:grpSp>
      <p:grpSp>
        <p:nvGrpSpPr>
          <p:cNvPr id="27" name="Grupo 28">
            <a:extLst>
              <a:ext uri="{FF2B5EF4-FFF2-40B4-BE49-F238E27FC236}">
                <a16:creationId xmlns:a16="http://schemas.microsoft.com/office/drawing/2014/main" xmlns="" id="{7E215C22-2DEF-4E4A-98E4-258B2AA9FDD6}"/>
              </a:ext>
            </a:extLst>
          </p:cNvPr>
          <p:cNvGrpSpPr>
            <a:grpSpLocks/>
          </p:cNvGrpSpPr>
          <p:nvPr/>
        </p:nvGrpSpPr>
        <p:grpSpPr bwMode="auto">
          <a:xfrm>
            <a:off x="975888" y="4775853"/>
            <a:ext cx="2857500" cy="720725"/>
            <a:chOff x="1891040" y="1440999"/>
            <a:chExt cx="1062491" cy="72049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xmlns="" id="{C4E9F8FC-BF30-41A9-8171-A7235D6F018A}"/>
                </a:ext>
              </a:extLst>
            </p:cNvPr>
            <p:cNvSpPr/>
            <p:nvPr/>
          </p:nvSpPr>
          <p:spPr>
            <a:xfrm>
              <a:off x="1891040" y="1440999"/>
              <a:ext cx="1062491" cy="72049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D667D499-D3F2-41FD-B68C-EDA1C09A49A4}"/>
                </a:ext>
              </a:extLst>
            </p:cNvPr>
            <p:cNvSpPr txBox="1"/>
            <p:nvPr/>
          </p:nvSpPr>
          <p:spPr>
            <a:xfrm>
              <a:off x="1891040" y="1440999"/>
              <a:ext cx="1062491" cy="7204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pt-PT" sz="1600" b="1" dirty="0" err="1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Frota</a:t>
              </a:r>
              <a:r>
                <a:rPr lang="en-US" altLang="pt-PT" sz="1600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: </a:t>
              </a:r>
            </a:p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32 + 17 (outsourcing)</a:t>
              </a: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8BA8B36C-7BC3-43CF-913D-845B91C74EB7}"/>
              </a:ext>
            </a:extLst>
          </p:cNvPr>
          <p:cNvSpPr txBox="1"/>
          <p:nvPr/>
        </p:nvSpPr>
        <p:spPr>
          <a:xfrm>
            <a:off x="975694" y="5477991"/>
            <a:ext cx="3168356" cy="67451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pt-PT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Budget:</a:t>
            </a:r>
          </a:p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pt-P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8.30K€ (2018)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88F331D5-9E18-4542-A212-504485CDE537}"/>
              </a:ext>
            </a:extLst>
          </p:cNvPr>
          <p:cNvSpPr txBox="1"/>
          <p:nvPr/>
        </p:nvSpPr>
        <p:spPr>
          <a:xfrm>
            <a:off x="4189007" y="4225688"/>
            <a:ext cx="5026731" cy="1404621"/>
          </a:xfrm>
          <a:prstGeom prst="roundRect">
            <a:avLst/>
          </a:prstGeom>
          <a:solidFill>
            <a:srgbClr val="F18800"/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PT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Missão: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PT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Gestão de resíduos sólidos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PT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urbanos e limpeza pública</a:t>
            </a:r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33" name="Imagem 32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87190C9C-FABF-4FF4-A2DF-BCC1F123B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59" y="4552481"/>
            <a:ext cx="2012874" cy="8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8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9" descr="1x1">
            <a:extLst>
              <a:ext uri="{FF2B5EF4-FFF2-40B4-BE49-F238E27FC236}">
                <a16:creationId xmlns:a16="http://schemas.microsoft.com/office/drawing/2014/main" xmlns="" id="{DF9486F1-7C24-4316-8E48-0D4C33957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21">
            <a:extLst>
              <a:ext uri="{FF2B5EF4-FFF2-40B4-BE49-F238E27FC236}">
                <a16:creationId xmlns:a16="http://schemas.microsoft.com/office/drawing/2014/main" xmlns="" id="{6BAD6B48-9A5D-4DFB-AE6F-7DD5B59D1761}"/>
              </a:ext>
            </a:extLst>
          </p:cNvPr>
          <p:cNvGrpSpPr>
            <a:grpSpLocks/>
          </p:cNvGrpSpPr>
          <p:nvPr/>
        </p:nvGrpSpPr>
        <p:grpSpPr bwMode="auto">
          <a:xfrm>
            <a:off x="5331619" y="2698915"/>
            <a:ext cx="1525587" cy="360000"/>
            <a:chOff x="1609713" y="3974"/>
            <a:chExt cx="1281020" cy="320255"/>
          </a:xfrm>
        </p:grpSpPr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xmlns="" id="{3F7179BE-0A72-49FE-9F81-DFD894C1402B}"/>
                </a:ext>
              </a:extLst>
            </p:cNvPr>
            <p:cNvSpPr/>
            <p:nvPr/>
          </p:nvSpPr>
          <p:spPr>
            <a:xfrm>
              <a:off x="1609713" y="3974"/>
              <a:ext cx="1281020" cy="320255"/>
            </a:xfrm>
            <a:prstGeom prst="roundRect">
              <a:avLst>
                <a:gd name="adj" fmla="val 10000"/>
              </a:avLst>
            </a:prstGeom>
            <a:solidFill>
              <a:srgbClr val="22896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tângulo: Cantos Arredondados 4">
              <a:extLst>
                <a:ext uri="{FF2B5EF4-FFF2-40B4-BE49-F238E27FC236}">
                  <a16:creationId xmlns:a16="http://schemas.microsoft.com/office/drawing/2014/main" xmlns="" id="{26211511-7F99-49A0-AA7D-83F581D86301}"/>
                </a:ext>
              </a:extLst>
            </p:cNvPr>
            <p:cNvSpPr txBox="1"/>
            <p:nvPr/>
          </p:nvSpPr>
          <p:spPr>
            <a:xfrm>
              <a:off x="1619044" y="13893"/>
              <a:ext cx="1262359" cy="300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b="1" dirty="0">
                  <a:latin typeface="Century Gothic" panose="020B0502020202020204" pitchFamily="34" charset="0"/>
                </a:rPr>
                <a:t>1998 …</a:t>
              </a:r>
            </a:p>
          </p:txBody>
        </p:sp>
      </p:grpSp>
      <p:grpSp>
        <p:nvGrpSpPr>
          <p:cNvPr id="3" name="Grupo 22">
            <a:extLst>
              <a:ext uri="{FF2B5EF4-FFF2-40B4-BE49-F238E27FC236}">
                <a16:creationId xmlns:a16="http://schemas.microsoft.com/office/drawing/2014/main" xmlns="" id="{3EBC2106-3B31-420E-97EC-D7E147B6A906}"/>
              </a:ext>
            </a:extLst>
          </p:cNvPr>
          <p:cNvGrpSpPr>
            <a:grpSpLocks/>
          </p:cNvGrpSpPr>
          <p:nvPr/>
        </p:nvGrpSpPr>
        <p:grpSpPr bwMode="auto">
          <a:xfrm>
            <a:off x="5353843" y="3688837"/>
            <a:ext cx="1944000" cy="360000"/>
            <a:chOff x="3070076" y="3974"/>
            <a:chExt cx="1281020" cy="320255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xmlns="" id="{47815EC1-3B5D-4612-B745-6151C143529E}"/>
                </a:ext>
              </a:extLst>
            </p:cNvPr>
            <p:cNvSpPr/>
            <p:nvPr/>
          </p:nvSpPr>
          <p:spPr>
            <a:xfrm>
              <a:off x="3070076" y="3974"/>
              <a:ext cx="1281020" cy="320255"/>
            </a:xfrm>
            <a:prstGeom prst="roundRect">
              <a:avLst>
                <a:gd name="adj" fmla="val 10000"/>
              </a:avLst>
            </a:prstGeom>
            <a:solidFill>
              <a:srgbClr val="22896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tângulo: Cantos Arredondados 6">
              <a:extLst>
                <a:ext uri="{FF2B5EF4-FFF2-40B4-BE49-F238E27FC236}">
                  <a16:creationId xmlns:a16="http://schemas.microsoft.com/office/drawing/2014/main" xmlns="" id="{93F0C520-28F8-4BDA-99FB-797641EA8636}"/>
                </a:ext>
              </a:extLst>
            </p:cNvPr>
            <p:cNvSpPr txBox="1"/>
            <p:nvPr/>
          </p:nvSpPr>
          <p:spPr>
            <a:xfrm>
              <a:off x="3079702" y="13850"/>
              <a:ext cx="1261769" cy="3005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b="1" dirty="0">
                  <a:latin typeface="Century Gothic" panose="020B0502020202020204" pitchFamily="34" charset="0"/>
                </a:rPr>
                <a:t>2003- 2004</a:t>
              </a:r>
            </a:p>
          </p:txBody>
        </p:sp>
      </p:grpSp>
      <p:grpSp>
        <p:nvGrpSpPr>
          <p:cNvPr id="6" name="Grupo 33">
            <a:extLst>
              <a:ext uri="{FF2B5EF4-FFF2-40B4-BE49-F238E27FC236}">
                <a16:creationId xmlns:a16="http://schemas.microsoft.com/office/drawing/2014/main" xmlns="" id="{288D32BA-1E1C-4B21-B31E-664C8D3EB804}"/>
              </a:ext>
            </a:extLst>
          </p:cNvPr>
          <p:cNvGrpSpPr>
            <a:grpSpLocks/>
          </p:cNvGrpSpPr>
          <p:nvPr/>
        </p:nvGrpSpPr>
        <p:grpSpPr bwMode="auto">
          <a:xfrm>
            <a:off x="5331617" y="2933865"/>
            <a:ext cx="4591568" cy="360000"/>
            <a:chOff x="2045549" y="-24972"/>
            <a:chExt cx="1087033" cy="254331"/>
          </a:xfrm>
        </p:grpSpPr>
        <p:sp>
          <p:nvSpPr>
            <p:cNvPr id="113" name="Retângulo: Cantos Arredondados 112">
              <a:extLst>
                <a:ext uri="{FF2B5EF4-FFF2-40B4-BE49-F238E27FC236}">
                  <a16:creationId xmlns:a16="http://schemas.microsoft.com/office/drawing/2014/main" xmlns="" id="{17DACBDA-413D-4219-83D3-D5B2F6F537A9}"/>
                </a:ext>
              </a:extLst>
            </p:cNvPr>
            <p:cNvSpPr/>
            <p:nvPr/>
          </p:nvSpPr>
          <p:spPr>
            <a:xfrm>
              <a:off x="2050878" y="1209"/>
              <a:ext cx="1081704" cy="196358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22896E">
                    <a:tint val="66000"/>
                    <a:satMod val="160000"/>
                  </a:srgbClr>
                </a:gs>
                <a:gs pos="50000">
                  <a:srgbClr val="22896E">
                    <a:tint val="44500"/>
                    <a:satMod val="160000"/>
                  </a:srgbClr>
                </a:gs>
                <a:gs pos="100000">
                  <a:srgbClr val="22896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Retângulo: Cantos Arredondados 4">
              <a:extLst>
                <a:ext uri="{FF2B5EF4-FFF2-40B4-BE49-F238E27FC236}">
                  <a16:creationId xmlns:a16="http://schemas.microsoft.com/office/drawing/2014/main" xmlns="" id="{CDE204D6-D7CA-4819-B637-D28ADA730827}"/>
                </a:ext>
              </a:extLst>
            </p:cNvPr>
            <p:cNvSpPr txBox="1"/>
            <p:nvPr/>
          </p:nvSpPr>
          <p:spPr>
            <a:xfrm>
              <a:off x="2045549" y="-24972"/>
              <a:ext cx="1065719" cy="254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Recolha seletiva porta a porta (cidade da Maia)</a:t>
              </a:r>
            </a:p>
          </p:txBody>
        </p:sp>
      </p:grpSp>
      <p:grpSp>
        <p:nvGrpSpPr>
          <p:cNvPr id="7" name="Grupo 34">
            <a:extLst>
              <a:ext uri="{FF2B5EF4-FFF2-40B4-BE49-F238E27FC236}">
                <a16:creationId xmlns:a16="http://schemas.microsoft.com/office/drawing/2014/main" xmlns="" id="{B9631726-0FD6-4A63-BDEC-C84EFCFBEA34}"/>
              </a:ext>
            </a:extLst>
          </p:cNvPr>
          <p:cNvGrpSpPr>
            <a:grpSpLocks/>
          </p:cNvGrpSpPr>
          <p:nvPr/>
        </p:nvGrpSpPr>
        <p:grpSpPr bwMode="auto">
          <a:xfrm>
            <a:off x="9776370" y="3105923"/>
            <a:ext cx="1439863" cy="360000"/>
            <a:chOff x="2051438" y="366248"/>
            <a:chExt cx="1081144" cy="324380"/>
          </a:xfrm>
        </p:grpSpPr>
        <p:sp>
          <p:nvSpPr>
            <p:cNvPr id="111" name="Retângulo: Cantos Arredondados 110">
              <a:extLst>
                <a:ext uri="{FF2B5EF4-FFF2-40B4-BE49-F238E27FC236}">
                  <a16:creationId xmlns:a16="http://schemas.microsoft.com/office/drawing/2014/main" xmlns="" id="{E6F18B30-B6F7-4B1B-910B-78D95E756BEF}"/>
                </a:ext>
              </a:extLst>
            </p:cNvPr>
            <p:cNvSpPr/>
            <p:nvPr/>
          </p:nvSpPr>
          <p:spPr>
            <a:xfrm>
              <a:off x="2051438" y="366248"/>
              <a:ext cx="1081144" cy="27061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" name="Retângulo: Cantos Arredondados 6">
              <a:extLst>
                <a:ext uri="{FF2B5EF4-FFF2-40B4-BE49-F238E27FC236}">
                  <a16:creationId xmlns:a16="http://schemas.microsoft.com/office/drawing/2014/main" xmlns="" id="{C357042F-CA86-4B03-8CE0-E72D8677BCDD}"/>
                </a:ext>
              </a:extLst>
            </p:cNvPr>
            <p:cNvSpPr txBox="1"/>
            <p:nvPr/>
          </p:nvSpPr>
          <p:spPr>
            <a:xfrm>
              <a:off x="2051438" y="366248"/>
              <a:ext cx="1065648" cy="32438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Projeto Piloto</a:t>
              </a:r>
            </a:p>
          </p:txBody>
        </p:sp>
      </p:grpSp>
      <p:grpSp>
        <p:nvGrpSpPr>
          <p:cNvPr id="8" name="Grupo 35">
            <a:extLst>
              <a:ext uri="{FF2B5EF4-FFF2-40B4-BE49-F238E27FC236}">
                <a16:creationId xmlns:a16="http://schemas.microsoft.com/office/drawing/2014/main" xmlns="" id="{B86CC0C5-08D5-4709-84C2-A401681B6D85}"/>
              </a:ext>
            </a:extLst>
          </p:cNvPr>
          <p:cNvGrpSpPr/>
          <p:nvPr/>
        </p:nvGrpSpPr>
        <p:grpSpPr>
          <a:xfrm>
            <a:off x="5368451" y="4058512"/>
            <a:ext cx="2786396" cy="360000"/>
            <a:chOff x="3283943" y="1362"/>
            <a:chExt cx="1081144" cy="270286"/>
          </a:xfrm>
          <a:gradFill flip="none" rotWithShape="1">
            <a:gsLst>
              <a:gs pos="0">
                <a:srgbClr val="22896E">
                  <a:tint val="66000"/>
                  <a:satMod val="160000"/>
                </a:srgbClr>
              </a:gs>
              <a:gs pos="50000">
                <a:srgbClr val="22896E">
                  <a:tint val="44500"/>
                  <a:satMod val="160000"/>
                </a:srgbClr>
              </a:gs>
              <a:gs pos="100000">
                <a:srgbClr val="22896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09" name="Retângulo: Cantos Arredondados 108">
              <a:extLst>
                <a:ext uri="{FF2B5EF4-FFF2-40B4-BE49-F238E27FC236}">
                  <a16:creationId xmlns:a16="http://schemas.microsoft.com/office/drawing/2014/main" xmlns="" id="{29FF786A-338C-4548-9C4E-AB5CBEFDAD12}"/>
                </a:ext>
              </a:extLst>
            </p:cNvPr>
            <p:cNvSpPr/>
            <p:nvPr/>
          </p:nvSpPr>
          <p:spPr>
            <a:xfrm>
              <a:off x="3283943" y="1362"/>
              <a:ext cx="1081144" cy="27028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Retângulo: Cantos Arredondados 8">
              <a:extLst>
                <a:ext uri="{FF2B5EF4-FFF2-40B4-BE49-F238E27FC236}">
                  <a16:creationId xmlns:a16="http://schemas.microsoft.com/office/drawing/2014/main" xmlns="" id="{E39D8393-DA4B-4ED4-AB3E-D99E1412B4F2}"/>
                </a:ext>
              </a:extLst>
            </p:cNvPr>
            <p:cNvSpPr txBox="1"/>
            <p:nvPr/>
          </p:nvSpPr>
          <p:spPr>
            <a:xfrm>
              <a:off x="3291859" y="9278"/>
              <a:ext cx="1065312" cy="25445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Transferência de serviços</a:t>
              </a:r>
            </a:p>
          </p:txBody>
        </p:sp>
      </p:grpSp>
      <p:grpSp>
        <p:nvGrpSpPr>
          <p:cNvPr id="9" name="Grupo 36">
            <a:extLst>
              <a:ext uri="{FF2B5EF4-FFF2-40B4-BE49-F238E27FC236}">
                <a16:creationId xmlns:a16="http://schemas.microsoft.com/office/drawing/2014/main" xmlns="" id="{93D29F26-8103-4727-AAFE-1DB760C5B44E}"/>
              </a:ext>
            </a:extLst>
          </p:cNvPr>
          <p:cNvGrpSpPr/>
          <p:nvPr/>
        </p:nvGrpSpPr>
        <p:grpSpPr>
          <a:xfrm>
            <a:off x="5287831" y="4862799"/>
            <a:ext cx="3160974" cy="702005"/>
            <a:chOff x="3260957" y="366249"/>
            <a:chExt cx="1108304" cy="574431"/>
          </a:xfrm>
          <a:gradFill flip="none" rotWithShape="1">
            <a:gsLst>
              <a:gs pos="0">
                <a:srgbClr val="22896E">
                  <a:tint val="66000"/>
                  <a:satMod val="160000"/>
                </a:srgbClr>
              </a:gs>
              <a:gs pos="50000">
                <a:srgbClr val="22896E">
                  <a:tint val="44500"/>
                  <a:satMod val="160000"/>
                </a:srgbClr>
              </a:gs>
              <a:gs pos="100000">
                <a:srgbClr val="22896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07" name="Retângulo: Cantos Arredondados 106">
              <a:extLst>
                <a:ext uri="{FF2B5EF4-FFF2-40B4-BE49-F238E27FC236}">
                  <a16:creationId xmlns:a16="http://schemas.microsoft.com/office/drawing/2014/main" xmlns="" id="{2D809726-4978-47A4-9296-0C111990EC23}"/>
                </a:ext>
              </a:extLst>
            </p:cNvPr>
            <p:cNvSpPr/>
            <p:nvPr/>
          </p:nvSpPr>
          <p:spPr>
            <a:xfrm>
              <a:off x="3283943" y="366249"/>
              <a:ext cx="1081144" cy="55494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8" name="Retângulo: Cantos Arredondados 10">
              <a:extLst>
                <a:ext uri="{FF2B5EF4-FFF2-40B4-BE49-F238E27FC236}">
                  <a16:creationId xmlns:a16="http://schemas.microsoft.com/office/drawing/2014/main" xmlns="" id="{5D3CA96F-3EB9-4195-84FB-C0818E71C93F}"/>
                </a:ext>
              </a:extLst>
            </p:cNvPr>
            <p:cNvSpPr txBox="1"/>
            <p:nvPr/>
          </p:nvSpPr>
          <p:spPr>
            <a:xfrm>
              <a:off x="3260957" y="418241"/>
              <a:ext cx="1108304" cy="5224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PT" sz="1400" b="1" dirty="0">
                <a:solidFill>
                  <a:srgbClr val="292929"/>
                </a:solidFill>
                <a:latin typeface="Century Gothic" panose="020B0502020202020204" pitchFamily="34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Tarifa de Resíduos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Sólidos Urbanos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PT" sz="1400" b="1" dirty="0">
                <a:solidFill>
                  <a:srgbClr val="292929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6" name="Retângulo: Cantos Arredondados 12">
            <a:extLst>
              <a:ext uri="{FF2B5EF4-FFF2-40B4-BE49-F238E27FC236}">
                <a16:creationId xmlns:a16="http://schemas.microsoft.com/office/drawing/2014/main" xmlns="" id="{0343C386-C28A-4D39-86EF-7B247A800534}"/>
              </a:ext>
            </a:extLst>
          </p:cNvPr>
          <p:cNvSpPr txBox="1"/>
          <p:nvPr/>
        </p:nvSpPr>
        <p:spPr>
          <a:xfrm>
            <a:off x="7995277" y="4249613"/>
            <a:ext cx="1837879" cy="360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PT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Empresarialização</a:t>
            </a:r>
          </a:p>
        </p:txBody>
      </p:sp>
      <p:grpSp>
        <p:nvGrpSpPr>
          <p:cNvPr id="11" name="Grupo 38">
            <a:extLst>
              <a:ext uri="{FF2B5EF4-FFF2-40B4-BE49-F238E27FC236}">
                <a16:creationId xmlns:a16="http://schemas.microsoft.com/office/drawing/2014/main" xmlns="" id="{51E22028-7ED9-4DC1-8DC1-54704B6800E1}"/>
              </a:ext>
            </a:extLst>
          </p:cNvPr>
          <p:cNvGrpSpPr/>
          <p:nvPr/>
        </p:nvGrpSpPr>
        <p:grpSpPr>
          <a:xfrm>
            <a:off x="7995277" y="5110628"/>
            <a:ext cx="2691114" cy="360000"/>
            <a:chOff x="3283943" y="1457997"/>
            <a:chExt cx="1081144" cy="554946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03" name="Retângulo: Cantos Arredondados 102">
              <a:extLst>
                <a:ext uri="{FF2B5EF4-FFF2-40B4-BE49-F238E27FC236}">
                  <a16:creationId xmlns:a16="http://schemas.microsoft.com/office/drawing/2014/main" xmlns="" id="{118EC74D-24AB-4667-A507-5AE3B2F13C40}"/>
                </a:ext>
              </a:extLst>
            </p:cNvPr>
            <p:cNvSpPr/>
            <p:nvPr/>
          </p:nvSpPr>
          <p:spPr>
            <a:xfrm>
              <a:off x="3283943" y="1457997"/>
              <a:ext cx="1081144" cy="55494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etângulo: Cantos Arredondados 14">
              <a:extLst>
                <a:ext uri="{FF2B5EF4-FFF2-40B4-BE49-F238E27FC236}">
                  <a16:creationId xmlns:a16="http://schemas.microsoft.com/office/drawing/2014/main" xmlns="" id="{46FBDBDE-0F2C-40BF-BCD8-EF6553A4E615}"/>
                </a:ext>
              </a:extLst>
            </p:cNvPr>
            <p:cNvSpPr txBox="1"/>
            <p:nvPr/>
          </p:nvSpPr>
          <p:spPr>
            <a:xfrm>
              <a:off x="3300197" y="1474251"/>
              <a:ext cx="1048636" cy="5224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Sustentabilidade económica</a:t>
              </a:r>
            </a:p>
          </p:txBody>
        </p:sp>
      </p:grpSp>
      <p:grpSp>
        <p:nvGrpSpPr>
          <p:cNvPr id="24" name="Grupo 21">
            <a:extLst>
              <a:ext uri="{FF2B5EF4-FFF2-40B4-BE49-F238E27FC236}">
                <a16:creationId xmlns:a16="http://schemas.microsoft.com/office/drawing/2014/main" xmlns="" id="{824EAE70-524C-49B5-9BEF-3BE9BC1BF9FE}"/>
              </a:ext>
            </a:extLst>
          </p:cNvPr>
          <p:cNvGrpSpPr>
            <a:grpSpLocks/>
          </p:cNvGrpSpPr>
          <p:nvPr/>
        </p:nvGrpSpPr>
        <p:grpSpPr bwMode="auto">
          <a:xfrm>
            <a:off x="5333206" y="999725"/>
            <a:ext cx="1525587" cy="360000"/>
            <a:chOff x="1609713" y="3974"/>
            <a:chExt cx="1281020" cy="320255"/>
          </a:xfrm>
        </p:grpSpPr>
        <p:sp>
          <p:nvSpPr>
            <p:cNvPr id="78" name="Retângulo: Cantos Arredondados 31">
              <a:extLst>
                <a:ext uri="{FF2B5EF4-FFF2-40B4-BE49-F238E27FC236}">
                  <a16:creationId xmlns:a16="http://schemas.microsoft.com/office/drawing/2014/main" xmlns="" id="{C4B2B73C-99E5-4C22-BE99-2638E40BE047}"/>
                </a:ext>
              </a:extLst>
            </p:cNvPr>
            <p:cNvSpPr/>
            <p:nvPr/>
          </p:nvSpPr>
          <p:spPr>
            <a:xfrm>
              <a:off x="1609713" y="3974"/>
              <a:ext cx="1281020" cy="320255"/>
            </a:xfrm>
            <a:prstGeom prst="roundRect">
              <a:avLst>
                <a:gd name="adj" fmla="val 10000"/>
              </a:avLst>
            </a:prstGeom>
            <a:solidFill>
              <a:srgbClr val="22896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etângulo: Cantos Arredondados 4">
              <a:extLst>
                <a:ext uri="{FF2B5EF4-FFF2-40B4-BE49-F238E27FC236}">
                  <a16:creationId xmlns:a16="http://schemas.microsoft.com/office/drawing/2014/main" xmlns="" id="{F374ADBF-1309-45E3-A732-FEF2048D33EC}"/>
                </a:ext>
              </a:extLst>
            </p:cNvPr>
            <p:cNvSpPr txBox="1"/>
            <p:nvPr/>
          </p:nvSpPr>
          <p:spPr>
            <a:xfrm>
              <a:off x="1619044" y="13894"/>
              <a:ext cx="1262359" cy="300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b="1" dirty="0">
                  <a:latin typeface="Century Gothic" panose="020B0502020202020204" pitchFamily="34" charset="0"/>
                </a:rPr>
                <a:t>1985 …</a:t>
              </a:r>
            </a:p>
          </p:txBody>
        </p:sp>
      </p:grpSp>
      <p:grpSp>
        <p:nvGrpSpPr>
          <p:cNvPr id="25" name="Grupo 33">
            <a:extLst>
              <a:ext uri="{FF2B5EF4-FFF2-40B4-BE49-F238E27FC236}">
                <a16:creationId xmlns:a16="http://schemas.microsoft.com/office/drawing/2014/main" xmlns="" id="{CD523FEC-E9CC-402C-92EE-3160F8162B12}"/>
              </a:ext>
            </a:extLst>
          </p:cNvPr>
          <p:cNvGrpSpPr>
            <a:grpSpLocks/>
          </p:cNvGrpSpPr>
          <p:nvPr/>
        </p:nvGrpSpPr>
        <p:grpSpPr bwMode="auto">
          <a:xfrm>
            <a:off x="5333205" y="1260075"/>
            <a:ext cx="2781490" cy="360000"/>
            <a:chOff x="2045549" y="-24972"/>
            <a:chExt cx="1087033" cy="254331"/>
          </a:xfrm>
        </p:grpSpPr>
        <p:sp>
          <p:nvSpPr>
            <p:cNvPr id="83" name="Retângulo: Cantos Arredondados 112">
              <a:extLst>
                <a:ext uri="{FF2B5EF4-FFF2-40B4-BE49-F238E27FC236}">
                  <a16:creationId xmlns:a16="http://schemas.microsoft.com/office/drawing/2014/main" xmlns="" id="{FA207A5E-CE7E-444A-822F-18DA9D82320A}"/>
                </a:ext>
              </a:extLst>
            </p:cNvPr>
            <p:cNvSpPr/>
            <p:nvPr/>
          </p:nvSpPr>
          <p:spPr>
            <a:xfrm>
              <a:off x="2050878" y="1209"/>
              <a:ext cx="1081704" cy="196358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22896E">
                    <a:tint val="66000"/>
                    <a:satMod val="160000"/>
                  </a:srgbClr>
                </a:gs>
                <a:gs pos="50000">
                  <a:srgbClr val="22896E">
                    <a:tint val="44500"/>
                    <a:satMod val="160000"/>
                  </a:srgbClr>
                </a:gs>
                <a:gs pos="100000">
                  <a:srgbClr val="22896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Retângulo: Cantos Arredondados 4">
              <a:extLst>
                <a:ext uri="{FF2B5EF4-FFF2-40B4-BE49-F238E27FC236}">
                  <a16:creationId xmlns:a16="http://schemas.microsoft.com/office/drawing/2014/main" xmlns="" id="{A0449471-46CF-4968-B04B-E49D26FC55B7}"/>
                </a:ext>
              </a:extLst>
            </p:cNvPr>
            <p:cNvSpPr txBox="1"/>
            <p:nvPr/>
          </p:nvSpPr>
          <p:spPr>
            <a:xfrm>
              <a:off x="2045549" y="-24972"/>
              <a:ext cx="1065719" cy="254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Recolha seletiva vidro</a:t>
              </a:r>
            </a:p>
          </p:txBody>
        </p:sp>
      </p:grpSp>
      <p:grpSp>
        <p:nvGrpSpPr>
          <p:cNvPr id="34" name="Grupo 21">
            <a:extLst>
              <a:ext uri="{FF2B5EF4-FFF2-40B4-BE49-F238E27FC236}">
                <a16:creationId xmlns:a16="http://schemas.microsoft.com/office/drawing/2014/main" xmlns="" id="{9E8C0D1A-534A-4117-BF6E-80221C1C0C59}"/>
              </a:ext>
            </a:extLst>
          </p:cNvPr>
          <p:cNvGrpSpPr>
            <a:grpSpLocks/>
          </p:cNvGrpSpPr>
          <p:nvPr/>
        </p:nvGrpSpPr>
        <p:grpSpPr bwMode="auto">
          <a:xfrm>
            <a:off x="5342731" y="1818251"/>
            <a:ext cx="1525587" cy="360000"/>
            <a:chOff x="1609713" y="3974"/>
            <a:chExt cx="1281020" cy="320255"/>
          </a:xfrm>
        </p:grpSpPr>
        <p:sp>
          <p:nvSpPr>
            <p:cNvPr id="86" name="Retângulo: Cantos Arredondados 31">
              <a:extLst>
                <a:ext uri="{FF2B5EF4-FFF2-40B4-BE49-F238E27FC236}">
                  <a16:creationId xmlns:a16="http://schemas.microsoft.com/office/drawing/2014/main" xmlns="" id="{64B7DDB3-D306-4C37-9D3B-29C2BB09BC20}"/>
                </a:ext>
              </a:extLst>
            </p:cNvPr>
            <p:cNvSpPr/>
            <p:nvPr/>
          </p:nvSpPr>
          <p:spPr>
            <a:xfrm>
              <a:off x="1609713" y="3974"/>
              <a:ext cx="1281020" cy="320255"/>
            </a:xfrm>
            <a:prstGeom prst="roundRect">
              <a:avLst>
                <a:gd name="adj" fmla="val 10000"/>
              </a:avLst>
            </a:prstGeom>
            <a:solidFill>
              <a:srgbClr val="22896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Retângulo: Cantos Arredondados 4">
              <a:extLst>
                <a:ext uri="{FF2B5EF4-FFF2-40B4-BE49-F238E27FC236}">
                  <a16:creationId xmlns:a16="http://schemas.microsoft.com/office/drawing/2014/main" xmlns="" id="{CE29D71F-B419-4822-B0B7-43DB59B6440E}"/>
                </a:ext>
              </a:extLst>
            </p:cNvPr>
            <p:cNvSpPr txBox="1"/>
            <p:nvPr/>
          </p:nvSpPr>
          <p:spPr>
            <a:xfrm>
              <a:off x="1619044" y="13894"/>
              <a:ext cx="1262359" cy="300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b="1" dirty="0">
                  <a:latin typeface="Century Gothic" panose="020B0502020202020204" pitchFamily="34" charset="0"/>
                </a:rPr>
                <a:t>1992 …</a:t>
              </a:r>
            </a:p>
          </p:txBody>
        </p:sp>
      </p:grpSp>
      <p:grpSp>
        <p:nvGrpSpPr>
          <p:cNvPr id="35" name="Grupo 33">
            <a:extLst>
              <a:ext uri="{FF2B5EF4-FFF2-40B4-BE49-F238E27FC236}">
                <a16:creationId xmlns:a16="http://schemas.microsoft.com/office/drawing/2014/main" xmlns="" id="{441D5F11-EB28-4561-AA08-B78E74823966}"/>
              </a:ext>
            </a:extLst>
          </p:cNvPr>
          <p:cNvGrpSpPr>
            <a:grpSpLocks/>
          </p:cNvGrpSpPr>
          <p:nvPr/>
        </p:nvGrpSpPr>
        <p:grpSpPr bwMode="auto">
          <a:xfrm>
            <a:off x="5333205" y="2107176"/>
            <a:ext cx="2781490" cy="360000"/>
            <a:chOff x="2045549" y="-24972"/>
            <a:chExt cx="1087033" cy="254331"/>
          </a:xfrm>
        </p:grpSpPr>
        <p:sp>
          <p:nvSpPr>
            <p:cNvPr id="89" name="Retângulo: Cantos Arredondados 112">
              <a:extLst>
                <a:ext uri="{FF2B5EF4-FFF2-40B4-BE49-F238E27FC236}">
                  <a16:creationId xmlns:a16="http://schemas.microsoft.com/office/drawing/2014/main" xmlns="" id="{B0641165-72D1-48F4-9710-F6BE5248A73B}"/>
                </a:ext>
              </a:extLst>
            </p:cNvPr>
            <p:cNvSpPr/>
            <p:nvPr/>
          </p:nvSpPr>
          <p:spPr>
            <a:xfrm>
              <a:off x="2050878" y="1209"/>
              <a:ext cx="1081704" cy="196358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22896E">
                    <a:tint val="66000"/>
                    <a:satMod val="160000"/>
                  </a:srgbClr>
                </a:gs>
                <a:gs pos="50000">
                  <a:srgbClr val="22896E">
                    <a:tint val="44500"/>
                    <a:satMod val="160000"/>
                  </a:srgbClr>
                </a:gs>
                <a:gs pos="100000">
                  <a:srgbClr val="22896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etângulo: Cantos Arredondados 4">
              <a:extLst>
                <a:ext uri="{FF2B5EF4-FFF2-40B4-BE49-F238E27FC236}">
                  <a16:creationId xmlns:a16="http://schemas.microsoft.com/office/drawing/2014/main" xmlns="" id="{EC544FEA-5D9E-407A-B1C9-A8E075763CA2}"/>
                </a:ext>
              </a:extLst>
            </p:cNvPr>
            <p:cNvSpPr txBox="1"/>
            <p:nvPr/>
          </p:nvSpPr>
          <p:spPr>
            <a:xfrm>
              <a:off x="2045549" y="-24972"/>
              <a:ext cx="1065719" cy="254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5 Ecocentros</a:t>
              </a:r>
            </a:p>
          </p:txBody>
        </p:sp>
      </p:grpSp>
      <p:sp>
        <p:nvSpPr>
          <p:cNvPr id="85" name="Título 1">
            <a:extLst>
              <a:ext uri="{FF2B5EF4-FFF2-40B4-BE49-F238E27FC236}">
                <a16:creationId xmlns:a16="http://schemas.microsoft.com/office/drawing/2014/main" xmlns="" id="{0181B744-ED95-4A99-AD11-A674C64FF07F}"/>
              </a:ext>
            </a:extLst>
          </p:cNvPr>
          <p:cNvSpPr txBox="1">
            <a:spLocks/>
          </p:cNvSpPr>
          <p:nvPr/>
        </p:nvSpPr>
        <p:spPr>
          <a:xfrm>
            <a:off x="838200" y="486682"/>
            <a:ext cx="10515600" cy="957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Cronologia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xmlns="" id="{F156A7F0-2418-44F0-A1F1-4BCAB8E2092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xmlns="" id="{C3F6944F-4FD5-4D71-9FF6-87B2917A8576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" name="Imagem 91">
            <a:extLst>
              <a:ext uri="{FF2B5EF4-FFF2-40B4-BE49-F238E27FC236}">
                <a16:creationId xmlns:a16="http://schemas.microsoft.com/office/drawing/2014/main" xmlns="" id="{08C3C0C1-7706-4331-8E5E-A9F1E720A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95" name="Imagem 94">
            <a:extLst>
              <a:ext uri="{FF2B5EF4-FFF2-40B4-BE49-F238E27FC236}">
                <a16:creationId xmlns:a16="http://schemas.microsoft.com/office/drawing/2014/main" xmlns="" id="{4653B91C-EABC-448A-B649-EDEDBF3AF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99" name="Imagem 98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4D0185FA-1F84-4FD9-BAC8-974B7AA5C7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69" y="1014488"/>
            <a:ext cx="1006438" cy="4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10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9" descr="1x1">
            <a:extLst>
              <a:ext uri="{FF2B5EF4-FFF2-40B4-BE49-F238E27FC236}">
                <a16:creationId xmlns:a16="http://schemas.microsoft.com/office/drawing/2014/main" xmlns="" id="{DF9486F1-7C24-4316-8E48-0D4C33957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23">
            <a:extLst>
              <a:ext uri="{FF2B5EF4-FFF2-40B4-BE49-F238E27FC236}">
                <a16:creationId xmlns:a16="http://schemas.microsoft.com/office/drawing/2014/main" xmlns="" id="{F17E8382-15C7-489C-8A0D-A3E886B919C6}"/>
              </a:ext>
            </a:extLst>
          </p:cNvPr>
          <p:cNvGrpSpPr>
            <a:grpSpLocks/>
          </p:cNvGrpSpPr>
          <p:nvPr/>
        </p:nvGrpSpPr>
        <p:grpSpPr bwMode="auto">
          <a:xfrm>
            <a:off x="5115225" y="493789"/>
            <a:ext cx="6862806" cy="360362"/>
            <a:chOff x="4530439" y="3974"/>
            <a:chExt cx="1281020" cy="320255"/>
          </a:xfrm>
        </p:grpSpPr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xmlns="" id="{173CCEE1-B8A1-4E7D-8E45-6C950C847755}"/>
                </a:ext>
              </a:extLst>
            </p:cNvPr>
            <p:cNvSpPr/>
            <p:nvPr/>
          </p:nvSpPr>
          <p:spPr>
            <a:xfrm>
              <a:off x="4530439" y="3974"/>
              <a:ext cx="1281020" cy="320255"/>
            </a:xfrm>
            <a:prstGeom prst="roundRect">
              <a:avLst>
                <a:gd name="adj" fmla="val 10000"/>
              </a:avLst>
            </a:prstGeom>
            <a:solidFill>
              <a:srgbClr val="22896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tângulo: Cantos Arredondados 8">
              <a:extLst>
                <a:ext uri="{FF2B5EF4-FFF2-40B4-BE49-F238E27FC236}">
                  <a16:creationId xmlns:a16="http://schemas.microsoft.com/office/drawing/2014/main" xmlns="" id="{CB60D783-006F-4894-B421-2C6CF69E0A90}"/>
                </a:ext>
              </a:extLst>
            </p:cNvPr>
            <p:cNvSpPr txBox="1"/>
            <p:nvPr/>
          </p:nvSpPr>
          <p:spPr>
            <a:xfrm>
              <a:off x="4539974" y="13849"/>
              <a:ext cx="1261950" cy="300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b="1" dirty="0">
                  <a:latin typeface="FlamaBook" pitchFamily="50" charset="0"/>
                </a:rPr>
                <a:t>2005 – 2012</a:t>
              </a:r>
            </a:p>
          </p:txBody>
        </p:sp>
      </p:grpSp>
      <p:grpSp>
        <p:nvGrpSpPr>
          <p:cNvPr id="5" name="Grupo 24">
            <a:extLst>
              <a:ext uri="{FF2B5EF4-FFF2-40B4-BE49-F238E27FC236}">
                <a16:creationId xmlns:a16="http://schemas.microsoft.com/office/drawing/2014/main" xmlns="" id="{76F6D2E8-C2A0-485A-8242-62184F69565D}"/>
              </a:ext>
            </a:extLst>
          </p:cNvPr>
          <p:cNvGrpSpPr>
            <a:grpSpLocks/>
          </p:cNvGrpSpPr>
          <p:nvPr/>
        </p:nvGrpSpPr>
        <p:grpSpPr bwMode="auto">
          <a:xfrm>
            <a:off x="5166307" y="3610718"/>
            <a:ext cx="6787359" cy="360363"/>
            <a:chOff x="5990803" y="3974"/>
            <a:chExt cx="1281020" cy="320255"/>
          </a:xfrm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xmlns="" id="{07948CB4-7371-4A52-98C9-C4144895056C}"/>
                </a:ext>
              </a:extLst>
            </p:cNvPr>
            <p:cNvSpPr/>
            <p:nvPr/>
          </p:nvSpPr>
          <p:spPr>
            <a:xfrm>
              <a:off x="5990803" y="3974"/>
              <a:ext cx="1281020" cy="320255"/>
            </a:xfrm>
            <a:prstGeom prst="roundRect">
              <a:avLst>
                <a:gd name="adj" fmla="val 10000"/>
              </a:avLst>
            </a:prstGeom>
            <a:solidFill>
              <a:srgbClr val="22896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tângulo: Cantos Arredondados 10">
              <a:extLst>
                <a:ext uri="{FF2B5EF4-FFF2-40B4-BE49-F238E27FC236}">
                  <a16:creationId xmlns:a16="http://schemas.microsoft.com/office/drawing/2014/main" xmlns="" id="{B435C4EF-EF83-4B61-BEB5-856343EF002E}"/>
                </a:ext>
              </a:extLst>
            </p:cNvPr>
            <p:cNvSpPr txBox="1"/>
            <p:nvPr/>
          </p:nvSpPr>
          <p:spPr>
            <a:xfrm>
              <a:off x="6000385" y="13850"/>
              <a:ext cx="1261855" cy="3005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b="1" dirty="0">
                  <a:latin typeface="Century Gothic" panose="020B0502020202020204" pitchFamily="34" charset="0"/>
                </a:rPr>
                <a:t>2013 - …</a:t>
              </a:r>
            </a:p>
          </p:txBody>
        </p:sp>
      </p:grpSp>
      <p:grpSp>
        <p:nvGrpSpPr>
          <p:cNvPr id="12" name="Grupo 39">
            <a:extLst>
              <a:ext uri="{FF2B5EF4-FFF2-40B4-BE49-F238E27FC236}">
                <a16:creationId xmlns:a16="http://schemas.microsoft.com/office/drawing/2014/main" xmlns="" id="{98C1B12E-1AF0-4B2A-9E76-7AD67F688C42}"/>
              </a:ext>
            </a:extLst>
          </p:cNvPr>
          <p:cNvGrpSpPr/>
          <p:nvPr/>
        </p:nvGrpSpPr>
        <p:grpSpPr>
          <a:xfrm>
            <a:off x="5115225" y="910900"/>
            <a:ext cx="3369008" cy="1559995"/>
            <a:chOff x="4516448" y="-967"/>
            <a:chExt cx="1081144" cy="213050"/>
          </a:xfrm>
          <a:gradFill flip="none" rotWithShape="1">
            <a:gsLst>
              <a:gs pos="0">
                <a:srgbClr val="22896E">
                  <a:tint val="66000"/>
                  <a:satMod val="160000"/>
                </a:srgbClr>
              </a:gs>
              <a:gs pos="50000">
                <a:srgbClr val="22896E">
                  <a:tint val="44500"/>
                  <a:satMod val="160000"/>
                </a:srgbClr>
              </a:gs>
              <a:gs pos="100000">
                <a:srgbClr val="22896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01" name="Retângulo: Cantos Arredondados 100">
              <a:extLst>
                <a:ext uri="{FF2B5EF4-FFF2-40B4-BE49-F238E27FC236}">
                  <a16:creationId xmlns:a16="http://schemas.microsoft.com/office/drawing/2014/main" xmlns="" id="{81CC06F9-91B2-43A5-85C1-16C57584D4BC}"/>
                </a:ext>
              </a:extLst>
            </p:cNvPr>
            <p:cNvSpPr/>
            <p:nvPr/>
          </p:nvSpPr>
          <p:spPr>
            <a:xfrm>
              <a:off x="4516448" y="1362"/>
              <a:ext cx="1081144" cy="210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Retângulo: Cantos Arredondados 16">
              <a:extLst>
                <a:ext uri="{FF2B5EF4-FFF2-40B4-BE49-F238E27FC236}">
                  <a16:creationId xmlns:a16="http://schemas.microsoft.com/office/drawing/2014/main" xmlns="" id="{D75B5E1D-1E4D-4672-A4FC-09A1FB2C5938}"/>
                </a:ext>
              </a:extLst>
            </p:cNvPr>
            <p:cNvSpPr txBox="1"/>
            <p:nvPr/>
          </p:nvSpPr>
          <p:spPr>
            <a:xfrm>
              <a:off x="4524364" y="-967"/>
              <a:ext cx="1065312" cy="20544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Reorganização: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Otimização de circuitos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Redução de frequências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Adequação dos meios / horários</a:t>
              </a:r>
            </a:p>
          </p:txBody>
        </p:sp>
      </p:grpSp>
      <p:grpSp>
        <p:nvGrpSpPr>
          <p:cNvPr id="13" name="Grupo 43">
            <a:extLst>
              <a:ext uri="{FF2B5EF4-FFF2-40B4-BE49-F238E27FC236}">
                <a16:creationId xmlns:a16="http://schemas.microsoft.com/office/drawing/2014/main" xmlns="" id="{3024EDC9-6F6C-4602-9ECC-849D0FA78899}"/>
              </a:ext>
            </a:extLst>
          </p:cNvPr>
          <p:cNvGrpSpPr/>
          <p:nvPr/>
        </p:nvGrpSpPr>
        <p:grpSpPr>
          <a:xfrm>
            <a:off x="8609024" y="932139"/>
            <a:ext cx="3369008" cy="1559996"/>
            <a:chOff x="4483686" y="1460907"/>
            <a:chExt cx="1081144" cy="270286"/>
          </a:xfrm>
          <a:gradFill flip="none" rotWithShape="1">
            <a:gsLst>
              <a:gs pos="0">
                <a:srgbClr val="22896E">
                  <a:tint val="66000"/>
                  <a:satMod val="160000"/>
                </a:srgbClr>
              </a:gs>
              <a:gs pos="50000">
                <a:srgbClr val="22896E">
                  <a:tint val="44500"/>
                  <a:satMod val="160000"/>
                </a:srgbClr>
              </a:gs>
              <a:gs pos="100000">
                <a:srgbClr val="22896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93" name="Retângulo: Cantos Arredondados 92">
              <a:extLst>
                <a:ext uri="{FF2B5EF4-FFF2-40B4-BE49-F238E27FC236}">
                  <a16:creationId xmlns:a16="http://schemas.microsoft.com/office/drawing/2014/main" xmlns="" id="{A391F95D-E523-455C-A338-5A8FC20E7DDA}"/>
                </a:ext>
              </a:extLst>
            </p:cNvPr>
            <p:cNvSpPr/>
            <p:nvPr/>
          </p:nvSpPr>
          <p:spPr>
            <a:xfrm>
              <a:off x="4483686" y="1460907"/>
              <a:ext cx="1081144" cy="27028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Retângulo: Cantos Arredondados 24">
              <a:extLst>
                <a:ext uri="{FF2B5EF4-FFF2-40B4-BE49-F238E27FC236}">
                  <a16:creationId xmlns:a16="http://schemas.microsoft.com/office/drawing/2014/main" xmlns="" id="{5203D597-6B45-46D3-B4E5-B7025C342555}"/>
                </a:ext>
              </a:extLst>
            </p:cNvPr>
            <p:cNvSpPr txBox="1"/>
            <p:nvPr/>
          </p:nvSpPr>
          <p:spPr>
            <a:xfrm>
              <a:off x="4485105" y="1470952"/>
              <a:ext cx="1079725" cy="22890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Alargamento de serviços existentes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Introdução de novos serviços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Ferramentas de apoio à gestão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Comunicação</a:t>
              </a:r>
            </a:p>
          </p:txBody>
        </p:sp>
      </p:grpSp>
      <p:grpSp>
        <p:nvGrpSpPr>
          <p:cNvPr id="15" name="Grupo 52">
            <a:extLst>
              <a:ext uri="{FF2B5EF4-FFF2-40B4-BE49-F238E27FC236}">
                <a16:creationId xmlns:a16="http://schemas.microsoft.com/office/drawing/2014/main" xmlns="" id="{59180D64-2F57-4F4B-9134-4BB669A2CD4B}"/>
              </a:ext>
            </a:extLst>
          </p:cNvPr>
          <p:cNvGrpSpPr/>
          <p:nvPr/>
        </p:nvGrpSpPr>
        <p:grpSpPr>
          <a:xfrm>
            <a:off x="6096000" y="4015376"/>
            <a:ext cx="1944000" cy="432000"/>
            <a:chOff x="5748953" y="1362"/>
            <a:chExt cx="1081144" cy="270286"/>
          </a:xfrm>
          <a:gradFill flip="none" rotWithShape="1">
            <a:gsLst>
              <a:gs pos="0">
                <a:srgbClr val="22896E">
                  <a:tint val="66000"/>
                  <a:satMod val="160000"/>
                </a:srgbClr>
              </a:gs>
              <a:gs pos="50000">
                <a:srgbClr val="22896E">
                  <a:tint val="44500"/>
                  <a:satMod val="160000"/>
                </a:srgbClr>
              </a:gs>
              <a:gs pos="100000">
                <a:srgbClr val="22896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75" name="Retângulo: Cantos Arredondados 74">
              <a:extLst>
                <a:ext uri="{FF2B5EF4-FFF2-40B4-BE49-F238E27FC236}">
                  <a16:creationId xmlns:a16="http://schemas.microsoft.com/office/drawing/2014/main" xmlns="" id="{73276AE8-4CB9-45E6-9988-B72803BC29A5}"/>
                </a:ext>
              </a:extLst>
            </p:cNvPr>
            <p:cNvSpPr/>
            <p:nvPr/>
          </p:nvSpPr>
          <p:spPr>
            <a:xfrm>
              <a:off x="5748953" y="1362"/>
              <a:ext cx="1081144" cy="27028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Retângulo: Cantos Arredondados 42">
              <a:extLst>
                <a:ext uri="{FF2B5EF4-FFF2-40B4-BE49-F238E27FC236}">
                  <a16:creationId xmlns:a16="http://schemas.microsoft.com/office/drawing/2014/main" xmlns="" id="{DAE51A59-54DD-47BC-8900-D95EDE1903E7}"/>
                </a:ext>
              </a:extLst>
            </p:cNvPr>
            <p:cNvSpPr txBox="1"/>
            <p:nvPr/>
          </p:nvSpPr>
          <p:spPr>
            <a:xfrm>
              <a:off x="5756869" y="9278"/>
              <a:ext cx="1065312" cy="22721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Ecoponto em Casa</a:t>
              </a:r>
            </a:p>
          </p:txBody>
        </p:sp>
      </p:grpSp>
      <p:grpSp>
        <p:nvGrpSpPr>
          <p:cNvPr id="16" name="Grupo 53">
            <a:extLst>
              <a:ext uri="{FF2B5EF4-FFF2-40B4-BE49-F238E27FC236}">
                <a16:creationId xmlns:a16="http://schemas.microsoft.com/office/drawing/2014/main" xmlns="" id="{97409265-EC66-4A43-B9C8-C816470C105D}"/>
              </a:ext>
            </a:extLst>
          </p:cNvPr>
          <p:cNvGrpSpPr/>
          <p:nvPr/>
        </p:nvGrpSpPr>
        <p:grpSpPr>
          <a:xfrm>
            <a:off x="9192837" y="4017491"/>
            <a:ext cx="1944000" cy="432000"/>
            <a:chOff x="5748953" y="366249"/>
            <a:chExt cx="1081144" cy="270286"/>
          </a:xfrm>
          <a:gradFill flip="none" rotWithShape="1">
            <a:gsLst>
              <a:gs pos="0">
                <a:srgbClr val="22896E">
                  <a:tint val="66000"/>
                  <a:satMod val="160000"/>
                </a:srgbClr>
              </a:gs>
              <a:gs pos="50000">
                <a:srgbClr val="22896E">
                  <a:tint val="44500"/>
                  <a:satMod val="160000"/>
                </a:srgbClr>
              </a:gs>
              <a:gs pos="100000">
                <a:srgbClr val="22896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73" name="Retângulo: Cantos Arredondados 72">
              <a:extLst>
                <a:ext uri="{FF2B5EF4-FFF2-40B4-BE49-F238E27FC236}">
                  <a16:creationId xmlns:a16="http://schemas.microsoft.com/office/drawing/2014/main" xmlns="" id="{ABACF46F-31D5-4B5E-863C-1321A62630D3}"/>
                </a:ext>
              </a:extLst>
            </p:cNvPr>
            <p:cNvSpPr/>
            <p:nvPr/>
          </p:nvSpPr>
          <p:spPr>
            <a:xfrm>
              <a:off x="5748953" y="366249"/>
              <a:ext cx="1081144" cy="27028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etângulo: Cantos Arredondados 44">
              <a:extLst>
                <a:ext uri="{FF2B5EF4-FFF2-40B4-BE49-F238E27FC236}">
                  <a16:creationId xmlns:a16="http://schemas.microsoft.com/office/drawing/2014/main" xmlns="" id="{3F99CCCB-2B55-468E-A6B8-E6B6EB687736}"/>
                </a:ext>
              </a:extLst>
            </p:cNvPr>
            <p:cNvSpPr txBox="1"/>
            <p:nvPr/>
          </p:nvSpPr>
          <p:spPr>
            <a:xfrm>
              <a:off x="5756869" y="368568"/>
              <a:ext cx="1065312" cy="2544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Tecnologia RFID</a:t>
              </a:r>
            </a:p>
          </p:txBody>
        </p:sp>
      </p:grpSp>
      <p:grpSp>
        <p:nvGrpSpPr>
          <p:cNvPr id="17" name="Grupo 54">
            <a:extLst>
              <a:ext uri="{FF2B5EF4-FFF2-40B4-BE49-F238E27FC236}">
                <a16:creationId xmlns:a16="http://schemas.microsoft.com/office/drawing/2014/main" xmlns="" id="{C5C27223-FA62-4D41-AE34-E1ACAC6AE79B}"/>
              </a:ext>
            </a:extLst>
          </p:cNvPr>
          <p:cNvGrpSpPr/>
          <p:nvPr/>
        </p:nvGrpSpPr>
        <p:grpSpPr>
          <a:xfrm>
            <a:off x="9233459" y="4957717"/>
            <a:ext cx="2519393" cy="403767"/>
            <a:chOff x="5717414" y="731135"/>
            <a:chExt cx="1081145" cy="270286"/>
          </a:xfrm>
          <a:gradFill flip="none" rotWithShape="1">
            <a:gsLst>
              <a:gs pos="0">
                <a:srgbClr val="22896E">
                  <a:tint val="66000"/>
                  <a:satMod val="160000"/>
                </a:srgbClr>
              </a:gs>
              <a:gs pos="50000">
                <a:srgbClr val="22896E">
                  <a:tint val="44500"/>
                  <a:satMod val="160000"/>
                </a:srgbClr>
              </a:gs>
              <a:gs pos="100000">
                <a:srgbClr val="22896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71" name="Retângulo: Cantos Arredondados 70">
              <a:extLst>
                <a:ext uri="{FF2B5EF4-FFF2-40B4-BE49-F238E27FC236}">
                  <a16:creationId xmlns:a16="http://schemas.microsoft.com/office/drawing/2014/main" xmlns="" id="{68D5509A-8D3E-483C-AA6C-AA415F4F27D5}"/>
                </a:ext>
              </a:extLst>
            </p:cNvPr>
            <p:cNvSpPr/>
            <p:nvPr/>
          </p:nvSpPr>
          <p:spPr>
            <a:xfrm>
              <a:off x="5717414" y="731135"/>
              <a:ext cx="1081144" cy="27028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Retângulo: Cantos Arredondados 46">
              <a:extLst>
                <a:ext uri="{FF2B5EF4-FFF2-40B4-BE49-F238E27FC236}">
                  <a16:creationId xmlns:a16="http://schemas.microsoft.com/office/drawing/2014/main" xmlns="" id="{1F6615E9-AD6A-4200-8C4B-A35972D4BC65}"/>
                </a:ext>
              </a:extLst>
            </p:cNvPr>
            <p:cNvSpPr txBox="1"/>
            <p:nvPr/>
          </p:nvSpPr>
          <p:spPr>
            <a:xfrm>
              <a:off x="5733247" y="746966"/>
              <a:ext cx="1065312" cy="2544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Indicadores / Objetivos</a:t>
              </a:r>
            </a:p>
          </p:txBody>
        </p:sp>
      </p:grpSp>
      <p:grpSp>
        <p:nvGrpSpPr>
          <p:cNvPr id="18" name="Grupo 55">
            <a:extLst>
              <a:ext uri="{FF2B5EF4-FFF2-40B4-BE49-F238E27FC236}">
                <a16:creationId xmlns:a16="http://schemas.microsoft.com/office/drawing/2014/main" xmlns="" id="{8ECC02E4-4561-4C20-A602-381FC532EFB4}"/>
              </a:ext>
            </a:extLst>
          </p:cNvPr>
          <p:cNvGrpSpPr/>
          <p:nvPr/>
        </p:nvGrpSpPr>
        <p:grpSpPr>
          <a:xfrm>
            <a:off x="6080515" y="4967547"/>
            <a:ext cx="2555602" cy="432048"/>
            <a:chOff x="5748953" y="1096022"/>
            <a:chExt cx="1081144" cy="305771"/>
          </a:xfrm>
          <a:gradFill flip="none" rotWithShape="1">
            <a:gsLst>
              <a:gs pos="0">
                <a:srgbClr val="22896E">
                  <a:tint val="66000"/>
                  <a:satMod val="160000"/>
                </a:srgbClr>
              </a:gs>
              <a:gs pos="50000">
                <a:srgbClr val="22896E">
                  <a:tint val="44500"/>
                  <a:satMod val="160000"/>
                </a:srgbClr>
              </a:gs>
              <a:gs pos="100000">
                <a:srgbClr val="22896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69" name="Retângulo: Cantos Arredondados 68">
              <a:extLst>
                <a:ext uri="{FF2B5EF4-FFF2-40B4-BE49-F238E27FC236}">
                  <a16:creationId xmlns:a16="http://schemas.microsoft.com/office/drawing/2014/main" xmlns="" id="{642ABB8F-F1D9-4372-A1AB-D3ACA5E5DE2B}"/>
                </a:ext>
              </a:extLst>
            </p:cNvPr>
            <p:cNvSpPr/>
            <p:nvPr/>
          </p:nvSpPr>
          <p:spPr>
            <a:xfrm>
              <a:off x="5748953" y="1096022"/>
              <a:ext cx="1081144" cy="30573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etângulo: Cantos Arredondados 48">
              <a:extLst>
                <a:ext uri="{FF2B5EF4-FFF2-40B4-BE49-F238E27FC236}">
                  <a16:creationId xmlns:a16="http://schemas.microsoft.com/office/drawing/2014/main" xmlns="" id="{D2D3D447-6537-478A-B4D3-AE5A83CF69F6}"/>
                </a:ext>
              </a:extLst>
            </p:cNvPr>
            <p:cNvSpPr txBox="1"/>
            <p:nvPr/>
          </p:nvSpPr>
          <p:spPr>
            <a:xfrm>
              <a:off x="5756869" y="1142126"/>
              <a:ext cx="1065312" cy="25966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i="1" dirty="0" err="1">
                  <a:solidFill>
                    <a:srgbClr val="292929"/>
                  </a:solidFill>
                  <a:latin typeface="Century Gothic" panose="020B0502020202020204" pitchFamily="34" charset="0"/>
                </a:rPr>
                <a:t>Pay</a:t>
              </a:r>
              <a:r>
                <a:rPr lang="pt-PT" sz="1400" b="1" i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 as </a:t>
              </a:r>
              <a:r>
                <a:rPr lang="pt-PT" sz="1400" b="1" i="1" dirty="0" err="1">
                  <a:solidFill>
                    <a:srgbClr val="292929"/>
                  </a:solidFill>
                  <a:latin typeface="Century Gothic" panose="020B0502020202020204" pitchFamily="34" charset="0"/>
                </a:rPr>
                <a:t>You</a:t>
              </a:r>
              <a:r>
                <a:rPr lang="pt-PT" sz="1400" b="1" i="1" dirty="0">
                  <a:solidFill>
                    <a:srgbClr val="292929"/>
                  </a:solidFill>
                  <a:latin typeface="Century Gothic" panose="020B0502020202020204" pitchFamily="34" charset="0"/>
                </a:rPr>
                <a:t> </a:t>
              </a:r>
              <a:r>
                <a:rPr lang="pt-PT" sz="1400" b="1" i="1" dirty="0" err="1">
                  <a:solidFill>
                    <a:srgbClr val="292929"/>
                  </a:solidFill>
                  <a:latin typeface="Century Gothic" panose="020B0502020202020204" pitchFamily="34" charset="0"/>
                </a:rPr>
                <a:t>Throw</a:t>
              </a:r>
              <a:endParaRPr lang="pt-PT" sz="1400" b="1" i="1" dirty="0">
                <a:solidFill>
                  <a:srgbClr val="292929"/>
                </a:solidFill>
                <a:latin typeface="Century Gothic" panose="020B0502020202020204" pitchFamily="34" charset="0"/>
              </a:endParaRPr>
            </a:p>
            <a:p>
              <a:pPr marL="114300" lvl="1" indent="-114300" algn="ctr" defTabSz="5334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pt-PT" sz="1400" b="1" dirty="0">
                <a:solidFill>
                  <a:srgbClr val="292929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upo 56">
            <a:extLst>
              <a:ext uri="{FF2B5EF4-FFF2-40B4-BE49-F238E27FC236}">
                <a16:creationId xmlns:a16="http://schemas.microsoft.com/office/drawing/2014/main" xmlns="" id="{29AAF1BF-839E-495D-85B0-702BB40139A4}"/>
              </a:ext>
            </a:extLst>
          </p:cNvPr>
          <p:cNvGrpSpPr/>
          <p:nvPr/>
        </p:nvGrpSpPr>
        <p:grpSpPr>
          <a:xfrm>
            <a:off x="4943163" y="4380837"/>
            <a:ext cx="2368781" cy="438396"/>
            <a:chOff x="5748953" y="1460908"/>
            <a:chExt cx="1081144" cy="270286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67" name="Retângulo: Cantos Arredondados 66">
              <a:extLst>
                <a:ext uri="{FF2B5EF4-FFF2-40B4-BE49-F238E27FC236}">
                  <a16:creationId xmlns:a16="http://schemas.microsoft.com/office/drawing/2014/main" xmlns="" id="{96D8A3DD-ED59-4DAF-A3BC-93336249E80A}"/>
                </a:ext>
              </a:extLst>
            </p:cNvPr>
            <p:cNvSpPr/>
            <p:nvPr/>
          </p:nvSpPr>
          <p:spPr>
            <a:xfrm>
              <a:off x="5748953" y="1460908"/>
              <a:ext cx="1081144" cy="27028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etângulo: Cantos Arredondados 50">
              <a:extLst>
                <a:ext uri="{FF2B5EF4-FFF2-40B4-BE49-F238E27FC236}">
                  <a16:creationId xmlns:a16="http://schemas.microsoft.com/office/drawing/2014/main" xmlns="" id="{C6C34CAB-6E7E-4F62-854A-F8B4A2E8E12B}"/>
                </a:ext>
              </a:extLst>
            </p:cNvPr>
            <p:cNvSpPr txBox="1"/>
            <p:nvPr/>
          </p:nvSpPr>
          <p:spPr>
            <a:xfrm>
              <a:off x="5756869" y="1468824"/>
              <a:ext cx="1065312" cy="2544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Universalização p-a-p</a:t>
              </a:r>
            </a:p>
          </p:txBody>
        </p:sp>
      </p:grpSp>
      <p:grpSp>
        <p:nvGrpSpPr>
          <p:cNvPr id="20" name="Grupo 57">
            <a:extLst>
              <a:ext uri="{FF2B5EF4-FFF2-40B4-BE49-F238E27FC236}">
                <a16:creationId xmlns:a16="http://schemas.microsoft.com/office/drawing/2014/main" xmlns="" id="{DE6F02CD-1345-45C3-AC60-971DB1CB2117}"/>
              </a:ext>
            </a:extLst>
          </p:cNvPr>
          <p:cNvGrpSpPr/>
          <p:nvPr/>
        </p:nvGrpSpPr>
        <p:grpSpPr>
          <a:xfrm>
            <a:off x="9568543" y="4364482"/>
            <a:ext cx="2519393" cy="432000"/>
            <a:chOff x="5748953" y="1825794"/>
            <a:chExt cx="1081144" cy="270286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65" name="Retângulo: Cantos Arredondados 64">
              <a:extLst>
                <a:ext uri="{FF2B5EF4-FFF2-40B4-BE49-F238E27FC236}">
                  <a16:creationId xmlns:a16="http://schemas.microsoft.com/office/drawing/2014/main" xmlns="" id="{5D7D04AD-677F-4C77-BE33-6027E8DE5B27}"/>
                </a:ext>
              </a:extLst>
            </p:cNvPr>
            <p:cNvSpPr/>
            <p:nvPr/>
          </p:nvSpPr>
          <p:spPr>
            <a:xfrm>
              <a:off x="5748953" y="1825794"/>
              <a:ext cx="1081144" cy="27028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tângulo: Cantos Arredondados 52">
              <a:extLst>
                <a:ext uri="{FF2B5EF4-FFF2-40B4-BE49-F238E27FC236}">
                  <a16:creationId xmlns:a16="http://schemas.microsoft.com/office/drawing/2014/main" xmlns="" id="{572F4AC5-1CE7-48D9-B1EA-D594048CE339}"/>
                </a:ext>
              </a:extLst>
            </p:cNvPr>
            <p:cNvSpPr txBox="1"/>
            <p:nvPr/>
          </p:nvSpPr>
          <p:spPr>
            <a:xfrm>
              <a:off x="5756869" y="1833710"/>
              <a:ext cx="1065312" cy="2544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Monitorização / Inovação</a:t>
              </a:r>
            </a:p>
          </p:txBody>
        </p:sp>
      </p:grpSp>
      <p:grpSp>
        <p:nvGrpSpPr>
          <p:cNvPr id="21" name="Grupo 58">
            <a:extLst>
              <a:ext uri="{FF2B5EF4-FFF2-40B4-BE49-F238E27FC236}">
                <a16:creationId xmlns:a16="http://schemas.microsoft.com/office/drawing/2014/main" xmlns="" id="{BFAF43AC-DCAA-43F2-B186-73C07C4F53FA}"/>
              </a:ext>
            </a:extLst>
          </p:cNvPr>
          <p:cNvGrpSpPr/>
          <p:nvPr/>
        </p:nvGrpSpPr>
        <p:grpSpPr>
          <a:xfrm>
            <a:off x="10538831" y="5328841"/>
            <a:ext cx="1440000" cy="288000"/>
            <a:chOff x="5748953" y="2190681"/>
            <a:chExt cx="1081144" cy="270286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63" name="Retângulo: Cantos Arredondados 62">
              <a:extLst>
                <a:ext uri="{FF2B5EF4-FFF2-40B4-BE49-F238E27FC236}">
                  <a16:creationId xmlns:a16="http://schemas.microsoft.com/office/drawing/2014/main" xmlns="" id="{411AE21F-E5ED-4E30-9816-6A61ADAC6E64}"/>
                </a:ext>
              </a:extLst>
            </p:cNvPr>
            <p:cNvSpPr/>
            <p:nvPr/>
          </p:nvSpPr>
          <p:spPr>
            <a:xfrm>
              <a:off x="5748953" y="2190681"/>
              <a:ext cx="1081144" cy="27028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tângulo: Cantos Arredondados 54">
              <a:extLst>
                <a:ext uri="{FF2B5EF4-FFF2-40B4-BE49-F238E27FC236}">
                  <a16:creationId xmlns:a16="http://schemas.microsoft.com/office/drawing/2014/main" xmlns="" id="{B1F5383B-5695-4821-B248-17A909638627}"/>
                </a:ext>
              </a:extLst>
            </p:cNvPr>
            <p:cNvSpPr txBox="1"/>
            <p:nvPr/>
          </p:nvSpPr>
          <p:spPr>
            <a:xfrm>
              <a:off x="5756867" y="2198598"/>
              <a:ext cx="1065312" cy="2544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Desempenho</a:t>
              </a:r>
            </a:p>
          </p:txBody>
        </p:sp>
      </p:grpSp>
      <p:grpSp>
        <p:nvGrpSpPr>
          <p:cNvPr id="22" name="Grupo 59">
            <a:extLst>
              <a:ext uri="{FF2B5EF4-FFF2-40B4-BE49-F238E27FC236}">
                <a16:creationId xmlns:a16="http://schemas.microsoft.com/office/drawing/2014/main" xmlns="" id="{47C851AE-15AD-45F6-9EAC-72F1CF5CD033}"/>
              </a:ext>
            </a:extLst>
          </p:cNvPr>
          <p:cNvGrpSpPr/>
          <p:nvPr/>
        </p:nvGrpSpPr>
        <p:grpSpPr>
          <a:xfrm>
            <a:off x="6799729" y="5385403"/>
            <a:ext cx="2075514" cy="749118"/>
            <a:chOff x="5748953" y="2555567"/>
            <a:chExt cx="1081144" cy="270286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61" name="Retângulo: Cantos Arredondados 60">
              <a:extLst>
                <a:ext uri="{FF2B5EF4-FFF2-40B4-BE49-F238E27FC236}">
                  <a16:creationId xmlns:a16="http://schemas.microsoft.com/office/drawing/2014/main" xmlns="" id="{D52B7FB6-910F-487D-B487-98E79A85F7A9}"/>
                </a:ext>
              </a:extLst>
            </p:cNvPr>
            <p:cNvSpPr/>
            <p:nvPr/>
          </p:nvSpPr>
          <p:spPr>
            <a:xfrm>
              <a:off x="5748953" y="2555567"/>
              <a:ext cx="1081144" cy="27028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tângulo: Cantos Arredondados 56">
              <a:extLst>
                <a:ext uri="{FF2B5EF4-FFF2-40B4-BE49-F238E27FC236}">
                  <a16:creationId xmlns:a16="http://schemas.microsoft.com/office/drawing/2014/main" xmlns="" id="{BACEAD68-ABF6-44C5-BD72-382F8C28D4C2}"/>
                </a:ext>
              </a:extLst>
            </p:cNvPr>
            <p:cNvSpPr txBox="1"/>
            <p:nvPr/>
          </p:nvSpPr>
          <p:spPr>
            <a:xfrm>
              <a:off x="5756869" y="2563483"/>
              <a:ext cx="1065312" cy="2544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Sustentabilidade / Equidade</a:t>
              </a:r>
            </a:p>
          </p:txBody>
        </p:sp>
      </p:grpSp>
      <p:grpSp>
        <p:nvGrpSpPr>
          <p:cNvPr id="23" name="Grupo 114">
            <a:extLst>
              <a:ext uri="{FF2B5EF4-FFF2-40B4-BE49-F238E27FC236}">
                <a16:creationId xmlns:a16="http://schemas.microsoft.com/office/drawing/2014/main" xmlns="" id="{82DD8CD0-E7E7-4570-8757-F2A52576F79F}"/>
              </a:ext>
            </a:extLst>
          </p:cNvPr>
          <p:cNvGrpSpPr/>
          <p:nvPr/>
        </p:nvGrpSpPr>
        <p:grpSpPr>
          <a:xfrm>
            <a:off x="4182061" y="2273995"/>
            <a:ext cx="2808312" cy="576064"/>
            <a:chOff x="3283943" y="1015795"/>
            <a:chExt cx="1081144" cy="347601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16" name="Retângulo: Cantos Arredondados 115">
              <a:extLst>
                <a:ext uri="{FF2B5EF4-FFF2-40B4-BE49-F238E27FC236}">
                  <a16:creationId xmlns:a16="http://schemas.microsoft.com/office/drawing/2014/main" xmlns="" id="{C3856012-E3AB-4D1D-8FD6-92E9B736831B}"/>
                </a:ext>
              </a:extLst>
            </p:cNvPr>
            <p:cNvSpPr/>
            <p:nvPr/>
          </p:nvSpPr>
          <p:spPr>
            <a:xfrm>
              <a:off x="3283943" y="1015795"/>
              <a:ext cx="1081144" cy="34760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Retângulo: Cantos Arredondados 12">
              <a:extLst>
                <a:ext uri="{FF2B5EF4-FFF2-40B4-BE49-F238E27FC236}">
                  <a16:creationId xmlns:a16="http://schemas.microsoft.com/office/drawing/2014/main" xmlns="" id="{3F3D62F5-2B72-4990-A05F-F44A813EA307}"/>
                </a:ext>
              </a:extLst>
            </p:cNvPr>
            <p:cNvSpPr txBox="1"/>
            <p:nvPr/>
          </p:nvSpPr>
          <p:spPr>
            <a:xfrm>
              <a:off x="3294124" y="1025976"/>
              <a:ext cx="1060782" cy="3272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Redução de custos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Segmentação / Diversificação</a:t>
              </a:r>
            </a:p>
          </p:txBody>
        </p:sp>
      </p:grpSp>
      <p:sp>
        <p:nvSpPr>
          <p:cNvPr id="85" name="Título 1">
            <a:extLst>
              <a:ext uri="{FF2B5EF4-FFF2-40B4-BE49-F238E27FC236}">
                <a16:creationId xmlns:a16="http://schemas.microsoft.com/office/drawing/2014/main" xmlns="" id="{0181B744-ED95-4A99-AD11-A674C64FF07F}"/>
              </a:ext>
            </a:extLst>
          </p:cNvPr>
          <p:cNvSpPr txBox="1">
            <a:spLocks/>
          </p:cNvSpPr>
          <p:nvPr/>
        </p:nvSpPr>
        <p:spPr>
          <a:xfrm>
            <a:off x="838200" y="486682"/>
            <a:ext cx="10515600" cy="957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Cronologia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xmlns="" id="{F156A7F0-2418-44F0-A1F1-4BCAB8E2092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xmlns="" id="{C3F6944F-4FD5-4D71-9FF6-87B2917A8576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" name="Imagem 91">
            <a:extLst>
              <a:ext uri="{FF2B5EF4-FFF2-40B4-BE49-F238E27FC236}">
                <a16:creationId xmlns:a16="http://schemas.microsoft.com/office/drawing/2014/main" xmlns="" id="{08C3C0C1-7706-4331-8E5E-A9F1E720A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95" name="Imagem 94">
            <a:extLst>
              <a:ext uri="{FF2B5EF4-FFF2-40B4-BE49-F238E27FC236}">
                <a16:creationId xmlns:a16="http://schemas.microsoft.com/office/drawing/2014/main" xmlns="" id="{4653B91C-EABC-448A-B649-EDEDBF3AF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grpSp>
        <p:nvGrpSpPr>
          <p:cNvPr id="96" name="Grupo 114">
            <a:extLst>
              <a:ext uri="{FF2B5EF4-FFF2-40B4-BE49-F238E27FC236}">
                <a16:creationId xmlns:a16="http://schemas.microsoft.com/office/drawing/2014/main" xmlns="" id="{08220A6F-62E7-4AAF-BB4A-69251EE2B9BB}"/>
              </a:ext>
            </a:extLst>
          </p:cNvPr>
          <p:cNvGrpSpPr/>
          <p:nvPr/>
        </p:nvGrpSpPr>
        <p:grpSpPr>
          <a:xfrm>
            <a:off x="8846999" y="2204161"/>
            <a:ext cx="2999164" cy="1292866"/>
            <a:chOff x="3283943" y="1015795"/>
            <a:chExt cx="1081144" cy="347601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97" name="Retângulo: Cantos Arredondados 96">
              <a:extLst>
                <a:ext uri="{FF2B5EF4-FFF2-40B4-BE49-F238E27FC236}">
                  <a16:creationId xmlns:a16="http://schemas.microsoft.com/office/drawing/2014/main" xmlns="" id="{398F40D4-3591-4776-978B-3882DA21E648}"/>
                </a:ext>
              </a:extLst>
            </p:cNvPr>
            <p:cNvSpPr/>
            <p:nvPr/>
          </p:nvSpPr>
          <p:spPr>
            <a:xfrm>
              <a:off x="3283943" y="1015795"/>
              <a:ext cx="1081144" cy="34760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Retângulo: Cantos Arredondados 12">
              <a:extLst>
                <a:ext uri="{FF2B5EF4-FFF2-40B4-BE49-F238E27FC236}">
                  <a16:creationId xmlns:a16="http://schemas.microsoft.com/office/drawing/2014/main" xmlns="" id="{F168E579-1BAA-42AF-933C-DD75C16A3EE2}"/>
                </a:ext>
              </a:extLst>
            </p:cNvPr>
            <p:cNvSpPr txBox="1"/>
            <p:nvPr/>
          </p:nvSpPr>
          <p:spPr>
            <a:xfrm>
              <a:off x="3294124" y="1025976"/>
              <a:ext cx="1060782" cy="3272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Aumento da reciclagem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Qualidade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Melhoria Continua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Envolvimento Satisfação clientes</a:t>
              </a:r>
            </a:p>
          </p:txBody>
        </p:sp>
      </p:grpSp>
      <p:pic>
        <p:nvPicPr>
          <p:cNvPr id="99" name="Imagem 98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4D0185FA-1F84-4FD9-BAC8-974B7AA5C7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69" y="1014488"/>
            <a:ext cx="1006438" cy="4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01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agem 6">
            <a:extLst>
              <a:ext uri="{FF2B5EF4-FFF2-40B4-BE49-F238E27FC236}">
                <a16:creationId xmlns:a16="http://schemas.microsoft.com/office/drawing/2014/main" xmlns="" id="{0E888B09-F90D-40E7-B170-258073A7CE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r="7196"/>
          <a:stretch/>
        </p:blipFill>
        <p:spPr bwMode="auto">
          <a:xfrm>
            <a:off x="3726117" y="279514"/>
            <a:ext cx="8416671" cy="22796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61771691-045D-47C5-9A6E-127BB507F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0064"/>
              </p:ext>
            </p:extLst>
          </p:nvPr>
        </p:nvGraphicFramePr>
        <p:xfrm>
          <a:off x="6240017" y="2838678"/>
          <a:ext cx="5713650" cy="363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52" name="Rectângulo 1">
            <a:extLst>
              <a:ext uri="{FF2B5EF4-FFF2-40B4-BE49-F238E27FC236}">
                <a16:creationId xmlns:a16="http://schemas.microsoft.com/office/drawing/2014/main" xmlns="" id="{9F8925C9-45D7-418B-BF3E-6DBD27DE4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3" y="2838678"/>
            <a:ext cx="5084256" cy="371520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pt-PT" altLang="pt-PT" b="1" kern="0" dirty="0">
                <a:latin typeface="Century Gothic" panose="020B0502020202020204" pitchFamily="34" charset="0"/>
              </a:rPr>
              <a:t>RCD geridos pela MAIAMBIENTE:</a:t>
            </a:r>
          </a:p>
          <a:p>
            <a:pPr>
              <a:spcBef>
                <a:spcPts val="300"/>
              </a:spcBef>
              <a:defRPr/>
            </a:pPr>
            <a:endParaRPr lang="pt-PT" altLang="pt-PT" b="1" kern="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PT" altLang="pt-PT" sz="1600" kern="0" dirty="0">
                <a:latin typeface="Century Gothic" panose="020B0502020202020204" pitchFamily="34" charset="0"/>
              </a:rPr>
              <a:t>RCD produzidos em </a:t>
            </a:r>
            <a:r>
              <a:rPr lang="pt-PT" altLang="pt-PT" sz="1600" b="1" kern="0" dirty="0">
                <a:latin typeface="Century Gothic" panose="020B0502020202020204" pitchFamily="34" charset="0"/>
              </a:rPr>
              <a:t>obras particulares isentas de licença</a:t>
            </a:r>
            <a:r>
              <a:rPr lang="pt-PT" altLang="pt-PT" sz="1600" kern="0" dirty="0">
                <a:latin typeface="Century Gothic" panose="020B0502020202020204" pitchFamily="34" charset="0"/>
              </a:rPr>
              <a:t> e não submetidas a comunicação prévia, </a:t>
            </a:r>
            <a:r>
              <a:rPr lang="pt-PT" altLang="pt-PT" sz="1600" b="1" kern="0" dirty="0">
                <a:latin typeface="Century Gothic" panose="020B0502020202020204" pitchFamily="34" charset="0"/>
              </a:rPr>
              <a:t>cuja gestão cabe à entidade responsável pela gestão de resíduos urbanos;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pt-PT" altLang="pt-PT" sz="1600" b="1" kern="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PT" altLang="pt-PT" sz="1600" kern="0" dirty="0">
                <a:latin typeface="Century Gothic" panose="020B0502020202020204" pitchFamily="34" charset="0"/>
              </a:rPr>
              <a:t>RCD </a:t>
            </a:r>
            <a:r>
              <a:rPr lang="pt-PT" altLang="pt-PT" sz="1600" b="1" kern="0" dirty="0">
                <a:latin typeface="Century Gothic" panose="020B0502020202020204" pitchFamily="34" charset="0"/>
              </a:rPr>
              <a:t>depositado</a:t>
            </a:r>
            <a:r>
              <a:rPr lang="pt-PT" altLang="pt-PT" sz="1600" kern="0" dirty="0">
                <a:latin typeface="Century Gothic" panose="020B0502020202020204" pitchFamily="34" charset="0"/>
              </a:rPr>
              <a:t> clandestinamente na </a:t>
            </a:r>
            <a:r>
              <a:rPr lang="pt-PT" altLang="pt-PT" sz="1600" b="1" kern="0" dirty="0">
                <a:latin typeface="Century Gothic" panose="020B0502020202020204" pitchFamily="34" charset="0"/>
              </a:rPr>
              <a:t>Via Pública;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pt-PT" altLang="pt-PT" sz="1600" kern="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RCD cuja gestão é da </a:t>
            </a:r>
            <a:r>
              <a:rPr lang="pt-PT" altLang="pt-PT" sz="1600" b="1" kern="0" dirty="0">
                <a:latin typeface="Century Gothic" panose="020B0502020202020204" pitchFamily="34" charset="0"/>
                <a:cs typeface="Arial" charset="0"/>
              </a:rPr>
              <a:t>responsabilidade do produtor</a:t>
            </a:r>
            <a:r>
              <a:rPr lang="pt-PT" altLang="pt-PT" sz="1600" kern="0" dirty="0">
                <a:latin typeface="Century Gothic" panose="020B0502020202020204" pitchFamily="34" charset="0"/>
                <a:cs typeface="Arial" charset="0"/>
              </a:rPr>
              <a:t>, em </a:t>
            </a:r>
            <a:r>
              <a:rPr lang="pt-PT" altLang="pt-PT" sz="1600" b="1" kern="0" dirty="0">
                <a:latin typeface="Century Gothic" panose="020B0502020202020204" pitchFamily="34" charset="0"/>
                <a:cs typeface="Arial" charset="0"/>
              </a:rPr>
              <a:t>pequenas quantidades.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pt-PT" altLang="pt-PT" sz="1600" kern="0" dirty="0">
              <a:solidFill>
                <a:schemeClr val="tx1">
                  <a:lumMod val="75000"/>
                  <a:lumOff val="25000"/>
                </a:schemeClr>
              </a:solidFill>
              <a:latin typeface="FlamaBook" pitchFamily="50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4" name="Imagem 13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E5E26CD6-5923-4841-A215-07DD720829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7" y="1663048"/>
            <a:ext cx="1006438" cy="40794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3346449" cy="9574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Gestão </a:t>
            </a:r>
          </a:p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RSU: RCD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93AF9D4B-C0B4-42B9-BF30-1CDED0D3FFFA}"/>
              </a:ext>
            </a:extLst>
          </p:cNvPr>
          <p:cNvSpPr txBox="1">
            <a:spLocks/>
          </p:cNvSpPr>
          <p:nvPr/>
        </p:nvSpPr>
        <p:spPr>
          <a:xfrm>
            <a:off x="10750796" y="3797881"/>
            <a:ext cx="3346449" cy="957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RSU 2017</a:t>
            </a:r>
          </a:p>
        </p:txBody>
      </p:sp>
    </p:spTree>
    <p:extLst>
      <p:ext uri="{BB962C8B-B14F-4D97-AF65-F5344CB8AC3E}">
        <p14:creationId xmlns:p14="http://schemas.microsoft.com/office/powerpoint/2010/main" val="1516654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4" name="Imagem 13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E5E26CD6-5923-4841-A215-07DD72082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7" y="1663048"/>
            <a:ext cx="1006438" cy="40794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379668" y="774515"/>
            <a:ext cx="3346449" cy="9574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Gestão de RSU: Ecocentros</a:t>
            </a:r>
          </a:p>
          <a:p>
            <a:endParaRPr lang="pt-PT" sz="3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BB36D798-F13B-4952-9BB1-D42DDAB70E29}"/>
              </a:ext>
            </a:extLst>
          </p:cNvPr>
          <p:cNvSpPr txBox="1">
            <a:spLocks noChangeArrowheads="1"/>
          </p:cNvSpPr>
          <p:nvPr/>
        </p:nvSpPr>
        <p:spPr>
          <a:xfrm>
            <a:off x="1492251" y="2581913"/>
            <a:ext cx="8640762" cy="6365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300"/>
              </a:spcBef>
              <a:buNone/>
              <a:defRPr/>
            </a:pPr>
            <a:r>
              <a:rPr lang="pt-PT" altLang="pt-PT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5 Ecocentros</a:t>
            </a:r>
          </a:p>
          <a:p>
            <a:pPr marL="0" indent="0" algn="ctr" eaLnBrk="1" hangingPunct="1">
              <a:spcBef>
                <a:spcPts val="300"/>
              </a:spcBef>
              <a:buNone/>
              <a:defRPr/>
            </a:pP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Moreira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 Águas Santas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 Folgosa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 Nogueira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 Avioso</a:t>
            </a:r>
          </a:p>
          <a:p>
            <a:pPr marL="0" indent="0" algn="ctr" eaLnBrk="1" hangingPunct="1">
              <a:spcBef>
                <a:spcPts val="300"/>
              </a:spcBef>
              <a:buNone/>
              <a:defRPr/>
            </a:pP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Segunda a sábado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 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09h às 18h </a:t>
            </a:r>
          </a:p>
          <a:p>
            <a:pPr marL="0" indent="0" algn="ctr" eaLnBrk="1" hangingPunct="1">
              <a:spcBef>
                <a:spcPts val="300"/>
              </a:spcBef>
              <a:buNone/>
              <a:defRPr/>
            </a:pP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(encerram um dia por semana rotativamente)</a:t>
            </a:r>
            <a:endParaRPr lang="pt-PT" altLang="pt-PT" sz="1600" kern="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73794E89-F8C3-41FC-988E-B9B7DEFBB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4237038"/>
            <a:ext cx="8453438" cy="1928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latin typeface="+mn-lt"/>
                <a:cs typeface="+mn-cs"/>
              </a:defRPr>
            </a:lvl1pPr>
            <a:lvl2pPr marL="0" lvl="1" indent="0" eaLnBrk="1" hangingPunct="1">
              <a:spcBef>
                <a:spcPts val="300"/>
              </a:spcBef>
              <a:spcAft>
                <a:spcPts val="300"/>
              </a:spcAft>
              <a:buFontTx/>
              <a:buNone/>
              <a:defRPr sz="1600" b="1" cap="small">
                <a:solidFill>
                  <a:schemeClr val="bg1">
                    <a:lumMod val="50000"/>
                  </a:schemeClr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indent="0" algn="ctr" eaLnBrk="1" hangingPunct="1">
              <a:spcBef>
                <a:spcPts val="300"/>
              </a:spcBef>
              <a:buNone/>
              <a:defRPr/>
            </a:pPr>
            <a:r>
              <a:rPr lang="pt-PT" altLang="pt-PT" sz="2000" b="1" kern="0" dirty="0">
                <a:solidFill>
                  <a:srgbClr val="BA18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Que tipo de resíduos?</a:t>
            </a:r>
          </a:p>
          <a:p>
            <a:pPr lvl="1" algn="ctr">
              <a:defRPr/>
            </a:pP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Papel / Cartão 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Plástico 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Vidro 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pt-PT" altLang="pt-PT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Madeira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pt-PT" altLang="pt-PT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Metal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Jardim</a:t>
            </a:r>
          </a:p>
          <a:p>
            <a:pPr lvl="1" algn="ctr">
              <a:defRPr/>
            </a:pPr>
            <a:r>
              <a:rPr lang="pt-PT" altLang="pt-PT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Resíduos de Construção &amp; Demolição (entulhos) 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Objetos Volumosos 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Têxteis</a:t>
            </a:r>
          </a:p>
          <a:p>
            <a:pPr lvl="1" algn="ctr">
              <a:defRPr/>
            </a:pP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Baterias 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Lâmpadas 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Elétrico &amp; Eletrónico 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Óleo Alimentar Usado </a:t>
            </a:r>
          </a:p>
          <a:p>
            <a:pPr lvl="1" algn="ctr">
              <a:defRPr/>
            </a:pP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Óleo Lubrificante 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● </a:t>
            </a:r>
            <a:r>
              <a:rPr lang="pt-PT" altLang="pt-PT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Embalagens contaminadas</a:t>
            </a:r>
          </a:p>
          <a:p>
            <a:pPr lvl="1">
              <a:defRPr/>
            </a:pPr>
            <a:endParaRPr lang="pt-PT" altLang="pt-PT" dirty="0"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17B1F2D-C44A-48C2-9533-3034366328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69" r="4426"/>
          <a:stretch/>
        </p:blipFill>
        <p:spPr>
          <a:xfrm>
            <a:off x="3726117" y="308406"/>
            <a:ext cx="8416671" cy="19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82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4" name="Imagem 13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E5E26CD6-5923-4841-A215-07DD72082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7" y="1663048"/>
            <a:ext cx="1006438" cy="40794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379668" y="774515"/>
            <a:ext cx="3346449" cy="9574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Gestão de RSU: Ecocentros</a:t>
            </a:r>
          </a:p>
          <a:p>
            <a:endParaRPr lang="pt-PT" sz="3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17B1F2D-C44A-48C2-9533-3034366328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69" r="4426"/>
          <a:stretch/>
        </p:blipFill>
        <p:spPr>
          <a:xfrm>
            <a:off x="3726117" y="308406"/>
            <a:ext cx="8416671" cy="1984894"/>
          </a:xfrm>
          <a:prstGeom prst="rect">
            <a:avLst/>
          </a:prstGeo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9681F4B8-5C7A-4116-B3BB-33693513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68" y="2560762"/>
            <a:ext cx="8453438" cy="8874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latin typeface="+mn-lt"/>
                <a:cs typeface="+mn-cs"/>
              </a:defRPr>
            </a:lvl1pPr>
            <a:lvl2pPr marL="0" lvl="1" indent="0" eaLnBrk="1" hangingPunct="1">
              <a:spcBef>
                <a:spcPts val="300"/>
              </a:spcBef>
              <a:spcAft>
                <a:spcPts val="300"/>
              </a:spcAft>
              <a:buFontTx/>
              <a:buNone/>
              <a:defRPr sz="1600" b="1" cap="small">
                <a:solidFill>
                  <a:schemeClr val="bg1">
                    <a:lumMod val="50000"/>
                  </a:schemeClr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pt-PT" altLang="pt-PT" sz="2000" b="1" kern="0" dirty="0">
                <a:solidFill>
                  <a:srgbClr val="BA1840"/>
                </a:solidFill>
                <a:latin typeface="Century Gothic" panose="020B0502020202020204" pitchFamily="34" charset="0"/>
              </a:rPr>
              <a:t>Resíduos geridos nos Ecocentros em 2017</a:t>
            </a:r>
          </a:p>
        </p:txBody>
      </p:sp>
      <p:graphicFrame>
        <p:nvGraphicFramePr>
          <p:cNvPr id="19" name="Chart 2">
            <a:extLst>
              <a:ext uri="{FF2B5EF4-FFF2-40B4-BE49-F238E27FC236}">
                <a16:creationId xmlns:a16="http://schemas.microsoft.com/office/drawing/2014/main" xmlns="" id="{D886AD31-B78B-42D8-907A-B4558C4A5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542480"/>
              </p:ext>
            </p:extLst>
          </p:nvPr>
        </p:nvGraphicFramePr>
        <p:xfrm>
          <a:off x="463551" y="3161703"/>
          <a:ext cx="5462126" cy="303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Tabela 1">
            <a:extLst>
              <a:ext uri="{FF2B5EF4-FFF2-40B4-BE49-F238E27FC236}">
                <a16:creationId xmlns:a16="http://schemas.microsoft.com/office/drawing/2014/main" xmlns="" id="{61685154-B4C3-4E2A-A463-77050B1D1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75173"/>
              </p:ext>
            </p:extLst>
          </p:nvPr>
        </p:nvGraphicFramePr>
        <p:xfrm>
          <a:off x="6900607" y="4781125"/>
          <a:ext cx="3384550" cy="719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algn="r" fontAlgn="b">
                        <a:lnSpc>
                          <a:spcPct val="125000"/>
                        </a:lnSpc>
                      </a:pPr>
                      <a:endParaRPr lang="pt-PT" sz="2000" b="1" kern="0" dirty="0">
                        <a:solidFill>
                          <a:srgbClr val="22896E"/>
                        </a:solidFill>
                        <a:latin typeface="FlamaBook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1E72357D-77E4-4E88-8688-6CA5F7F57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822396"/>
              </p:ext>
            </p:extLst>
          </p:nvPr>
        </p:nvGraphicFramePr>
        <p:xfrm>
          <a:off x="6491540" y="3261323"/>
          <a:ext cx="5462127" cy="303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0BDE010-3D6A-4801-9C1F-DC6939948225}"/>
              </a:ext>
            </a:extLst>
          </p:cNvPr>
          <p:cNvSpPr txBox="1"/>
          <p:nvPr/>
        </p:nvSpPr>
        <p:spPr>
          <a:xfrm>
            <a:off x="7000871" y="4680941"/>
            <a:ext cx="4443464" cy="1030700"/>
          </a:xfrm>
          <a:prstGeom prst="roundRect">
            <a:avLst/>
          </a:prstGeom>
          <a:solidFill>
            <a:srgbClr val="B9163E"/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PT" altLang="pt-PT" sz="20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Nova Tipologia de Resíduos: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PT" altLang="pt-PT"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Embalagens contaminadas </a:t>
            </a:r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51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9" descr="1x1">
            <a:extLst>
              <a:ext uri="{FF2B5EF4-FFF2-40B4-BE49-F238E27FC236}">
                <a16:creationId xmlns:a16="http://schemas.microsoft.com/office/drawing/2014/main" xmlns="" id="{C4D35AE7-52E8-42CD-9302-47BD3991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4" y="542925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92FEF2-FAC9-40FB-8813-F4D71A223970}"/>
              </a:ext>
            </a:extLst>
          </p:cNvPr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5996596-BBA0-42A2-8633-131C172A27DA}"/>
              </a:ext>
            </a:extLst>
          </p:cNvPr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C95AD-D363-4752-95D5-B049A1A1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C676D20-BEAF-4173-95D4-8BB9435B1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4" name="Imagem 13" descr="Uma imagem com vareta de medição, objeto, pente&#10;&#10;Descrição gerada com confiança muito alta">
            <a:extLst>
              <a:ext uri="{FF2B5EF4-FFF2-40B4-BE49-F238E27FC236}">
                <a16:creationId xmlns:a16="http://schemas.microsoft.com/office/drawing/2014/main" xmlns="" id="{E5E26CD6-5923-4841-A215-07DD72082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7" y="1663048"/>
            <a:ext cx="1006438" cy="40794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68B4983-783A-4284-98B9-45A61CB484A3}"/>
              </a:ext>
            </a:extLst>
          </p:cNvPr>
          <p:cNvSpPr txBox="1">
            <a:spLocks/>
          </p:cNvSpPr>
          <p:nvPr/>
        </p:nvSpPr>
        <p:spPr>
          <a:xfrm>
            <a:off x="648150" y="753759"/>
            <a:ext cx="3346449" cy="9574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Limpeza pública</a:t>
            </a:r>
          </a:p>
          <a:p>
            <a:endParaRPr lang="pt-PT" sz="3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m 2">
            <a:extLst>
              <a:ext uri="{FF2B5EF4-FFF2-40B4-BE49-F238E27FC236}">
                <a16:creationId xmlns:a16="http://schemas.microsoft.com/office/drawing/2014/main" xmlns="" id="{04659BC3-4FB4-4FAF-90B5-F598949C7E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b="50000"/>
          <a:stretch/>
        </p:blipFill>
        <p:spPr bwMode="auto">
          <a:xfrm>
            <a:off x="3726116" y="359068"/>
            <a:ext cx="8416671" cy="2003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926A5211-A3EA-4C1A-9A54-BED40C927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281" y="4655517"/>
            <a:ext cx="8453438" cy="8874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latin typeface="+mn-lt"/>
                <a:cs typeface="+mn-cs"/>
              </a:defRPr>
            </a:lvl1pPr>
            <a:lvl2pPr marL="0" lvl="1" indent="0" eaLnBrk="1" hangingPunct="1">
              <a:spcBef>
                <a:spcPts val="300"/>
              </a:spcBef>
              <a:spcAft>
                <a:spcPts val="300"/>
              </a:spcAft>
              <a:buFontTx/>
              <a:buNone/>
              <a:defRPr sz="1600" b="1" cap="small">
                <a:solidFill>
                  <a:schemeClr val="bg1">
                    <a:lumMod val="50000"/>
                  </a:schemeClr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indent="0" algn="ctr" eaLnBrk="1" hangingPunct="1">
              <a:spcBef>
                <a:spcPts val="300"/>
              </a:spcBef>
              <a:buNone/>
              <a:defRPr/>
            </a:pPr>
            <a:endParaRPr lang="pt-PT" altLang="pt-PT" sz="2000" b="1" kern="0" dirty="0">
              <a:solidFill>
                <a:srgbClr val="BA184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ts val="300"/>
              </a:spcBef>
              <a:buNone/>
              <a:defRPr/>
            </a:pPr>
            <a:r>
              <a:rPr lang="pt-PT" altLang="pt-PT" sz="2000" b="1" kern="0" dirty="0">
                <a:solidFill>
                  <a:srgbClr val="BA18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Frequência</a:t>
            </a:r>
          </a:p>
          <a:p>
            <a:pPr lvl="1" algn="ctr">
              <a:defRPr/>
            </a:pP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Diária (zona central)</a:t>
            </a:r>
            <a:r>
              <a:rPr lang="pt-PT" altLang="pt-PT" b="0" cap="none" dirty="0">
                <a:solidFill>
                  <a:srgbClr val="BA1840"/>
                </a:solidFill>
                <a:latin typeface="Century Gothic" panose="020B0502020202020204" pitchFamily="34" charset="0"/>
                <a:cs typeface="Arial" charset="0"/>
              </a:rPr>
              <a:t> ●</a:t>
            </a: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 Mensal (zonas rurais)</a:t>
            </a:r>
          </a:p>
          <a:p>
            <a:pPr lvl="1" algn="ctr">
              <a:defRPr/>
            </a:pPr>
            <a:r>
              <a:rPr lang="pt-PT" altLang="pt-PT" b="0" cap="none" dirty="0">
                <a:solidFill>
                  <a:srgbClr val="292929"/>
                </a:solidFill>
                <a:latin typeface="Century Gothic" panose="020B0502020202020204" pitchFamily="34" charset="0"/>
                <a:cs typeface="Arial" charset="0"/>
              </a:rPr>
              <a:t>Área (604 km lineares)</a:t>
            </a:r>
          </a:p>
          <a:p>
            <a:pPr lvl="1" algn="ctr">
              <a:defRPr/>
            </a:pPr>
            <a:endParaRPr lang="pt-PT" altLang="pt-PT" cap="none" dirty="0">
              <a:solidFill>
                <a:srgbClr val="292929"/>
              </a:solidFill>
              <a:latin typeface="Century Gothic" panose="020B0502020202020204" pitchFamily="34" charset="0"/>
              <a:cs typeface="Arial" charset="0"/>
            </a:endParaRPr>
          </a:p>
          <a:p>
            <a:pPr lvl="1">
              <a:defRPr/>
            </a:pPr>
            <a:endParaRPr lang="pt-PT" altLang="pt-PT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886263FD-0A4E-47FB-87EF-CD917BC1B8D9}"/>
              </a:ext>
            </a:extLst>
          </p:cNvPr>
          <p:cNvSpPr txBox="1">
            <a:spLocks noChangeArrowheads="1"/>
          </p:cNvSpPr>
          <p:nvPr/>
        </p:nvSpPr>
        <p:spPr>
          <a:xfrm>
            <a:off x="796414" y="2865089"/>
            <a:ext cx="10928554" cy="6365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300"/>
              </a:spcBef>
              <a:buNone/>
              <a:defRPr/>
            </a:pPr>
            <a:r>
              <a:rPr lang="pt-PT" altLang="pt-PT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Serviços</a:t>
            </a:r>
            <a:endParaRPr lang="pt-PT" altLang="pt-PT" sz="1600" b="1" kern="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 eaLnBrk="1" hangingPunct="1">
              <a:spcBef>
                <a:spcPts val="300"/>
              </a:spcBef>
              <a:buNone/>
              <a:defRPr/>
            </a:pP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Varredura manual e mecânica </a:t>
            </a:r>
            <a:r>
              <a:rPr lang="pt-PT" altLang="pt-PT" sz="1600" kern="0" dirty="0">
                <a:solidFill>
                  <a:srgbClr val="22896E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 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Lavagem mecânica </a:t>
            </a:r>
            <a:r>
              <a:rPr lang="pt-PT" altLang="pt-PT" sz="1600" kern="0" dirty="0">
                <a:solidFill>
                  <a:srgbClr val="22896E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sz="1600" kern="0" dirty="0">
                <a:solidFill>
                  <a:srgbClr val="22896E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Recolha, lavagem e desinfeção de papeleiras Reposição de sacos para dejetos caninos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 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Controlo de vegetação em bermas, valetas e taludes</a:t>
            </a:r>
          </a:p>
          <a:p>
            <a:pPr marL="0" indent="0" algn="ctr" eaLnBrk="1" hangingPunct="1">
              <a:spcBef>
                <a:spcPts val="300"/>
              </a:spcBef>
              <a:buNone/>
              <a:defRPr/>
            </a:pPr>
            <a:r>
              <a:rPr lang="pt-PT" altLang="pt-PT" sz="1600" kern="0" dirty="0">
                <a:solidFill>
                  <a:srgbClr val="22896E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Limpeza de locais de eventos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sz="1600" kern="0" dirty="0">
                <a:solidFill>
                  <a:srgbClr val="22896E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Limpeza dos recintos de mercados e feiras</a:t>
            </a:r>
          </a:p>
          <a:p>
            <a:pPr marL="0" indent="0" algn="ctr" eaLnBrk="1" hangingPunct="1">
              <a:spcBef>
                <a:spcPts val="300"/>
              </a:spcBef>
              <a:buNone/>
              <a:defRPr/>
            </a:pPr>
            <a:r>
              <a:rPr lang="pt-PT" altLang="pt-PT" sz="1600" b="1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Remoção de deposições clandestinas de resíduos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sz="1600" kern="0" dirty="0">
                <a:solidFill>
                  <a:srgbClr val="22896E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Limpeza de sinalética vertical</a:t>
            </a:r>
          </a:p>
          <a:p>
            <a:pPr marL="0" indent="0" algn="ctr" eaLnBrk="1" hangingPunct="1">
              <a:spcBef>
                <a:spcPts val="300"/>
              </a:spcBef>
              <a:buNone/>
              <a:defRPr/>
            </a:pP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Remoção de publicidade não licenciada </a:t>
            </a:r>
            <a:r>
              <a:rPr lang="pt-PT" altLang="pt-PT" sz="1600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●</a:t>
            </a:r>
            <a:r>
              <a:rPr lang="pt-PT" altLang="pt-PT" sz="1600" kern="0" dirty="0">
                <a:solidFill>
                  <a:srgbClr val="22896E"/>
                </a:solidFill>
                <a:latin typeface="Century Gothic" panose="020B0502020202020204" pitchFamily="34" charset="0"/>
              </a:rPr>
              <a:t> </a:t>
            </a:r>
            <a:r>
              <a:rPr lang="pt-PT" altLang="pt-PT" sz="1600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Limpeza de </a:t>
            </a:r>
            <a:r>
              <a:rPr lang="pt-PT" altLang="pt-PT" sz="1600" i="1" kern="0" dirty="0">
                <a:solidFill>
                  <a:srgbClr val="292929"/>
                </a:solidFill>
                <a:latin typeface="Century Gothic" panose="020B0502020202020204" pitchFamily="34" charset="0"/>
              </a:rPr>
              <a:t>graffitis</a:t>
            </a:r>
          </a:p>
        </p:txBody>
      </p:sp>
    </p:spTree>
    <p:extLst>
      <p:ext uri="{BB962C8B-B14F-4D97-AF65-F5344CB8AC3E}">
        <p14:creationId xmlns:p14="http://schemas.microsoft.com/office/powerpoint/2010/main" val="3061983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1080</Words>
  <Application>Microsoft Office PowerPoint</Application>
  <PresentationFormat>Personalizados</PresentationFormat>
  <Paragraphs>251</Paragraphs>
  <Slides>20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O exemplo da Maia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Joel Pais</dc:creator>
  <cp:lastModifiedBy>Jose Matos</cp:lastModifiedBy>
  <cp:revision>30</cp:revision>
  <dcterms:created xsi:type="dcterms:W3CDTF">2018-04-12T16:16:46Z</dcterms:created>
  <dcterms:modified xsi:type="dcterms:W3CDTF">2018-04-16T16:34:44Z</dcterms:modified>
</cp:coreProperties>
</file>