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2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76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5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95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64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87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1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08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78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73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BAA2-C276-41C9-AD08-D9C31F545E0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44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retângulo 7"/>
          <p:cNvSpPr/>
          <p:nvPr/>
        </p:nvSpPr>
        <p:spPr>
          <a:xfrm>
            <a:off x="0" y="2302329"/>
            <a:ext cx="7146471" cy="455567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415636" y="596137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SESSÃO REGIONAL DO AMBIENTE</a:t>
            </a:r>
            <a:endParaRPr lang="pt-PT" sz="36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5636" y="1242468"/>
            <a:ext cx="11050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cap="sm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Protocolo de Gestão de Resíduos de Construção e Demolição da </a:t>
            </a:r>
            <a:r>
              <a:rPr lang="pt-PT" sz="32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UE</a:t>
            </a:r>
            <a:endParaRPr lang="pt-PT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74" y="6167756"/>
            <a:ext cx="1926774" cy="5892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18" y="6233111"/>
            <a:ext cx="1491902" cy="523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6958" r="2500" b="6429"/>
          <a:stretch/>
        </p:blipFill>
        <p:spPr>
          <a:xfrm>
            <a:off x="-1" y="1894851"/>
            <a:ext cx="7146471" cy="496920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092551" y="3999552"/>
            <a:ext cx="3895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Ateneu Comercial do Porto| 17 de Abril </a:t>
            </a:r>
            <a:b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Dalila Sepúlveda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57253" y="2393549"/>
            <a:ext cx="693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cap="small" dirty="0" smtClean="0">
                <a:solidFill>
                  <a:schemeClr val="accent6">
                    <a:lumMod val="75000"/>
                  </a:schemeClr>
                </a:solidFill>
              </a:rPr>
              <a:t>Gestão de Resíduos de Construção e </a:t>
            </a:r>
            <a:r>
              <a:rPr lang="pt-PT" sz="2800" cap="small" dirty="0" smtClean="0">
                <a:solidFill>
                  <a:schemeClr val="accent6">
                    <a:lumMod val="75000"/>
                  </a:schemeClr>
                </a:solidFill>
              </a:rPr>
              <a:t>Demolição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38571" y="2862550"/>
            <a:ext cx="4349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Município de Guimarães</a:t>
            </a:r>
            <a:endParaRPr lang="pt-PT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71" y="4911443"/>
            <a:ext cx="2098375" cy="9546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9" y="4926440"/>
            <a:ext cx="2238438" cy="11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60764" y="513781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Após a limpeza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74" y="2089988"/>
            <a:ext cx="3571963" cy="26789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95" y="1894465"/>
            <a:ext cx="4093357" cy="30700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28" y="2157051"/>
            <a:ext cx="3482545" cy="26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199" y="486682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Investigação &amp; Desenvolvimento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1338"/>
            <a:ext cx="10515600" cy="4657489"/>
          </a:xfrm>
        </p:spPr>
        <p:txBody>
          <a:bodyPr>
            <a:normAutofit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Juntamente com o CVR – Centro de Valorização de Resíduos o Município de Guimarães é parceiro com o objetivo, repensar, reutilizar, reciclar os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endParaRPr lang="pt-PT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Incorporação </a:t>
            </a:r>
            <a:r>
              <a:rPr lang="pt-P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de resíduos como materiais na construção </a:t>
            </a: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civil;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Reciclagem </a:t>
            </a:r>
            <a:r>
              <a:rPr lang="pt-P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de resíduos industriais inertes e de construção e demolição na construção de aterros, bases e sub-bases de estradas e pavimentos (de referir a este propósito a monitorização ambiental feita pelo CVR de um trecho experimental de estrada nacional, no concelho de Fafe, incorporando centenas de toneladas de agregado siderúrgico como material substituto do agregado </a:t>
            </a: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natural);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Estudos </a:t>
            </a:r>
            <a:r>
              <a:rPr lang="pt-P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de incorporação de resíduos em argamassas de betão</a:t>
            </a: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;</a:t>
            </a:r>
            <a:endParaRPr lang="pt-PT" sz="1600" dirty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</a:t>
            </a:r>
            <a:r>
              <a:rPr lang="pt-P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esenvolvimento </a:t>
            </a:r>
            <a:r>
              <a:rPr lang="pt-P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de estudos de análise de ciclo de vida (ACV) de processo ou produtos desenvolvidos através da valorização de resíduos. </a:t>
            </a:r>
            <a:endParaRPr lang="pt-PT" sz="16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49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199" y="486682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Soluções a implementar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1338"/>
            <a:ext cx="10515600" cy="4657489"/>
          </a:xfrm>
        </p:spPr>
        <p:txBody>
          <a:bodyPr>
            <a:normAutofit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Adquirir contentores de 30m</a:t>
            </a:r>
            <a:r>
              <a:rPr lang="pt-PT" sz="2000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3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, e protocolar com a RESINORTE para a sua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colocação nos Ecocentros para a deposição dos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RCD`s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;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Efetuar campanha de sensibilização e informação para evitar o abandonos dos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.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Criar manual com boas práticas na separação dos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;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Efetuar campanha de caraterização dos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;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Aumentar a investigação e desenvolvimento nesta área.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endParaRPr lang="pt-PT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endParaRPr lang="pt-PT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10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retângulo 7"/>
          <p:cNvSpPr/>
          <p:nvPr/>
        </p:nvSpPr>
        <p:spPr>
          <a:xfrm>
            <a:off x="0" y="2302329"/>
            <a:ext cx="7146471" cy="455567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415636" y="596137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SESSÃO REGIONAL DO AMBIENTE</a:t>
            </a:r>
            <a:endParaRPr lang="pt-PT" sz="36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5636" y="1242468"/>
            <a:ext cx="11050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cap="sm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Protocolo de Gestão de Resíduos de Construção e Demolição da </a:t>
            </a:r>
            <a:r>
              <a:rPr lang="pt-PT" sz="320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UE</a:t>
            </a:r>
            <a:endParaRPr lang="pt-PT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74" y="6167756"/>
            <a:ext cx="1926774" cy="5892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18" y="6233111"/>
            <a:ext cx="1491902" cy="523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6958" r="2500" b="6429"/>
          <a:stretch/>
        </p:blipFill>
        <p:spPr>
          <a:xfrm>
            <a:off x="0" y="1888799"/>
            <a:ext cx="7146471" cy="4969201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0" y="1870033"/>
            <a:ext cx="12107537" cy="1947212"/>
          </a:xfrm>
        </p:spPr>
        <p:txBody>
          <a:bodyPr>
            <a:normAutofit/>
          </a:bodyPr>
          <a:lstStyle/>
          <a:p>
            <a:pPr algn="r"/>
            <a:r>
              <a:rPr lang="pt-PT" sz="4400" b="1" dirty="0" smtClean="0">
                <a:solidFill>
                  <a:schemeClr val="bg1">
                    <a:lumMod val="75000"/>
                  </a:schemeClr>
                </a:solidFill>
              </a:rPr>
              <a:t>Obrigada</a:t>
            </a:r>
            <a:endParaRPr lang="pt-PT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4946523" y="438676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Dalila Sepúlveda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Município de Guimarães | Divisão de Serviços Urbanos dalila.sepulveda@cm-guimaraes.pt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99" y="5405508"/>
            <a:ext cx="1780768" cy="81016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23" y="5389290"/>
            <a:ext cx="1710081" cy="8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Guimarães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10" name="Imagem 9" descr="2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9999" r="8377" b="14243"/>
          <a:stretch/>
        </p:blipFill>
        <p:spPr>
          <a:xfrm>
            <a:off x="838200" y="1540140"/>
            <a:ext cx="10789894" cy="4701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3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Legislação em vigor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1339"/>
            <a:ext cx="10515600" cy="4351338"/>
          </a:xfrm>
        </p:spPr>
        <p:txBody>
          <a:bodyPr>
            <a:normAutofit lnSpcReduction="10000"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 decreto lei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n.º 178/2006, de 05 de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Setembro: Regime Geral da Gestão de Resíduos  (na sua redação atual) define os Resíduos de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construção e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demolição (RCD): como o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resíduo proveniente de obras de construção, reconstrução, ampliação, alteração, conservação e demolição e da derrocada de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edificações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De acordo com o n.º do artigo 3º da Lei 46/2008, de 12 de março os resíduos produzidos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em obras particulares isentas de licença e não submetidas a comunicação prévia,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são da responsabilidade da entidade responsável pela gestão de resíduos – municípios.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Conforme disposto no n.º 1 do Artigo 18.º -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Constitui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contraordenação </a:t>
            </a:r>
            <a:r>
              <a:rPr lang="pt-PT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ambiental muito grave o abandono e a descarga de RCD em local não licenciado ou autorizado para o efeito.</a:t>
            </a:r>
            <a:endParaRPr lang="pt-PT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1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199" y="486682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Regulamento do Serviço de </a:t>
            </a:r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Gestão </a:t>
            </a:r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Resíduos 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444170"/>
            <a:ext cx="10515600" cy="4864657"/>
          </a:xfrm>
        </p:spPr>
        <p:txBody>
          <a:bodyPr>
            <a:normAutofit fontScale="92500"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 regulamento do serviço de gestão de resíduos em Guimarães prevê no seu artigo 34º a gestão dos resíduos de construção e demolição (</a:t>
            </a:r>
            <a:r>
              <a:rPr lang="pt-PT" sz="19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).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É obrigatório antes de iniciar qualquer obra que </a:t>
            </a:r>
            <a:r>
              <a:rPr lang="pt-PT" sz="19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 empreiteiro responsável </a:t>
            </a: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indique: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a solução que irá </a:t>
            </a:r>
            <a:r>
              <a:rPr lang="pt-P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ser utilizada para os resíduos produzidos na obra, bem como indique a sua quantidade e local de encaminhamento dos resíduos não </a:t>
            </a: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aproveitados;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 emissão do alvará fica condicionada à entrega do impresso anterior.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Os </a:t>
            </a:r>
            <a:r>
              <a:rPr lang="pt-PT" sz="19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eram entregues nos </a:t>
            </a: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ecocentros sob </a:t>
            </a:r>
            <a:r>
              <a:rPr lang="pt-PT" sz="19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gestão da RESINORTE e de acordo com a seguinte norma: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No </a:t>
            </a:r>
            <a:r>
              <a:rPr lang="pt-P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caso de empreiteiros ou promotores de obras a capacidade </a:t>
            </a: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era </a:t>
            </a:r>
            <a:r>
              <a:rPr lang="pt-P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limitada à deposição de 5 m</a:t>
            </a:r>
            <a:r>
              <a:rPr lang="pt-PT" sz="1700" baseline="300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3</a:t>
            </a:r>
            <a:r>
              <a:rPr lang="pt-P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por semana, por </a:t>
            </a: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material.</a:t>
            </a:r>
            <a:endParaRPr lang="pt-PT" sz="1700" dirty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Em 2016 a RESINORTE cessou a possibilidade de colocação dos </a:t>
            </a:r>
            <a:r>
              <a:rPr lang="pt-PT" sz="17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nos ecocentros.</a:t>
            </a:r>
          </a:p>
        </p:txBody>
      </p:sp>
    </p:spTree>
    <p:extLst>
      <p:ext uri="{BB962C8B-B14F-4D97-AF65-F5344CB8AC3E}">
        <p14:creationId xmlns:p14="http://schemas.microsoft.com/office/powerpoint/2010/main" val="20000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199" y="486682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PROCEDIMENTOS ADOTADOS 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199" y="1436777"/>
            <a:ext cx="10515600" cy="4351338"/>
          </a:xfrm>
        </p:spPr>
        <p:txBody>
          <a:bodyPr>
            <a:normAutofit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Criação da aplicação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Mycity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para o reporte de ocorrências;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1928" r="31325" b="7148"/>
          <a:stretch/>
        </p:blipFill>
        <p:spPr>
          <a:xfrm>
            <a:off x="838200" y="1963003"/>
            <a:ext cx="4768468" cy="43888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l="12560" r="31868" b="4900"/>
          <a:stretch/>
        </p:blipFill>
        <p:spPr>
          <a:xfrm>
            <a:off x="5971142" y="1963003"/>
            <a:ext cx="4559323" cy="43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199" y="486682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PROCEDIMENTOS ADOTADOS 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1339"/>
            <a:ext cx="10515600" cy="4351338"/>
          </a:xfrm>
        </p:spPr>
        <p:txBody>
          <a:bodyPr>
            <a:normAutofit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Nas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obras sem licenciamento: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Contrato de prestação de serviços com a empresa Municipal VITRUS Ambiente para a recolha e destino final dos </a:t>
            </a:r>
            <a:r>
              <a:rPr lang="pt-PT" sz="18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RCD`s</a:t>
            </a:r>
            <a:r>
              <a:rPr lang="pt-PT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 cuja gestão cabe ao município;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Recolha mediante marcação de </a:t>
            </a:r>
            <a:r>
              <a:rPr lang="pt-PT" sz="18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RCD`s</a:t>
            </a:r>
            <a:r>
              <a:rPr lang="pt-PT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;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Reforço na fiscalização para evitar descargas ilegais;</a:t>
            </a:r>
          </a:p>
          <a:p>
            <a:pPr marL="640080" lvl="1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Integrar a investigação na gestão deste tipo de resíduo.</a:t>
            </a:r>
            <a:endParaRPr lang="pt-PT" sz="18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09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199" y="486682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Descargas de RCD`S com detentor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1339"/>
            <a:ext cx="10515600" cy="4351338"/>
          </a:xfrm>
        </p:spPr>
        <p:txBody>
          <a:bodyPr>
            <a:normAutofit/>
          </a:bodyPr>
          <a:lstStyle/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 Município notifica o detentor para a remoção e encaminhamento final dos </a:t>
            </a:r>
            <a:r>
              <a:rPr lang="pt-PT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RCD´s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, com o prazo de 10 dias;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Caso o infrator não proceda à remoção voluntária: o Município de Guimarães como entidade competente atua diretamente por conta do infrator;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O Município efetua a limpeza do local, sendo a despesa cobrada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coercivamente </a:t>
            </a:r>
            <a:r>
              <a:rPr lang="pt-PT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orbel" panose="020B0503020204020204"/>
              </a:rPr>
              <a:t>através de processo de execuções fiscais, nos termos do artigo 22º do decreto-lei 46/2008, de 12 de março.</a:t>
            </a:r>
          </a:p>
          <a:p>
            <a:pPr marL="182880" lvl="0" indent="-182880">
              <a:lnSpc>
                <a:spcPct val="15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 2" pitchFamily="18" charset="2"/>
              <a:buChar char=""/>
            </a:pPr>
            <a:endParaRPr lang="pt-PT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39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25643" y="455248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Descargas de RCD`S </a:t>
            </a:r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sem detentor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01" y="2232080"/>
            <a:ext cx="3894215" cy="29206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7" y="2232080"/>
            <a:ext cx="3894215" cy="29206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283" y="2001755"/>
            <a:ext cx="4071029" cy="30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5061" y="467031"/>
            <a:ext cx="11004933" cy="957489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Descargas de RCD`S </a:t>
            </a:r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sem detentor</a:t>
            </a:r>
            <a:endParaRPr lang="pt-PT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3" y="2214389"/>
            <a:ext cx="3766095" cy="282457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1" y="2214389"/>
            <a:ext cx="3739871" cy="280490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69" y="2207926"/>
            <a:ext cx="3796298" cy="28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699</Words>
  <Application>Microsoft Office PowerPoint</Application>
  <PresentationFormat>Ecrã Panorâmico</PresentationFormat>
  <Paragraphs>50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Corbel</vt:lpstr>
      <vt:lpstr>Wingdings 2</vt:lpstr>
      <vt:lpstr>Tema do Office</vt:lpstr>
      <vt:lpstr>Apresentação do PowerPoint</vt:lpstr>
      <vt:lpstr>Guimarães</vt:lpstr>
      <vt:lpstr>Legislação em vigor</vt:lpstr>
      <vt:lpstr>Regulamento do Serviço de Gestão de Resíduos </vt:lpstr>
      <vt:lpstr>PROCEDIMENTOS ADOTADOS </vt:lpstr>
      <vt:lpstr>PROCEDIMENTOS ADOTADOS </vt:lpstr>
      <vt:lpstr>Descargas de RCD`S com detentor</vt:lpstr>
      <vt:lpstr>Descargas de RCD`S sem detentor</vt:lpstr>
      <vt:lpstr>Descargas de RCD`S sem detentor</vt:lpstr>
      <vt:lpstr>Após a limpeza</vt:lpstr>
      <vt:lpstr>Investigação &amp; Desenvolvimento</vt:lpstr>
      <vt:lpstr>Soluções a implementar</vt:lpstr>
      <vt:lpstr>Obrigada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Joel Pais</dc:creator>
  <cp:lastModifiedBy>Dalila Sepúlveda</cp:lastModifiedBy>
  <cp:revision>24</cp:revision>
  <dcterms:created xsi:type="dcterms:W3CDTF">2018-04-12T16:16:46Z</dcterms:created>
  <dcterms:modified xsi:type="dcterms:W3CDTF">2018-04-16T14:21:45Z</dcterms:modified>
</cp:coreProperties>
</file>