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0" r:id="rId5"/>
    <p:sldId id="266" r:id="rId6"/>
    <p:sldId id="263" r:id="rId7"/>
    <p:sldId id="267" r:id="rId8"/>
    <p:sldId id="268" r:id="rId9"/>
    <p:sldId id="269" r:id="rId10"/>
    <p:sldId id="274" r:id="rId11"/>
    <p:sldId id="264" r:id="rId12"/>
    <p:sldId id="270" r:id="rId13"/>
    <p:sldId id="275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D8221-2A79-4007-8A7C-37456A0A73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9B1FEF5-0F8E-4A5D-A984-437B0D89B55B}">
      <dgm:prSet phldrT="[Texto]"/>
      <dgm:spPr/>
      <dgm:t>
        <a:bodyPr/>
        <a:lstStyle/>
        <a:p>
          <a:r>
            <a:rPr lang="pt-PT" dirty="0"/>
            <a:t>Sensibilização, formação e capacitação</a:t>
          </a:r>
        </a:p>
      </dgm:t>
    </dgm:pt>
    <dgm:pt modelId="{91E2F5CD-136F-403D-B986-9BC35B13EB74}" type="parTrans" cxnId="{6B12AC23-1ED4-4C46-9553-06AD09838FCF}">
      <dgm:prSet/>
      <dgm:spPr/>
      <dgm:t>
        <a:bodyPr/>
        <a:lstStyle/>
        <a:p>
          <a:endParaRPr lang="pt-PT"/>
        </a:p>
      </dgm:t>
    </dgm:pt>
    <dgm:pt modelId="{09328EB3-7350-479D-9360-47DFE8B1CEFE}" type="sibTrans" cxnId="{6B12AC23-1ED4-4C46-9553-06AD09838FCF}">
      <dgm:prSet/>
      <dgm:spPr/>
      <dgm:t>
        <a:bodyPr/>
        <a:lstStyle/>
        <a:p>
          <a:endParaRPr lang="pt-PT"/>
        </a:p>
      </dgm:t>
    </dgm:pt>
    <dgm:pt modelId="{D06241E3-3A64-49F4-A736-4DD5B436E729}">
      <dgm:prSet phldrT="[Texto]"/>
      <dgm:spPr/>
      <dgm:t>
        <a:bodyPr/>
        <a:lstStyle/>
        <a:p>
          <a:r>
            <a:rPr lang="pt-PT" dirty="0"/>
            <a:t>Enquadramento, regulamentação e fiscalização</a:t>
          </a:r>
        </a:p>
      </dgm:t>
    </dgm:pt>
    <dgm:pt modelId="{547CE1BC-9BA2-488A-B834-DA8677C155DF}" type="parTrans" cxnId="{1F1B6B08-C65B-4D3F-993E-B9A9184A7565}">
      <dgm:prSet/>
      <dgm:spPr/>
      <dgm:t>
        <a:bodyPr/>
        <a:lstStyle/>
        <a:p>
          <a:endParaRPr lang="pt-PT"/>
        </a:p>
      </dgm:t>
    </dgm:pt>
    <dgm:pt modelId="{6AFBBA21-7C72-4FFB-B4D9-C2C97DBF134F}" type="sibTrans" cxnId="{1F1B6B08-C65B-4D3F-993E-B9A9184A7565}">
      <dgm:prSet/>
      <dgm:spPr/>
      <dgm:t>
        <a:bodyPr/>
        <a:lstStyle/>
        <a:p>
          <a:endParaRPr lang="pt-PT"/>
        </a:p>
      </dgm:t>
    </dgm:pt>
    <dgm:pt modelId="{5B392A99-894D-42DC-995B-3C2D9D81D0F0}">
      <dgm:prSet phldrT="[Texto]"/>
      <dgm:spPr/>
      <dgm:t>
        <a:bodyPr/>
        <a:lstStyle/>
        <a:p>
          <a:r>
            <a:rPr lang="pt-PT" dirty="0"/>
            <a:t>Identificação, quantificação e monitorização RCD</a:t>
          </a:r>
        </a:p>
      </dgm:t>
    </dgm:pt>
    <dgm:pt modelId="{FF225ED2-1D8D-4576-AB8A-6D75C6AE00A1}" type="parTrans" cxnId="{64C45C8A-7B72-43CC-897B-C363E9E4FB93}">
      <dgm:prSet/>
      <dgm:spPr/>
      <dgm:t>
        <a:bodyPr/>
        <a:lstStyle/>
        <a:p>
          <a:endParaRPr lang="pt-PT"/>
        </a:p>
      </dgm:t>
    </dgm:pt>
    <dgm:pt modelId="{C6D19D5D-FABC-4F9A-9E84-5DC41548B712}" type="sibTrans" cxnId="{64C45C8A-7B72-43CC-897B-C363E9E4FB93}">
      <dgm:prSet/>
      <dgm:spPr/>
      <dgm:t>
        <a:bodyPr/>
        <a:lstStyle/>
        <a:p>
          <a:endParaRPr lang="pt-PT"/>
        </a:p>
      </dgm:t>
    </dgm:pt>
    <dgm:pt modelId="{C5D8CC84-DCE8-4013-B3DA-C8F5A50BDD4E}">
      <dgm:prSet phldrT="[Texto]"/>
      <dgm:spPr/>
      <dgm:t>
        <a:bodyPr/>
        <a:lstStyle/>
        <a:p>
          <a:r>
            <a:rPr lang="pt-PT" dirty="0"/>
            <a:t>Melhoria das práticas gestão RCD</a:t>
          </a:r>
        </a:p>
      </dgm:t>
    </dgm:pt>
    <dgm:pt modelId="{73F75421-EE3D-457B-9C8A-07264C5EAC56}" type="parTrans" cxnId="{20F7E799-6D9B-4534-863A-CF17499D5A18}">
      <dgm:prSet/>
      <dgm:spPr/>
      <dgm:t>
        <a:bodyPr/>
        <a:lstStyle/>
        <a:p>
          <a:endParaRPr lang="pt-PT"/>
        </a:p>
      </dgm:t>
    </dgm:pt>
    <dgm:pt modelId="{0A5FA82A-20C0-45C6-AD98-19D1973D8AB3}" type="sibTrans" cxnId="{20F7E799-6D9B-4534-863A-CF17499D5A18}">
      <dgm:prSet/>
      <dgm:spPr/>
      <dgm:t>
        <a:bodyPr/>
        <a:lstStyle/>
        <a:p>
          <a:endParaRPr lang="pt-PT"/>
        </a:p>
      </dgm:t>
    </dgm:pt>
    <dgm:pt modelId="{5A3EC62E-6215-4049-9435-A3244564B293}">
      <dgm:prSet phldrT="[Texto]"/>
      <dgm:spPr/>
      <dgm:t>
        <a:bodyPr/>
        <a:lstStyle/>
        <a:p>
          <a:r>
            <a:rPr lang="pt-PT" dirty="0"/>
            <a:t>Participação do Setor Público – o papel das ALR</a:t>
          </a:r>
        </a:p>
      </dgm:t>
    </dgm:pt>
    <dgm:pt modelId="{F62EC97E-4B3F-42FB-9DDB-8FBE9AEE2623}" type="parTrans" cxnId="{31EBAB40-3EC6-42F6-B1F3-01B9BD46E2C0}">
      <dgm:prSet/>
      <dgm:spPr/>
      <dgm:t>
        <a:bodyPr/>
        <a:lstStyle/>
        <a:p>
          <a:endParaRPr lang="pt-PT"/>
        </a:p>
      </dgm:t>
    </dgm:pt>
    <dgm:pt modelId="{3BB7CA13-71D1-45BD-9FF0-6A7232FF992B}" type="sibTrans" cxnId="{31EBAB40-3EC6-42F6-B1F3-01B9BD46E2C0}">
      <dgm:prSet/>
      <dgm:spPr/>
      <dgm:t>
        <a:bodyPr/>
        <a:lstStyle/>
        <a:p>
          <a:endParaRPr lang="pt-PT"/>
        </a:p>
      </dgm:t>
    </dgm:pt>
    <dgm:pt modelId="{466C3761-E8A7-481C-91F9-7F5E96487433}">
      <dgm:prSet/>
      <dgm:spPr/>
      <dgm:t>
        <a:bodyPr/>
        <a:lstStyle/>
        <a:p>
          <a:r>
            <a:rPr lang="pt-PT" dirty="0"/>
            <a:t>Incentivos financeiros e fiscais</a:t>
          </a:r>
        </a:p>
      </dgm:t>
    </dgm:pt>
    <dgm:pt modelId="{015E4D32-4E06-4998-927E-FA14FF27556A}" type="parTrans" cxnId="{B97CB738-370A-43B7-9805-27BAA8B12A6A}">
      <dgm:prSet/>
      <dgm:spPr/>
      <dgm:t>
        <a:bodyPr/>
        <a:lstStyle/>
        <a:p>
          <a:endParaRPr lang="pt-PT"/>
        </a:p>
      </dgm:t>
    </dgm:pt>
    <dgm:pt modelId="{D57FA85F-C14F-49A3-8204-30E885EF803B}" type="sibTrans" cxnId="{B97CB738-370A-43B7-9805-27BAA8B12A6A}">
      <dgm:prSet/>
      <dgm:spPr/>
      <dgm:t>
        <a:bodyPr/>
        <a:lstStyle/>
        <a:p>
          <a:endParaRPr lang="pt-PT"/>
        </a:p>
      </dgm:t>
    </dgm:pt>
    <dgm:pt modelId="{834696B2-1F62-4ADD-B56C-938F7608C63B}" type="pres">
      <dgm:prSet presAssocID="{257D8221-2A79-4007-8A7C-37456A0A73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1C5F188-10F5-467C-ADFF-0868C48E2649}" type="pres">
      <dgm:prSet presAssocID="{09B1FEF5-0F8E-4A5D-A984-437B0D89B55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F78BBC1-4202-4D7E-A03F-C48C32796763}" type="pres">
      <dgm:prSet presAssocID="{09328EB3-7350-479D-9360-47DFE8B1CEFE}" presName="sibTrans" presStyleCnt="0"/>
      <dgm:spPr/>
    </dgm:pt>
    <dgm:pt modelId="{987BFF9B-193E-461E-B66C-31E97B28D20E}" type="pres">
      <dgm:prSet presAssocID="{D06241E3-3A64-49F4-A736-4DD5B436E72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E25042-03F4-402B-80BB-39C324BCCCD3}" type="pres">
      <dgm:prSet presAssocID="{6AFBBA21-7C72-4FFB-B4D9-C2C97DBF134F}" presName="sibTrans" presStyleCnt="0"/>
      <dgm:spPr/>
    </dgm:pt>
    <dgm:pt modelId="{707C3F5D-9276-4D2F-BCF6-BA8934A4553C}" type="pres">
      <dgm:prSet presAssocID="{5B392A99-894D-42DC-995B-3C2D9D81D0F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663D43-9AA0-4815-8094-5904F86E1C0E}" type="pres">
      <dgm:prSet presAssocID="{C6D19D5D-FABC-4F9A-9E84-5DC41548B712}" presName="sibTrans" presStyleCnt="0"/>
      <dgm:spPr/>
    </dgm:pt>
    <dgm:pt modelId="{E7097F91-41A3-4EA4-81F3-A9B969E6C947}" type="pres">
      <dgm:prSet presAssocID="{C5D8CC84-DCE8-4013-B3DA-C8F5A50BDD4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40F98E1-5B95-4A1E-A94F-E81F1052069C}" type="pres">
      <dgm:prSet presAssocID="{0A5FA82A-20C0-45C6-AD98-19D1973D8AB3}" presName="sibTrans" presStyleCnt="0"/>
      <dgm:spPr/>
    </dgm:pt>
    <dgm:pt modelId="{518A544E-EDC2-4978-80C7-C57E0C9DF19C}" type="pres">
      <dgm:prSet presAssocID="{5A3EC62E-6215-4049-9435-A3244564B2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E23C3B1-F549-4301-8D4E-737CE160D9BF}" type="pres">
      <dgm:prSet presAssocID="{3BB7CA13-71D1-45BD-9FF0-6A7232FF992B}" presName="sibTrans" presStyleCnt="0"/>
      <dgm:spPr/>
    </dgm:pt>
    <dgm:pt modelId="{C7E88819-E531-475A-8792-A22622BA5539}" type="pres">
      <dgm:prSet presAssocID="{466C3761-E8A7-481C-91F9-7F5E964874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831F665-70AF-403A-A1B5-24736ADE7B03}" type="presOf" srcId="{09B1FEF5-0F8E-4A5D-A984-437B0D89B55B}" destId="{01C5F188-10F5-467C-ADFF-0868C48E2649}" srcOrd="0" destOrd="0" presId="urn:microsoft.com/office/officeart/2005/8/layout/default"/>
    <dgm:cxn modelId="{CD94D033-C619-447F-BA22-E23F7E3D085B}" type="presOf" srcId="{257D8221-2A79-4007-8A7C-37456A0A739A}" destId="{834696B2-1F62-4ADD-B56C-938F7608C63B}" srcOrd="0" destOrd="0" presId="urn:microsoft.com/office/officeart/2005/8/layout/default"/>
    <dgm:cxn modelId="{3EF557AA-0282-4D68-B4A8-0436B2F9CC8B}" type="presOf" srcId="{D06241E3-3A64-49F4-A736-4DD5B436E729}" destId="{987BFF9B-193E-461E-B66C-31E97B28D20E}" srcOrd="0" destOrd="0" presId="urn:microsoft.com/office/officeart/2005/8/layout/default"/>
    <dgm:cxn modelId="{31EBAB40-3EC6-42F6-B1F3-01B9BD46E2C0}" srcId="{257D8221-2A79-4007-8A7C-37456A0A739A}" destId="{5A3EC62E-6215-4049-9435-A3244564B293}" srcOrd="4" destOrd="0" parTransId="{F62EC97E-4B3F-42FB-9DDB-8FBE9AEE2623}" sibTransId="{3BB7CA13-71D1-45BD-9FF0-6A7232FF992B}"/>
    <dgm:cxn modelId="{4365A0FA-B91E-4FC8-8EA1-7208E5BD9F37}" type="presOf" srcId="{5B392A99-894D-42DC-995B-3C2D9D81D0F0}" destId="{707C3F5D-9276-4D2F-BCF6-BA8934A4553C}" srcOrd="0" destOrd="0" presId="urn:microsoft.com/office/officeart/2005/8/layout/default"/>
    <dgm:cxn modelId="{E6F3A332-B3C3-412F-911C-66E1E9989416}" type="presOf" srcId="{5A3EC62E-6215-4049-9435-A3244564B293}" destId="{518A544E-EDC2-4978-80C7-C57E0C9DF19C}" srcOrd="0" destOrd="0" presId="urn:microsoft.com/office/officeart/2005/8/layout/default"/>
    <dgm:cxn modelId="{64C45C8A-7B72-43CC-897B-C363E9E4FB93}" srcId="{257D8221-2A79-4007-8A7C-37456A0A739A}" destId="{5B392A99-894D-42DC-995B-3C2D9D81D0F0}" srcOrd="2" destOrd="0" parTransId="{FF225ED2-1D8D-4576-AB8A-6D75C6AE00A1}" sibTransId="{C6D19D5D-FABC-4F9A-9E84-5DC41548B712}"/>
    <dgm:cxn modelId="{6B12AC23-1ED4-4C46-9553-06AD09838FCF}" srcId="{257D8221-2A79-4007-8A7C-37456A0A739A}" destId="{09B1FEF5-0F8E-4A5D-A984-437B0D89B55B}" srcOrd="0" destOrd="0" parTransId="{91E2F5CD-136F-403D-B986-9BC35B13EB74}" sibTransId="{09328EB3-7350-479D-9360-47DFE8B1CEFE}"/>
    <dgm:cxn modelId="{CDEECA30-29E5-41FE-A536-33C8EC297C90}" type="presOf" srcId="{466C3761-E8A7-481C-91F9-7F5E96487433}" destId="{C7E88819-E531-475A-8792-A22622BA5539}" srcOrd="0" destOrd="0" presId="urn:microsoft.com/office/officeart/2005/8/layout/default"/>
    <dgm:cxn modelId="{20F7E799-6D9B-4534-863A-CF17499D5A18}" srcId="{257D8221-2A79-4007-8A7C-37456A0A739A}" destId="{C5D8CC84-DCE8-4013-B3DA-C8F5A50BDD4E}" srcOrd="3" destOrd="0" parTransId="{73F75421-EE3D-457B-9C8A-07264C5EAC56}" sibTransId="{0A5FA82A-20C0-45C6-AD98-19D1973D8AB3}"/>
    <dgm:cxn modelId="{C6DA599A-3F9C-4504-97F0-7435FF82A13B}" type="presOf" srcId="{C5D8CC84-DCE8-4013-B3DA-C8F5A50BDD4E}" destId="{E7097F91-41A3-4EA4-81F3-A9B969E6C947}" srcOrd="0" destOrd="0" presId="urn:microsoft.com/office/officeart/2005/8/layout/default"/>
    <dgm:cxn modelId="{B97CB738-370A-43B7-9805-27BAA8B12A6A}" srcId="{257D8221-2A79-4007-8A7C-37456A0A739A}" destId="{466C3761-E8A7-481C-91F9-7F5E96487433}" srcOrd="5" destOrd="0" parTransId="{015E4D32-4E06-4998-927E-FA14FF27556A}" sibTransId="{D57FA85F-C14F-49A3-8204-30E885EF803B}"/>
    <dgm:cxn modelId="{1F1B6B08-C65B-4D3F-993E-B9A9184A7565}" srcId="{257D8221-2A79-4007-8A7C-37456A0A739A}" destId="{D06241E3-3A64-49F4-A736-4DD5B436E729}" srcOrd="1" destOrd="0" parTransId="{547CE1BC-9BA2-488A-B834-DA8677C155DF}" sibTransId="{6AFBBA21-7C72-4FFB-B4D9-C2C97DBF134F}"/>
    <dgm:cxn modelId="{23A66E66-C256-4FF5-85AB-269D33D6A8A2}" type="presParOf" srcId="{834696B2-1F62-4ADD-B56C-938F7608C63B}" destId="{01C5F188-10F5-467C-ADFF-0868C48E2649}" srcOrd="0" destOrd="0" presId="urn:microsoft.com/office/officeart/2005/8/layout/default"/>
    <dgm:cxn modelId="{73C7D456-582D-49FB-AEC0-6F2E3ABD6EC8}" type="presParOf" srcId="{834696B2-1F62-4ADD-B56C-938F7608C63B}" destId="{4F78BBC1-4202-4D7E-A03F-C48C32796763}" srcOrd="1" destOrd="0" presId="urn:microsoft.com/office/officeart/2005/8/layout/default"/>
    <dgm:cxn modelId="{53D07963-6F5B-4A4F-962A-0844722DD661}" type="presParOf" srcId="{834696B2-1F62-4ADD-B56C-938F7608C63B}" destId="{987BFF9B-193E-461E-B66C-31E97B28D20E}" srcOrd="2" destOrd="0" presId="urn:microsoft.com/office/officeart/2005/8/layout/default"/>
    <dgm:cxn modelId="{60CB5809-A23A-435E-AEB6-84123C99F018}" type="presParOf" srcId="{834696B2-1F62-4ADD-B56C-938F7608C63B}" destId="{09E25042-03F4-402B-80BB-39C324BCCCD3}" srcOrd="3" destOrd="0" presId="urn:microsoft.com/office/officeart/2005/8/layout/default"/>
    <dgm:cxn modelId="{AF0D03AE-1220-4C7C-ABAB-8EA24C065791}" type="presParOf" srcId="{834696B2-1F62-4ADD-B56C-938F7608C63B}" destId="{707C3F5D-9276-4D2F-BCF6-BA8934A4553C}" srcOrd="4" destOrd="0" presId="urn:microsoft.com/office/officeart/2005/8/layout/default"/>
    <dgm:cxn modelId="{1019AA85-0FBC-4EDE-8A87-C4C9D1A67A3A}" type="presParOf" srcId="{834696B2-1F62-4ADD-B56C-938F7608C63B}" destId="{D4663D43-9AA0-4815-8094-5904F86E1C0E}" srcOrd="5" destOrd="0" presId="urn:microsoft.com/office/officeart/2005/8/layout/default"/>
    <dgm:cxn modelId="{28E737AC-67E4-435C-8F3F-E85C0BD3EB08}" type="presParOf" srcId="{834696B2-1F62-4ADD-B56C-938F7608C63B}" destId="{E7097F91-41A3-4EA4-81F3-A9B969E6C947}" srcOrd="6" destOrd="0" presId="urn:microsoft.com/office/officeart/2005/8/layout/default"/>
    <dgm:cxn modelId="{2F21BB0E-947B-4AAB-A8E5-C20641A82C72}" type="presParOf" srcId="{834696B2-1F62-4ADD-B56C-938F7608C63B}" destId="{E40F98E1-5B95-4A1E-A94F-E81F1052069C}" srcOrd="7" destOrd="0" presId="urn:microsoft.com/office/officeart/2005/8/layout/default"/>
    <dgm:cxn modelId="{9E11A2E6-035F-4CD0-8AB4-9475D5DBB396}" type="presParOf" srcId="{834696B2-1F62-4ADD-B56C-938F7608C63B}" destId="{518A544E-EDC2-4978-80C7-C57E0C9DF19C}" srcOrd="8" destOrd="0" presId="urn:microsoft.com/office/officeart/2005/8/layout/default"/>
    <dgm:cxn modelId="{2EAF737F-1E2A-4562-B27A-21D4FED48C24}" type="presParOf" srcId="{834696B2-1F62-4ADD-B56C-938F7608C63B}" destId="{7E23C3B1-F549-4301-8D4E-737CE160D9BF}" srcOrd="9" destOrd="0" presId="urn:microsoft.com/office/officeart/2005/8/layout/default"/>
    <dgm:cxn modelId="{EA095D1F-DFEE-4AD2-8E1E-5CDE66E7F307}" type="presParOf" srcId="{834696B2-1F62-4ADD-B56C-938F7608C63B}" destId="{C7E88819-E531-475A-8792-A22622BA55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A570B-750F-4686-A97C-140188D9C63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4A824B-79F9-4ACF-B915-395A50764A01}">
      <dgm:prSet phldrT="[Texto]" custT="1"/>
      <dgm:spPr/>
      <dgm:t>
        <a:bodyPr/>
        <a:lstStyle/>
        <a:p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Início dos trabalhos:</a:t>
          </a:r>
        </a:p>
        <a:p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abril 2018</a:t>
          </a:r>
        </a:p>
      </dgm:t>
    </dgm:pt>
    <dgm:pt modelId="{E38EB4C2-2EED-4D29-A06A-065FED40966F}" type="parTrans" cxnId="{49B2BAD9-5CF4-4F5A-A947-0DF8651B795E}">
      <dgm:prSet/>
      <dgm:spPr/>
      <dgm:t>
        <a:bodyPr/>
        <a:lstStyle/>
        <a:p>
          <a:endParaRPr lang="pt-PT"/>
        </a:p>
      </dgm:t>
    </dgm:pt>
    <dgm:pt modelId="{9C218B5A-3067-4850-BD16-1014E72B964F}" type="sibTrans" cxnId="{49B2BAD9-5CF4-4F5A-A947-0DF8651B795E}">
      <dgm:prSet/>
      <dgm:spPr/>
      <dgm:t>
        <a:bodyPr/>
        <a:lstStyle/>
        <a:p>
          <a:endParaRPr lang="pt-PT"/>
        </a:p>
      </dgm:t>
    </dgm:pt>
    <dgm:pt modelId="{A38F4915-E850-4516-98C9-A569F19A6BBA}">
      <dgm:prSet phldrT="[Texto]" custT="1"/>
      <dgm:spPr/>
      <dgm:t>
        <a:bodyPr/>
        <a:lstStyle/>
        <a:p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Plano de Atividades </a:t>
          </a:r>
        </a:p>
        <a:p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Estratégia de Gestão Sustentável para os RCD da AMP</a:t>
          </a:r>
        </a:p>
      </dgm:t>
    </dgm:pt>
    <dgm:pt modelId="{3A12D686-6453-4F98-9584-6D5768B13A80}" type="parTrans" cxnId="{2D631BAB-DF8D-469D-A241-8574F5EA6F6A}">
      <dgm:prSet/>
      <dgm:spPr/>
      <dgm:t>
        <a:bodyPr/>
        <a:lstStyle/>
        <a:p>
          <a:endParaRPr lang="pt-PT"/>
        </a:p>
      </dgm:t>
    </dgm:pt>
    <dgm:pt modelId="{D87821DF-D75A-4E31-869A-F7C4165C5135}" type="sibTrans" cxnId="{2D631BAB-DF8D-469D-A241-8574F5EA6F6A}">
      <dgm:prSet/>
      <dgm:spPr/>
      <dgm:t>
        <a:bodyPr/>
        <a:lstStyle/>
        <a:p>
          <a:endParaRPr lang="pt-PT"/>
        </a:p>
      </dgm:t>
    </dgm:pt>
    <dgm:pt modelId="{8EA66C06-CA94-46BD-AE4C-CDDE3B4B3E3B}">
      <dgm:prSet phldrT="[Texto]" custT="1"/>
      <dgm:spPr/>
      <dgm:t>
        <a:bodyPr/>
        <a:lstStyle/>
        <a:p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Data prevista para conclusão:</a:t>
          </a:r>
        </a:p>
        <a:p>
          <a:r>
            <a:rPr lang="pt-PT" sz="1800" dirty="0">
              <a:latin typeface="Arial" panose="020B0604020202020204" pitchFamily="34" charset="0"/>
              <a:cs typeface="Arial" panose="020B0604020202020204" pitchFamily="34" charset="0"/>
            </a:rPr>
            <a:t>dezembro 2019</a:t>
          </a:r>
        </a:p>
      </dgm:t>
    </dgm:pt>
    <dgm:pt modelId="{4B2754E9-B22A-4DB7-A83D-FD26BABCC008}" type="parTrans" cxnId="{A0E7B3E2-DC0F-4DEC-B91D-1603278B06C3}">
      <dgm:prSet/>
      <dgm:spPr/>
      <dgm:t>
        <a:bodyPr/>
        <a:lstStyle/>
        <a:p>
          <a:endParaRPr lang="pt-PT"/>
        </a:p>
      </dgm:t>
    </dgm:pt>
    <dgm:pt modelId="{C898C85D-A861-4582-A73D-A1BF4D66CDA7}" type="sibTrans" cxnId="{A0E7B3E2-DC0F-4DEC-B91D-1603278B06C3}">
      <dgm:prSet/>
      <dgm:spPr/>
      <dgm:t>
        <a:bodyPr/>
        <a:lstStyle/>
        <a:p>
          <a:endParaRPr lang="pt-PT"/>
        </a:p>
      </dgm:t>
    </dgm:pt>
    <dgm:pt modelId="{9B935BA3-1A50-4DE8-9AC8-589C1AF7EB3B}" type="pres">
      <dgm:prSet presAssocID="{C09A570B-750F-4686-A97C-140188D9C637}" presName="Name0" presStyleCnt="0">
        <dgm:presLayoutVars>
          <dgm:dir/>
          <dgm:animLvl val="lvl"/>
          <dgm:resizeHandles val="exact"/>
        </dgm:presLayoutVars>
      </dgm:prSet>
      <dgm:spPr/>
    </dgm:pt>
    <dgm:pt modelId="{6453A180-2973-422B-BA40-C4C5A6AD6DF6}" type="pres">
      <dgm:prSet presAssocID="{D54A824B-79F9-4ACF-B915-395A50764A0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76A5938-4FCC-401E-A472-9EF559A3DBF7}" type="pres">
      <dgm:prSet presAssocID="{9C218B5A-3067-4850-BD16-1014E72B964F}" presName="parTxOnlySpace" presStyleCnt="0"/>
      <dgm:spPr/>
    </dgm:pt>
    <dgm:pt modelId="{D1C18248-3DAF-4A73-8106-D12C23E503C1}" type="pres">
      <dgm:prSet presAssocID="{A38F4915-E850-4516-98C9-A569F19A6BB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AF4719-8D8F-430D-ABA6-B51B554F27C4}" type="pres">
      <dgm:prSet presAssocID="{D87821DF-D75A-4E31-869A-F7C4165C5135}" presName="parTxOnlySpace" presStyleCnt="0"/>
      <dgm:spPr/>
    </dgm:pt>
    <dgm:pt modelId="{67BE82BB-0481-47DE-9C9D-81391845C908}" type="pres">
      <dgm:prSet presAssocID="{8EA66C06-CA94-46BD-AE4C-CDDE3B4B3E3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2026D06-51A4-4DED-B24B-C32338B12C6A}" type="presOf" srcId="{C09A570B-750F-4686-A97C-140188D9C637}" destId="{9B935BA3-1A50-4DE8-9AC8-589C1AF7EB3B}" srcOrd="0" destOrd="0" presId="urn:microsoft.com/office/officeart/2005/8/layout/chevron1"/>
    <dgm:cxn modelId="{93AF47CF-93ED-4FA1-B242-46B60FDE35CD}" type="presOf" srcId="{8EA66C06-CA94-46BD-AE4C-CDDE3B4B3E3B}" destId="{67BE82BB-0481-47DE-9C9D-81391845C908}" srcOrd="0" destOrd="0" presId="urn:microsoft.com/office/officeart/2005/8/layout/chevron1"/>
    <dgm:cxn modelId="{49B2BAD9-5CF4-4F5A-A947-0DF8651B795E}" srcId="{C09A570B-750F-4686-A97C-140188D9C637}" destId="{D54A824B-79F9-4ACF-B915-395A50764A01}" srcOrd="0" destOrd="0" parTransId="{E38EB4C2-2EED-4D29-A06A-065FED40966F}" sibTransId="{9C218B5A-3067-4850-BD16-1014E72B964F}"/>
    <dgm:cxn modelId="{72424F0C-484D-4D1B-920B-19B28E3F1407}" type="presOf" srcId="{A38F4915-E850-4516-98C9-A569F19A6BBA}" destId="{D1C18248-3DAF-4A73-8106-D12C23E503C1}" srcOrd="0" destOrd="0" presId="urn:microsoft.com/office/officeart/2005/8/layout/chevron1"/>
    <dgm:cxn modelId="{A0E7B3E2-DC0F-4DEC-B91D-1603278B06C3}" srcId="{C09A570B-750F-4686-A97C-140188D9C637}" destId="{8EA66C06-CA94-46BD-AE4C-CDDE3B4B3E3B}" srcOrd="2" destOrd="0" parTransId="{4B2754E9-B22A-4DB7-A83D-FD26BABCC008}" sibTransId="{C898C85D-A861-4582-A73D-A1BF4D66CDA7}"/>
    <dgm:cxn modelId="{39DDC0C4-0ABC-437D-AA13-E6BA905132A0}" type="presOf" srcId="{D54A824B-79F9-4ACF-B915-395A50764A01}" destId="{6453A180-2973-422B-BA40-C4C5A6AD6DF6}" srcOrd="0" destOrd="0" presId="urn:microsoft.com/office/officeart/2005/8/layout/chevron1"/>
    <dgm:cxn modelId="{2D631BAB-DF8D-469D-A241-8574F5EA6F6A}" srcId="{C09A570B-750F-4686-A97C-140188D9C637}" destId="{A38F4915-E850-4516-98C9-A569F19A6BBA}" srcOrd="1" destOrd="0" parTransId="{3A12D686-6453-4F98-9584-6D5768B13A80}" sibTransId="{D87821DF-D75A-4E31-869A-F7C4165C5135}"/>
    <dgm:cxn modelId="{66CBBDB0-93C7-4D46-AECC-AAC6953826F5}" type="presParOf" srcId="{9B935BA3-1A50-4DE8-9AC8-589C1AF7EB3B}" destId="{6453A180-2973-422B-BA40-C4C5A6AD6DF6}" srcOrd="0" destOrd="0" presId="urn:microsoft.com/office/officeart/2005/8/layout/chevron1"/>
    <dgm:cxn modelId="{1024BEA5-4218-44F5-8F49-07442D252A03}" type="presParOf" srcId="{9B935BA3-1A50-4DE8-9AC8-589C1AF7EB3B}" destId="{276A5938-4FCC-401E-A472-9EF559A3DBF7}" srcOrd="1" destOrd="0" presId="urn:microsoft.com/office/officeart/2005/8/layout/chevron1"/>
    <dgm:cxn modelId="{3FD848B5-7F03-4D4B-A288-331FCF2E2B39}" type="presParOf" srcId="{9B935BA3-1A50-4DE8-9AC8-589C1AF7EB3B}" destId="{D1C18248-3DAF-4A73-8106-D12C23E503C1}" srcOrd="2" destOrd="0" presId="urn:microsoft.com/office/officeart/2005/8/layout/chevron1"/>
    <dgm:cxn modelId="{F4610CE0-93A7-4F6D-A04D-502935F2E683}" type="presParOf" srcId="{9B935BA3-1A50-4DE8-9AC8-589C1AF7EB3B}" destId="{D3AF4719-8D8F-430D-ABA6-B51B554F27C4}" srcOrd="3" destOrd="0" presId="urn:microsoft.com/office/officeart/2005/8/layout/chevron1"/>
    <dgm:cxn modelId="{9AA33752-FA08-4F45-B400-A94D089EA43F}" type="presParOf" srcId="{9B935BA3-1A50-4DE8-9AC8-589C1AF7EB3B}" destId="{67BE82BB-0481-47DE-9C9D-81391845C9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428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876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555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952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649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687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410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908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78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673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8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5BAA2-C276-41C9-AD08-D9C31F545E01}" type="datetimeFigureOut">
              <a:rPr lang="pt-PT" smtClean="0"/>
              <a:t>17/04/2018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E215-F34B-489E-9C80-BD0F6FC12F2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449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jpeg"/><Relationship Id="rId21" Type="http://schemas.openxmlformats.org/officeDocument/2006/relationships/image" Target="../media/image22.jpeg"/><Relationship Id="rId42" Type="http://schemas.openxmlformats.org/officeDocument/2006/relationships/image" Target="../media/image37.jpeg"/><Relationship Id="rId47" Type="http://schemas.openxmlformats.org/officeDocument/2006/relationships/image" Target="../media/image41.png"/><Relationship Id="rId63" Type="http://schemas.openxmlformats.org/officeDocument/2006/relationships/image" Target="../media/image53.jpeg"/><Relationship Id="rId68" Type="http://schemas.openxmlformats.org/officeDocument/2006/relationships/hyperlink" Target="http://www.google.pt/url?sa=i&amp;rct=j&amp;q=&amp;esrc=s&amp;source=images&amp;cd=&amp;cad=rja&amp;uact=8&amp;ved=0CAcQjRxqFQoTCPichfqZhskCFYS3FAod2AsM_Q&amp;url=http://www.recivalongo.pt/&amp;psig=AFQjCNGLija5XFByCnqJkjt0F5Z-d0GdoA&amp;ust=1447256793876387" TargetMode="External"/><Relationship Id="rId84" Type="http://schemas.openxmlformats.org/officeDocument/2006/relationships/image" Target="../media/image66.jpeg"/><Relationship Id="rId89" Type="http://schemas.openxmlformats.org/officeDocument/2006/relationships/image" Target="../media/image69.png"/><Relationship Id="rId112" Type="http://schemas.openxmlformats.org/officeDocument/2006/relationships/image" Target="../media/image91.png"/><Relationship Id="rId16" Type="http://schemas.openxmlformats.org/officeDocument/2006/relationships/image" Target="../media/image19.png"/><Relationship Id="rId107" Type="http://schemas.openxmlformats.org/officeDocument/2006/relationships/image" Target="../media/image86.png"/><Relationship Id="rId11" Type="http://schemas.openxmlformats.org/officeDocument/2006/relationships/image" Target="../media/image15.jpeg"/><Relationship Id="rId32" Type="http://schemas.openxmlformats.org/officeDocument/2006/relationships/image" Target="../media/image30.jpeg"/><Relationship Id="rId37" Type="http://schemas.openxmlformats.org/officeDocument/2006/relationships/image" Target="../media/image33.jpeg"/><Relationship Id="rId53" Type="http://schemas.openxmlformats.org/officeDocument/2006/relationships/image" Target="../media/image45.png"/><Relationship Id="rId58" Type="http://schemas.openxmlformats.org/officeDocument/2006/relationships/image" Target="../media/image49.jpeg"/><Relationship Id="rId74" Type="http://schemas.openxmlformats.org/officeDocument/2006/relationships/hyperlink" Target="http://www.sgs.pt/" TargetMode="External"/><Relationship Id="rId79" Type="http://schemas.openxmlformats.org/officeDocument/2006/relationships/image" Target="../media/image63.jpeg"/><Relationship Id="rId102" Type="http://schemas.openxmlformats.org/officeDocument/2006/relationships/image" Target="../media/image81.jpeg"/><Relationship Id="rId5" Type="http://schemas.openxmlformats.org/officeDocument/2006/relationships/image" Target="../media/image9.jpeg"/><Relationship Id="rId90" Type="http://schemas.openxmlformats.org/officeDocument/2006/relationships/hyperlink" Target="http://www.google.pt/url?sa=i&amp;rct=j&amp;q=&amp;esrc=s&amp;source=images&amp;cd=&amp;cad=rja&amp;uact=8&amp;ved=0CAcQjRxqFQoTCJec-YSchskCFQFSFAodC74G0A&amp;url=http://www.tratolixo.pt/Comunicacao/Paginas/TRATOLIXOiniciacomemora25constitui.aspx&amp;psig=AFQjCNGrEfoKIbRKr8BjUrkO5qtOTp8rjA&amp;ust=1447257382605355" TargetMode="External"/><Relationship Id="rId95" Type="http://schemas.openxmlformats.org/officeDocument/2006/relationships/image" Target="../media/image74.jpeg"/><Relationship Id="rId22" Type="http://schemas.openxmlformats.org/officeDocument/2006/relationships/image" Target="../media/image23.png"/><Relationship Id="rId27" Type="http://schemas.openxmlformats.org/officeDocument/2006/relationships/image" Target="../media/image27.png"/><Relationship Id="rId43" Type="http://schemas.openxmlformats.org/officeDocument/2006/relationships/image" Target="../media/image38.png"/><Relationship Id="rId48" Type="http://schemas.openxmlformats.org/officeDocument/2006/relationships/hyperlink" Target="http://www.gintegral.pt/pt/" TargetMode="External"/><Relationship Id="rId64" Type="http://schemas.openxmlformats.org/officeDocument/2006/relationships/hyperlink" Target="http://www.ovosolutions.com/" TargetMode="External"/><Relationship Id="rId69" Type="http://schemas.openxmlformats.org/officeDocument/2006/relationships/image" Target="../media/image57.jpeg"/><Relationship Id="rId113" Type="http://schemas.openxmlformats.org/officeDocument/2006/relationships/image" Target="../media/image92.png"/><Relationship Id="rId80" Type="http://schemas.openxmlformats.org/officeDocument/2006/relationships/hyperlink" Target="http://www.google.pt/url?sa=i&amp;rct=j&amp;q=&amp;esrc=s&amp;source=images&amp;cd=&amp;cad=rja&amp;uact=8&amp;ved=0CAcQjRxqFQoTCJmdopibhskCFQQ7FAodQ6wPkA&amp;url=http://paginas.fe.up.pt/~careerfair/2013/pt/indexef6b.html?option%3Dcom_content%26view%3Darticle%26id%3D87%26Itemid%3D56%26i%3D40%26emp%3Dpt&amp;bvm=bv.106923889,d.cWw&amp;psig=AFQjCNG-bQJVOvqeCl5K-OFxzRXSqEkevQ&amp;ust=1447257113625853" TargetMode="External"/><Relationship Id="rId85" Type="http://schemas.openxmlformats.org/officeDocument/2006/relationships/hyperlink" Target="http://www.google.pt/url?sa=i&amp;rct=j&amp;q=&amp;esrc=s&amp;source=images&amp;cd=&amp;cad=rja&amp;uact=8&amp;ved=0ahUKEwj085TZm_LKAhVDPRoKHSCcDggQjRwIBw&amp;url=http://www.emqtv.com/woodstock-purchases-5812000-in-stericycle-inc-srcl-shares/135445/&amp;psig=AFQjCNEZc_N7P9i_VAFuv-L8Vq0NdRsn3A&amp;ust=1455366180060125" TargetMode="External"/><Relationship Id="rId12" Type="http://schemas.openxmlformats.org/officeDocument/2006/relationships/image" Target="../media/image16.png"/><Relationship Id="rId17" Type="http://schemas.openxmlformats.org/officeDocument/2006/relationships/hyperlink" Target="http://www.google.pt/url?sa=i&amp;rct=j&amp;q=&amp;esrc=s&amp;source=images&amp;cd=&amp;cad=rja&amp;uact=8&amp;ved=0CAcQjRxqFQoTCJP7mr-shskCFYY7FAodSZEJWw&amp;url=http://www.lisboaparticipa.pt/&amp;psig=AFQjCNGPUlcVmt8mcWSKkAdArSJX5vvr-A&amp;ust=1447261800334121" TargetMode="External"/><Relationship Id="rId33" Type="http://schemas.openxmlformats.org/officeDocument/2006/relationships/hyperlink" Target="http://www.enhidrica.com/" TargetMode="External"/><Relationship Id="rId38" Type="http://schemas.openxmlformats.org/officeDocument/2006/relationships/hyperlink" Target="http://www.erp-recycling.pt/" TargetMode="External"/><Relationship Id="rId59" Type="http://schemas.openxmlformats.org/officeDocument/2006/relationships/image" Target="../media/image50.png"/><Relationship Id="rId103" Type="http://schemas.openxmlformats.org/officeDocument/2006/relationships/image" Target="../media/image82.png"/><Relationship Id="rId108" Type="http://schemas.openxmlformats.org/officeDocument/2006/relationships/image" Target="../media/image87.png"/><Relationship Id="rId54" Type="http://schemas.openxmlformats.org/officeDocument/2006/relationships/image" Target="../media/image46.png"/><Relationship Id="rId70" Type="http://schemas.openxmlformats.org/officeDocument/2006/relationships/image" Target="../media/image58.jpeg"/><Relationship Id="rId75" Type="http://schemas.openxmlformats.org/officeDocument/2006/relationships/image" Target="../media/image61.png"/><Relationship Id="rId91" Type="http://schemas.openxmlformats.org/officeDocument/2006/relationships/image" Target="../media/image70.jpeg"/><Relationship Id="rId96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hyperlink" Target="http://www.google.pt/url?sa=i&amp;rct=j&amp;q=&amp;esrc=s&amp;source=images&amp;cd=&amp;cad=rja&amp;uact=8&amp;ved=0CAcQjRxqFQoTCOjF1M6nhskCFQjHFAodbN4DlQ&amp;url=http://opanorama.pt/2015/07/30/passos-coelho-envia-recado-a-caixa-geral-depositos/&amp;psig=AFQjCNFWMnUZxvbp4QBjz_45of4MT4RHeg&amp;ust=1447260491688837" TargetMode="External"/><Relationship Id="rId23" Type="http://schemas.openxmlformats.org/officeDocument/2006/relationships/image" Target="../media/image24.png"/><Relationship Id="rId28" Type="http://schemas.openxmlformats.org/officeDocument/2006/relationships/hyperlink" Target="http://www.google.pt/url?sa=i&amp;rct=j&amp;q=&amp;esrc=s&amp;source=images&amp;cd=&amp;cad=rja&amp;uact=8&amp;ved=0CAcQjRxqFQoTCK2rs72qhskCFYS2FAodSD0FuA&amp;url=http://www.valorcar.pt/pesqcentros.php?idcentro%3D20&amp;psig=AFQjCNHYqAarG1b1nXGw8mZHUt5prBTgUQ&amp;ust=1447261259700741" TargetMode="External"/><Relationship Id="rId36" Type="http://schemas.openxmlformats.org/officeDocument/2006/relationships/image" Target="../media/image32.jpeg"/><Relationship Id="rId49" Type="http://schemas.openxmlformats.org/officeDocument/2006/relationships/image" Target="../media/image42.png"/><Relationship Id="rId57" Type="http://schemas.openxmlformats.org/officeDocument/2006/relationships/image" Target="../media/image48.png"/><Relationship Id="rId106" Type="http://schemas.openxmlformats.org/officeDocument/2006/relationships/image" Target="../media/image85.png"/><Relationship Id="rId114" Type="http://schemas.openxmlformats.org/officeDocument/2006/relationships/image" Target="../media/image93.png"/><Relationship Id="rId10" Type="http://schemas.openxmlformats.org/officeDocument/2006/relationships/image" Target="../media/image14.png"/><Relationship Id="rId31" Type="http://schemas.openxmlformats.org/officeDocument/2006/relationships/image" Target="../media/image29.jpeg"/><Relationship Id="rId44" Type="http://schemas.openxmlformats.org/officeDocument/2006/relationships/image" Target="../media/image39.jpeg"/><Relationship Id="rId52" Type="http://schemas.openxmlformats.org/officeDocument/2006/relationships/hyperlink" Target="http://www.google.pt/url?sa=i&amp;rct=j&amp;q=&amp;esrc=s&amp;source=images&amp;cd=&amp;cad=rja&amp;uact=8&amp;ved=0CAcQjRxqFQoTCKGclJaphskCFcPDFAodGo8Ggw&amp;url=http://icsi.inegi.up.pt/&amp;psig=AFQjCNFyyVG0IjLD-NCVObac8LDu7e3xyA&amp;ust=1447260902827710" TargetMode="External"/><Relationship Id="rId60" Type="http://schemas.openxmlformats.org/officeDocument/2006/relationships/hyperlink" Target="http://www.lenambiente.pt/" TargetMode="External"/><Relationship Id="rId65" Type="http://schemas.openxmlformats.org/officeDocument/2006/relationships/image" Target="../media/image54.jpeg"/><Relationship Id="rId73" Type="http://schemas.openxmlformats.org/officeDocument/2006/relationships/image" Target="../media/image60.png"/><Relationship Id="rId78" Type="http://schemas.openxmlformats.org/officeDocument/2006/relationships/hyperlink" Target="http://www.google.pt/url?sa=i&amp;rct=j&amp;q=&amp;esrc=s&amp;source=images&amp;cd=&amp;cad=rja&amp;uact=8&amp;ved=0CAcQjRxqFQoTCKDcnsKbhskCFYJGFAod3Z4Acw&amp;url=http://5ps.pt/sociedade-ponto-verde/&amp;bvm=bv.106923889,d.cWw&amp;psig=AFQjCNEDqmS7HAj62nbFi62vmCURStSSFg&amp;ust=1447257242694349" TargetMode="External"/><Relationship Id="rId81" Type="http://schemas.openxmlformats.org/officeDocument/2006/relationships/image" Target="../media/image64.jpeg"/><Relationship Id="rId86" Type="http://schemas.openxmlformats.org/officeDocument/2006/relationships/image" Target="../media/image67.gif"/><Relationship Id="rId94" Type="http://schemas.openxmlformats.org/officeDocument/2006/relationships/image" Target="../media/image73.png"/><Relationship Id="rId99" Type="http://schemas.openxmlformats.org/officeDocument/2006/relationships/image" Target="../media/image78.png"/><Relationship Id="rId101" Type="http://schemas.openxmlformats.org/officeDocument/2006/relationships/image" Target="../media/image80.jpe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3" Type="http://schemas.openxmlformats.org/officeDocument/2006/relationships/image" Target="../media/image17.jpeg"/><Relationship Id="rId18" Type="http://schemas.openxmlformats.org/officeDocument/2006/relationships/image" Target="../media/image20.png"/><Relationship Id="rId39" Type="http://schemas.openxmlformats.org/officeDocument/2006/relationships/image" Target="../media/image34.png"/><Relationship Id="rId109" Type="http://schemas.openxmlformats.org/officeDocument/2006/relationships/image" Target="../media/image88.png"/><Relationship Id="rId34" Type="http://schemas.openxmlformats.org/officeDocument/2006/relationships/image" Target="../media/image31.png"/><Relationship Id="rId50" Type="http://schemas.openxmlformats.org/officeDocument/2006/relationships/image" Target="../media/image43.jpeg"/><Relationship Id="rId55" Type="http://schemas.openxmlformats.org/officeDocument/2006/relationships/image" Target="../media/image47.png"/><Relationship Id="rId76" Type="http://schemas.openxmlformats.org/officeDocument/2006/relationships/hyperlink" Target="http://www.google.pt/url?sa=i&amp;rct=j&amp;q=&amp;esrc=s&amp;source=images&amp;cd=&amp;cad=rja&amp;uact=8&amp;ved=0CAcQjRxqFQoTCIH2mfiahskCFUnFFAod7Z0BcQ&amp;url=http://www.sintac.es/ESP/iframes/servicios.html&amp;psig=AFQjCNG_zn9XwzZHfuSXEY7wVwIPAB0ELg&amp;ust=1447257084800229" TargetMode="External"/><Relationship Id="rId97" Type="http://schemas.openxmlformats.org/officeDocument/2006/relationships/image" Target="../media/image76.jpeg"/><Relationship Id="rId104" Type="http://schemas.openxmlformats.org/officeDocument/2006/relationships/image" Target="../media/image83.png"/><Relationship Id="rId7" Type="http://schemas.openxmlformats.org/officeDocument/2006/relationships/image" Target="../media/image11.png"/><Relationship Id="rId71" Type="http://schemas.openxmlformats.org/officeDocument/2006/relationships/hyperlink" Target="http://www.google.pt/url?sa=i&amp;rct=j&amp;q=&amp;esrc=s&amp;source=images&amp;cd=&amp;cad=rja&amp;uact=8&amp;ved=0CAcQjRxqFQoTCPiI4qeahskCFQLAFAodcAoE8Q&amp;url=http://www.novoportugal.com/renascimento-gestao-e-reciclagem-de-residuos-lda/&amp;bvm=bv.106923889,d.cWw&amp;psig=AFQjCNGTXa9uQlAVrzn68nPMW2vsG52EUQ&amp;ust=1447256915748515" TargetMode="External"/><Relationship Id="rId92" Type="http://schemas.openxmlformats.org/officeDocument/2006/relationships/image" Target="../media/image71.png"/><Relationship Id="rId2" Type="http://schemas.openxmlformats.org/officeDocument/2006/relationships/image" Target="../media/image4.png"/><Relationship Id="rId29" Type="http://schemas.openxmlformats.org/officeDocument/2006/relationships/image" Target="../media/image28.jpeg"/><Relationship Id="rId24" Type="http://schemas.openxmlformats.org/officeDocument/2006/relationships/hyperlink" Target="https://www.google.pt/url?sa=i&amp;rct=j&amp;q=&amp;esrc=s&amp;source=images&amp;cd=&amp;cad=rja&amp;uact=8&amp;ved=0CAcQjRxqFQoTCIzrn7KnhskCFcizFAodHAAM3A&amp;url=https://commons.wikimedia.org/wiki/File:Deloitte.svg&amp;bvm=bv.106923889,d.cWw&amp;psig=AFQjCNG0zsWdXkemgmAmKdDVveXrCEd_xw&amp;ust=1447260430697926" TargetMode="External"/><Relationship Id="rId40" Type="http://schemas.openxmlformats.org/officeDocument/2006/relationships/image" Target="../media/image35.png"/><Relationship Id="rId45" Type="http://schemas.openxmlformats.org/officeDocument/2006/relationships/hyperlink" Target="http://www.google.pt/url?sa=i&amp;rct=j&amp;q=&amp;esrc=s&amp;source=images&amp;cd=&amp;cad=rja&amp;uact=8&amp;ved=0CAcQjRxqFQoTCOiexqCshskCFQS4FAodXQIFpw&amp;url=http://www.fomentinvest.com/&amp;psig=AFQjCNHnr0sD6Y_WU6cLzjwyx3TdWALWVA&amp;ust=1447261736163725" TargetMode="External"/><Relationship Id="rId66" Type="http://schemas.openxmlformats.org/officeDocument/2006/relationships/image" Target="../media/image55.jpeg"/><Relationship Id="rId87" Type="http://schemas.openxmlformats.org/officeDocument/2006/relationships/image" Target="../media/image68.jpeg"/><Relationship Id="rId110" Type="http://schemas.openxmlformats.org/officeDocument/2006/relationships/image" Target="../media/image89.png"/><Relationship Id="rId115" Type="http://schemas.openxmlformats.org/officeDocument/2006/relationships/image" Target="../media/image94.png"/><Relationship Id="rId61" Type="http://schemas.openxmlformats.org/officeDocument/2006/relationships/image" Target="../media/image51.png"/><Relationship Id="rId82" Type="http://schemas.openxmlformats.org/officeDocument/2006/relationships/hyperlink" Target="http://www.google.pt/url?sa=i&amp;rct=j&amp;q=&amp;esrc=s&amp;source=images&amp;cd=&amp;cad=rja&amp;uact=8&amp;ved=0CAcQjRxqFQoTCN3PsK-bhskCFYK_FAoduGcNdQ&amp;url=http://ambienteonline.pt/9fnr/parcerias/sopinal&amp;bvm=bv.106923889,d.cWw&amp;psig=AFQjCNFzZDYsr1cC9hzMFBpJ9ue8XDLZlw&amp;ust=1447257191839445" TargetMode="External"/><Relationship Id="rId19" Type="http://schemas.openxmlformats.org/officeDocument/2006/relationships/image" Target="../media/image21.jpeg"/><Relationship Id="rId14" Type="http://schemas.openxmlformats.org/officeDocument/2006/relationships/image" Target="../media/image18.png"/><Relationship Id="rId30" Type="http://schemas.openxmlformats.org/officeDocument/2006/relationships/hyperlink" Target="http://www.google.pt/url?sa=i&amp;rct=j&amp;q=&amp;esrc=s&amp;source=images&amp;cd=&amp;cad=rja&amp;uact=8&amp;ved=0CAcQjRxqFQoTCLbAjcGThskCFca1FAodDGkBzA&amp;url=http://www.netresiduos.com/contentlist.aspx?menuid%3D330&amp;psig=AFQjCNHx7JXRt1sb_yxYJaEod2opXdUjdg&amp;ust=1447255092918456" TargetMode="External"/><Relationship Id="rId35" Type="http://schemas.openxmlformats.org/officeDocument/2006/relationships/hyperlink" Target="http://www.google.pt/url?sa=i&amp;rct=j&amp;q=&amp;esrc=s&amp;source=images&amp;cd=&amp;cad=rja&amp;uact=8&amp;ved=0CAcQjRxqFQoTCK6xld-rhskCFcM5FAodrrEBLA&amp;url=http://portal.ersar.pt/&amp;psig=AFQjCNEGK9tZcs-9OnnZrvwyX2nw8LcJ2Q&amp;ust=1447261599183530" TargetMode="External"/><Relationship Id="rId56" Type="http://schemas.openxmlformats.org/officeDocument/2006/relationships/hyperlink" Target="http://www.google.pt/url?sa=i&amp;rct=j&amp;q=&amp;esrc=s&amp;source=images&amp;cd=&amp;cad=rja&amp;uact=8&amp;ved=0CAcQjRxqFQoTCMijwsWphskCFUXRFAodVLIMTQ&amp;url=http://interfileiras.pt/noticias/?ccm_paging_p_b368%3D3&amp;bvm=bv.106923889,d.cWw&amp;psig=AFQjCNF3WlgOHQ_V4mSp5XobwWnEwuOY5Q&amp;ust=1447261007892416" TargetMode="External"/><Relationship Id="rId77" Type="http://schemas.openxmlformats.org/officeDocument/2006/relationships/image" Target="../media/image62.jpeg"/><Relationship Id="rId100" Type="http://schemas.openxmlformats.org/officeDocument/2006/relationships/image" Target="../media/image79.png"/><Relationship Id="rId105" Type="http://schemas.openxmlformats.org/officeDocument/2006/relationships/image" Target="../media/image84.png"/><Relationship Id="rId8" Type="http://schemas.openxmlformats.org/officeDocument/2006/relationships/image" Target="../media/image12.tiff"/><Relationship Id="rId51" Type="http://schemas.openxmlformats.org/officeDocument/2006/relationships/image" Target="../media/image44.png"/><Relationship Id="rId72" Type="http://schemas.openxmlformats.org/officeDocument/2006/relationships/image" Target="../media/image59.jpeg"/><Relationship Id="rId93" Type="http://schemas.openxmlformats.org/officeDocument/2006/relationships/image" Target="../media/image72.gif"/><Relationship Id="rId98" Type="http://schemas.openxmlformats.org/officeDocument/2006/relationships/image" Target="../media/image77.gif"/><Relationship Id="rId3" Type="http://schemas.openxmlformats.org/officeDocument/2006/relationships/image" Target="../media/image5.png"/><Relationship Id="rId25" Type="http://schemas.openxmlformats.org/officeDocument/2006/relationships/image" Target="../media/image25.png"/><Relationship Id="rId46" Type="http://schemas.openxmlformats.org/officeDocument/2006/relationships/image" Target="../media/image40.png"/><Relationship Id="rId67" Type="http://schemas.openxmlformats.org/officeDocument/2006/relationships/image" Target="../media/image56.png"/><Relationship Id="rId20" Type="http://schemas.openxmlformats.org/officeDocument/2006/relationships/hyperlink" Target="http://www.google.pt/url?sa=i&amp;rct=j&amp;q=&amp;esrc=s&amp;source=images&amp;cd=&amp;cad=rja&amp;uact=8&amp;ved=0CAcQjRxqFQoTCLzI9PiqhskCFUO9FAodtDQKSQ&amp;url=http://www.oestesustentavel.pt/?/agenda-eventos/212&amp;psig=AFQjCNEuaTrVmt6jKORkPuPrP4c1GwbxdQ&amp;ust=1447261384722939" TargetMode="External"/><Relationship Id="rId41" Type="http://schemas.openxmlformats.org/officeDocument/2006/relationships/image" Target="../media/image36.png"/><Relationship Id="rId62" Type="http://schemas.openxmlformats.org/officeDocument/2006/relationships/image" Target="../media/image52.png"/><Relationship Id="rId83" Type="http://schemas.openxmlformats.org/officeDocument/2006/relationships/image" Target="../media/image65.jpeg"/><Relationship Id="rId88" Type="http://schemas.openxmlformats.org/officeDocument/2006/relationships/hyperlink" Target="http://www.tnl.pt/pt/" TargetMode="External"/><Relationship Id="rId111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ângulo retângulo 7"/>
          <p:cNvSpPr/>
          <p:nvPr/>
        </p:nvSpPr>
        <p:spPr>
          <a:xfrm>
            <a:off x="0" y="2302329"/>
            <a:ext cx="7146471" cy="4555671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/>
          <p:cNvSpPr/>
          <p:nvPr/>
        </p:nvSpPr>
        <p:spPr>
          <a:xfrm>
            <a:off x="415636" y="596137"/>
            <a:ext cx="7577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SESSÃO REGIONAL DO AMBIENTE</a:t>
            </a:r>
            <a:endParaRPr lang="pt-PT" sz="3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5636" y="1242468"/>
            <a:ext cx="11050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cap="small" dirty="0">
                <a:solidFill>
                  <a:schemeClr val="accent1">
                    <a:lumMod val="75000"/>
                  </a:schemeClr>
                </a:solidFill>
              </a:rPr>
              <a:t>Protocolo de Gestão de Resíduos de Construção e Demolição da </a:t>
            </a:r>
            <a:r>
              <a:rPr lang="pt-PT" sz="3200" cap="small" dirty="0" smtClean="0">
                <a:solidFill>
                  <a:schemeClr val="accent1">
                    <a:lumMod val="75000"/>
                  </a:schemeClr>
                </a:solidFill>
              </a:rPr>
              <a:t>UE</a:t>
            </a:r>
            <a:endParaRPr lang="pt-P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774" y="6167756"/>
            <a:ext cx="1926774" cy="58927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18" y="6233111"/>
            <a:ext cx="1491902" cy="5239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6958" r="2500" b="6429"/>
          <a:stretch/>
        </p:blipFill>
        <p:spPr>
          <a:xfrm>
            <a:off x="0" y="1888799"/>
            <a:ext cx="7146471" cy="49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487363"/>
            <a:ext cx="10515600" cy="957262"/>
          </a:xfrm>
        </p:spPr>
        <p:txBody>
          <a:bodyPr>
            <a:norm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Enquadramento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838200" y="1508123"/>
            <a:ext cx="10820400" cy="4592638"/>
          </a:xfrm>
        </p:spPr>
        <p:txBody>
          <a:bodyPr anchor="ctr">
            <a:normAutofit lnSpcReduction="10000"/>
          </a:bodyPr>
          <a:lstStyle/>
          <a:p>
            <a:pPr marL="0" indent="0" algn="just">
              <a:lnSpc>
                <a:spcPct val="124000"/>
              </a:lnSpc>
              <a:buNone/>
            </a:pPr>
            <a:r>
              <a:rPr lang="pt-PT" sz="20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000" dirty="0" smtClean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Apoiar a interação dos diversos agentes ao longo da cadeia associada aos RCD, </a:t>
            </a:r>
            <a:r>
              <a:rPr lang="pt-PT" sz="20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a promover uma organização da cadeia de valor mais sustentável, em linha com os princípios da </a:t>
            </a:r>
            <a:r>
              <a:rPr lang="pt-PT" sz="20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 </a:t>
            </a:r>
            <a:r>
              <a:rPr lang="pt-PT" sz="2000" b="1" dirty="0" smtClean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pt-PT" sz="2000" dirty="0" smtClean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sz="2000" dirty="0">
              <a:solidFill>
                <a:srgbClr val="0E6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4000"/>
              </a:lnSpc>
            </a:pPr>
            <a:r>
              <a:rPr lang="pt-PT" sz="20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Prevenção, valorização e incorporação na indústria dos RCD.</a:t>
            </a:r>
          </a:p>
          <a:p>
            <a:pPr algn="just">
              <a:lnSpc>
                <a:spcPct val="124000"/>
              </a:lnSpc>
            </a:pPr>
            <a:r>
              <a:rPr lang="pt-PT" sz="20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Diminuição da pegada de carbono.</a:t>
            </a:r>
          </a:p>
          <a:p>
            <a:pPr algn="just">
              <a:lnSpc>
                <a:spcPct val="124000"/>
              </a:lnSpc>
            </a:pPr>
            <a:r>
              <a:rPr lang="pt-PT" sz="20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da extração de recursos naturais.</a:t>
            </a:r>
          </a:p>
          <a:p>
            <a:pPr algn="just">
              <a:lnSpc>
                <a:spcPct val="124000"/>
              </a:lnSpc>
            </a:pPr>
            <a:r>
              <a:rPr lang="pt-PT" sz="20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Desvio de resíduos para aterro.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0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Enquadrado pelas áreas-chave da </a:t>
            </a:r>
            <a:r>
              <a:rPr lang="pt-PT" sz="20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 Nacional de Educação Ambiental 2020 </a:t>
            </a:r>
            <a:r>
              <a:rPr lang="pt-PT" sz="20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(ENEA 2020).</a:t>
            </a:r>
          </a:p>
        </p:txBody>
      </p:sp>
    </p:spTree>
    <p:extLst>
      <p:ext uri="{BB962C8B-B14F-4D97-AF65-F5344CB8AC3E}">
        <p14:creationId xmlns:p14="http://schemas.microsoft.com/office/powerpoint/2010/main" val="24857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6682"/>
            <a:ext cx="10515600" cy="957489"/>
          </a:xfrm>
        </p:spPr>
        <p:txBody>
          <a:bodyPr/>
          <a:lstStyle/>
          <a:p>
            <a:r>
              <a:rPr lang="pt-PT" dirty="0" smtClean="0"/>
              <a:t>AMP – Proposta de atividades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81919DAB-0B86-4C17-8BDD-4DCF7050C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725591"/>
              </p:ext>
            </p:extLst>
          </p:nvPr>
        </p:nvGraphicFramePr>
        <p:xfrm>
          <a:off x="1332411" y="1651339"/>
          <a:ext cx="9683932" cy="42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75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6682"/>
            <a:ext cx="10515600" cy="957489"/>
          </a:xfrm>
        </p:spPr>
        <p:txBody>
          <a:bodyPr/>
          <a:lstStyle/>
          <a:p>
            <a:r>
              <a:rPr lang="pt-PT" dirty="0" smtClean="0"/>
              <a:t>AMP – Proposta de atividades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838200" y="1427008"/>
            <a:ext cx="10820400" cy="45926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just">
              <a:lnSpc>
                <a:spcPct val="124000"/>
              </a:lnSpc>
              <a:buNone/>
            </a:pPr>
            <a:r>
              <a:rPr lang="pt-PT" sz="22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ATUAÇÃO:</a:t>
            </a:r>
            <a:endParaRPr lang="pt-PT" sz="2200" dirty="0">
              <a:solidFill>
                <a:srgbClr val="0E6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2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Sensibilização, formação e capacitação – Seminários, Workshops e Curso Online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2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da perceção e sensibilização da população e do setor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2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de Trabalho temáticos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2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Regulamentação – orientações e harmonização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2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 Públicas Ecológicas – definição de critérios para inclusão nos Contratos Públicos</a:t>
            </a:r>
          </a:p>
        </p:txBody>
      </p:sp>
    </p:spTree>
    <p:extLst>
      <p:ext uri="{BB962C8B-B14F-4D97-AF65-F5344CB8AC3E}">
        <p14:creationId xmlns:p14="http://schemas.microsoft.com/office/powerpoint/2010/main" val="11004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6682"/>
            <a:ext cx="10515600" cy="957489"/>
          </a:xfrm>
        </p:spPr>
        <p:txBody>
          <a:bodyPr/>
          <a:lstStyle/>
          <a:p>
            <a:r>
              <a:rPr lang="pt-PT" dirty="0" smtClean="0"/>
              <a:t>AMP – Proposta de atividades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838201" y="1584325"/>
            <a:ext cx="10820400" cy="45926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just">
              <a:lnSpc>
                <a:spcPct val="124000"/>
              </a:lnSpc>
              <a:buNone/>
            </a:pPr>
            <a:r>
              <a:rPr lang="pt-PT" sz="24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DE ATUAÇÃO:</a:t>
            </a:r>
            <a:endParaRPr lang="pt-PT" sz="2400" dirty="0">
              <a:solidFill>
                <a:srgbClr val="0E6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incentivos financeiros e fiscais comuns – elaboração de proposta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Fiscalização – coordenação, articulação e harmonização da atuação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Mapeamento para avaliação do estado atual (diagnóstico AMP)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Recolha e divulgação de boas práticas do setor</a:t>
            </a:r>
          </a:p>
          <a:p>
            <a:pPr marL="0" indent="0" algn="just">
              <a:lnSpc>
                <a:spcPct val="124000"/>
              </a:lnSpc>
              <a:buNone/>
            </a:pPr>
            <a:r>
              <a:rPr 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dos RCD</a:t>
            </a:r>
          </a:p>
          <a:p>
            <a:pPr marL="0" indent="0" algn="just">
              <a:lnSpc>
                <a:spcPct val="124000"/>
              </a:lnSpc>
              <a:buNone/>
            </a:pPr>
            <a:endParaRPr lang="pt-PT" sz="2400" dirty="0">
              <a:solidFill>
                <a:srgbClr val="0E6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6682"/>
            <a:ext cx="10515600" cy="957489"/>
          </a:xfrm>
        </p:spPr>
        <p:txBody>
          <a:bodyPr/>
          <a:lstStyle/>
          <a:p>
            <a:r>
              <a:rPr lang="pt-PT" dirty="0" smtClean="0"/>
              <a:t>AMP – Proposta de atividades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FE10C683-A7FA-4B2E-B320-399CA7673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379231"/>
              </p:ext>
            </p:extLst>
          </p:nvPr>
        </p:nvGraphicFramePr>
        <p:xfrm>
          <a:off x="1334588" y="1285817"/>
          <a:ext cx="9847217" cy="482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18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6682"/>
            <a:ext cx="10515600" cy="957489"/>
          </a:xfrm>
        </p:spPr>
        <p:txBody>
          <a:bodyPr/>
          <a:lstStyle/>
          <a:p>
            <a:r>
              <a:rPr lang="pt-PT" dirty="0" smtClean="0"/>
              <a:t>AMP – Cronograma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33785DD5-1C22-4CF2-B962-876BD968E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44171"/>
            <a:ext cx="10069286" cy="461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CFF4EE11-11B6-4456-A98A-9D9B0F6A677C}"/>
              </a:ext>
            </a:extLst>
          </p:cNvPr>
          <p:cNvSpPr txBox="1">
            <a:spLocks/>
          </p:cNvSpPr>
          <p:nvPr/>
        </p:nvSpPr>
        <p:spPr>
          <a:xfrm>
            <a:off x="1360714" y="30480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baseline="0">
                <a:solidFill>
                  <a:srgbClr val="0E6FB8"/>
                </a:solidFill>
                <a:latin typeface="CIRCULAR TEX " panose="00000300000000000000" pitchFamily="50" charset="0"/>
                <a:ea typeface="+mj-ea"/>
                <a:cs typeface="Browallia New" panose="020B0604020202020204" pitchFamily="34" charset="-34"/>
              </a:defRPr>
            </a:lvl1pPr>
          </a:lstStyle>
          <a:p>
            <a:r>
              <a:rPr lang="pt-PT" sz="3200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r>
              <a:rPr lang="pt-PT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="" xmlns:a16="http://schemas.microsoft.com/office/drawing/2014/main" id="{4921740F-0923-4769-82B7-27FE854D0AD2}"/>
              </a:ext>
            </a:extLst>
          </p:cNvPr>
          <p:cNvSpPr txBox="1">
            <a:spLocks/>
          </p:cNvSpPr>
          <p:nvPr/>
        </p:nvSpPr>
        <p:spPr>
          <a:xfrm>
            <a:off x="7783286" y="4663757"/>
            <a:ext cx="4408714" cy="859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t-PT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6DCA43FB-02B4-4815-A458-9221B0E45CEA}"/>
              </a:ext>
            </a:extLst>
          </p:cNvPr>
          <p:cNvSpPr txBox="1">
            <a:spLocks/>
          </p:cNvSpPr>
          <p:nvPr/>
        </p:nvSpPr>
        <p:spPr>
          <a:xfrm>
            <a:off x="3749428" y="4641129"/>
            <a:ext cx="4408714" cy="859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pt-PT" sz="2000" b="1" kern="1200" dirty="0">
                <a:solidFill>
                  <a:schemeClr val="tx1"/>
                </a:solidFill>
                <a:latin typeface="CIRCULAR TEX " panose="00000300000000000000" pitchFamily="50" charset="0"/>
                <a:ea typeface="+mj-ea"/>
                <a:cs typeface="Browallia New" panose="020B0604020202020204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="" xmlns:a16="http://schemas.microsoft.com/office/drawing/2014/main" id="{AE91C595-D9EF-4E5B-917A-CEE0C420C210}"/>
              </a:ext>
            </a:extLst>
          </p:cNvPr>
          <p:cNvSpPr txBox="1">
            <a:spLocks/>
          </p:cNvSpPr>
          <p:nvPr/>
        </p:nvSpPr>
        <p:spPr>
          <a:xfrm>
            <a:off x="363792" y="4672020"/>
            <a:ext cx="4408714" cy="859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pt-PT" sz="2000" b="1" kern="1200" dirty="0">
                <a:solidFill>
                  <a:schemeClr val="tx1"/>
                </a:solidFill>
                <a:latin typeface="CIRCULAR TEX " panose="00000300000000000000" pitchFamily="50" charset="0"/>
                <a:ea typeface="+mj-ea"/>
                <a:cs typeface="Browallia New" panose="020B0604020202020204" pitchFamily="34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7658"/>
            <a:ext cx="10515600" cy="3020292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/>
              <a:t>Prevenção e Gestão de Resíduos de Construção e Demolição</a:t>
            </a:r>
            <a:br>
              <a:rPr lang="pt-PT" sz="3200" b="1" dirty="0" smtClean="0"/>
            </a:br>
            <a:r>
              <a:rPr lang="pt-PT" sz="3200" b="1" dirty="0" smtClean="0"/>
              <a:t> na </a:t>
            </a:r>
            <a:br>
              <a:rPr lang="pt-PT" sz="3200" b="1" dirty="0" smtClean="0"/>
            </a:br>
            <a:r>
              <a:rPr lang="pt-PT" sz="3200" b="1" dirty="0" smtClean="0"/>
              <a:t>Área Metropolitana do Porto</a:t>
            </a:r>
            <a:endParaRPr lang="pt-PT" sz="3200" b="1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 rot="21600000">
            <a:off x="838200" y="5015345"/>
            <a:ext cx="2852351" cy="1108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600" dirty="0" smtClean="0"/>
              <a:t>Albano Carneiro</a:t>
            </a:r>
          </a:p>
          <a:p>
            <a:pPr marL="0" indent="0">
              <a:buNone/>
            </a:pPr>
            <a:r>
              <a:rPr lang="pt-PT" sz="1600" dirty="0" smtClean="0"/>
              <a:t>17 de abril de 2018</a:t>
            </a:r>
            <a:endParaRPr lang="pt-PT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15143" y="3584245"/>
            <a:ext cx="9144000" cy="650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 smtClean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PAPEL DOS MUNÍCIPIOS</a:t>
            </a:r>
            <a:endParaRPr lang="pt-PT" sz="2000" b="1" dirty="0">
              <a:solidFill>
                <a:srgbClr val="6DB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8" y="445726"/>
            <a:ext cx="1472817" cy="15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66551" y="1751394"/>
            <a:ext cx="7480368" cy="41530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sz="3200" cap="small" dirty="0" smtClean="0"/>
          </a:p>
          <a:p>
            <a:pPr marL="0" indent="0">
              <a:buNone/>
            </a:pPr>
            <a:r>
              <a:rPr lang="pt-PT" sz="32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Área Metropolitana do Porto</a:t>
            </a:r>
          </a:p>
          <a:p>
            <a:pPr marL="0" indent="0">
              <a:buNone/>
            </a:pPr>
            <a:endParaRPr lang="pt-PT" sz="1200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3200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Lipor</a:t>
            </a:r>
            <a:endParaRPr lang="pt-PT" sz="3200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sz="1200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3200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PT" sz="32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200" cap="sm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pt-PT" sz="32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 Portugal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486682"/>
            <a:ext cx="10515600" cy="957489"/>
          </a:xfrm>
        </p:spPr>
        <p:txBody>
          <a:bodyPr/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Entidades: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6682"/>
            <a:ext cx="10515600" cy="957489"/>
          </a:xfrm>
        </p:spPr>
        <p:txBody>
          <a:bodyPr/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Associação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Portugal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79817" y="1651339"/>
            <a:ext cx="7262949" cy="43824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É uma Associação sem fins lucrativos, fundada em 2015, que tem por objeto criar uma </a:t>
            </a:r>
            <a:r>
              <a:rPr lang="pt-PT" sz="26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de âmbito nacional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, que potencie o </a:t>
            </a:r>
            <a:r>
              <a:rPr lang="pt-PT" sz="26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 como um recurso,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atuando em </a:t>
            </a:r>
            <a:r>
              <a:rPr lang="pt-PT" sz="26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a cadeia de valor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do Setor, promovendo a </a:t>
            </a:r>
            <a:r>
              <a:rPr lang="pt-PT" sz="26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Investigação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pt-PT" sz="26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e a </a:t>
            </a:r>
            <a:r>
              <a:rPr lang="pt-PT" sz="26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Inovação,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potenciando e incentivando a </a:t>
            </a:r>
            <a:r>
              <a:rPr lang="pt-PT" sz="26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cooperação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entre as diversas entidades, públicas e privadas, nacionais e não nacionais.      </a:t>
            </a:r>
            <a:b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ASWP pretende constituir-se  como um </a:t>
            </a:r>
            <a:r>
              <a:rPr lang="pt-PT" sz="26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 aglutinador e agregador de interesses,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numa perspetiva focada para o </a:t>
            </a:r>
            <a:r>
              <a:rPr lang="pt-PT" sz="26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negócio,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e ser um interlocutor ativo junto das tutelas.</a:t>
            </a:r>
          </a:p>
          <a:p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pic>
        <p:nvPicPr>
          <p:cNvPr id="9" name="Picture 9" descr="C:\Users\mjramos\AppData\Local\Microsoft\Windows\Temporary Internet Files\Content.Outlook\IXRSBX7Q\LOGO CLUSTER copy.png">
            <a:extLst>
              <a:ext uri="{FF2B5EF4-FFF2-40B4-BE49-F238E27FC236}">
                <a16:creationId xmlns="" xmlns:a16="http://schemas.microsoft.com/office/drawing/2014/main" id="{C20F9153-0E75-470A-B4E4-99F40D1E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670" y="1900061"/>
            <a:ext cx="2704539" cy="28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5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6682"/>
            <a:ext cx="10515600" cy="957489"/>
          </a:xfrm>
        </p:spPr>
        <p:txBody>
          <a:bodyPr/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Associação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Portugal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9C6AA1B1-BA30-4431-B769-77BACD5FD0A0}"/>
              </a:ext>
            </a:extLst>
          </p:cNvPr>
          <p:cNvGrpSpPr/>
          <p:nvPr/>
        </p:nvGrpSpPr>
        <p:grpSpPr>
          <a:xfrm>
            <a:off x="930339" y="1444171"/>
            <a:ext cx="9229330" cy="4576213"/>
            <a:chOff x="660831" y="440858"/>
            <a:chExt cx="10322889" cy="4855607"/>
          </a:xfrm>
        </p:grpSpPr>
        <p:pic>
          <p:nvPicPr>
            <p:cNvPr id="11" name="Imagem 10">
              <a:extLst>
                <a:ext uri="{FF2B5EF4-FFF2-40B4-BE49-F238E27FC236}">
                  <a16:creationId xmlns="" xmlns:a16="http://schemas.microsoft.com/office/drawing/2014/main" id="{A612E11D-1CCC-4678-AC0E-55219B561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0222" y="548187"/>
              <a:ext cx="642767" cy="463769"/>
            </a:xfrm>
            <a:prstGeom prst="rect">
              <a:avLst/>
            </a:prstGeom>
          </p:spPr>
        </p:pic>
        <p:pic>
          <p:nvPicPr>
            <p:cNvPr id="12" name="Picture 66" descr="AEPSA">
              <a:extLst>
                <a:ext uri="{FF2B5EF4-FFF2-40B4-BE49-F238E27FC236}">
                  <a16:creationId xmlns="" xmlns:a16="http://schemas.microsoft.com/office/drawing/2014/main" id="{240D9BDE-D351-4762-A67C-F4C461612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973" y="553562"/>
              <a:ext cx="488106" cy="430278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3" name="Imagem 12">
              <a:extLst>
                <a:ext uri="{FF2B5EF4-FFF2-40B4-BE49-F238E27FC236}">
                  <a16:creationId xmlns="" xmlns:a16="http://schemas.microsoft.com/office/drawing/2014/main" id="{F138CCE6-DFDB-4678-8B56-1605D2CC9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8974" y="723730"/>
              <a:ext cx="706166" cy="219060"/>
            </a:xfrm>
            <a:prstGeom prst="rect">
              <a:avLst/>
            </a:prstGeom>
            <a:noFill/>
          </p:spPr>
        </p:pic>
        <p:pic>
          <p:nvPicPr>
            <p:cNvPr id="14" name="Picture 5">
              <a:extLst>
                <a:ext uri="{FF2B5EF4-FFF2-40B4-BE49-F238E27FC236}">
                  <a16:creationId xmlns="" xmlns:a16="http://schemas.microsoft.com/office/drawing/2014/main" id="{8DE6ADC0-FD2A-4CFE-803B-7876463C9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963" y="680901"/>
              <a:ext cx="901551" cy="20293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5" name="Marcador de Posição de Conteúdo 8">
              <a:extLst>
                <a:ext uri="{FF2B5EF4-FFF2-40B4-BE49-F238E27FC236}">
                  <a16:creationId xmlns="" xmlns:a16="http://schemas.microsoft.com/office/drawing/2014/main" id="{67221D21-1FB4-4BEF-A0E7-49C730728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146409" y="476943"/>
              <a:ext cx="555623" cy="46193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6" name="Picture 68">
              <a:extLst>
                <a:ext uri="{FF2B5EF4-FFF2-40B4-BE49-F238E27FC236}">
                  <a16:creationId xmlns="" xmlns:a16="http://schemas.microsoft.com/office/drawing/2014/main" id="{6BD77709-EA4D-41C1-9287-93772F7854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877" t="21873" r="8465" b="23214"/>
            <a:stretch/>
          </p:blipFill>
          <p:spPr bwMode="auto">
            <a:xfrm>
              <a:off x="6792822" y="711094"/>
              <a:ext cx="870146" cy="25136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7" name="Picture 2" descr="D:\2016\projetos\SmartWastePortugal - PR-02957\logo_apesb.png">
              <a:extLst>
                <a:ext uri="{FF2B5EF4-FFF2-40B4-BE49-F238E27FC236}">
                  <a16:creationId xmlns="" xmlns:a16="http://schemas.microsoft.com/office/drawing/2014/main" id="{BC4E9191-0845-4464-811A-5EA26B955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635" y="558263"/>
              <a:ext cx="412171" cy="435826"/>
            </a:xfrm>
            <a:prstGeom prst="rect">
              <a:avLst/>
            </a:prstGeom>
            <a:noFill/>
            <a:extLst/>
          </p:spPr>
        </p:pic>
        <p:pic>
          <p:nvPicPr>
            <p:cNvPr id="18" name="Imagem 17">
              <a:extLst>
                <a:ext uri="{FF2B5EF4-FFF2-40B4-BE49-F238E27FC236}">
                  <a16:creationId xmlns="" xmlns:a16="http://schemas.microsoft.com/office/drawing/2014/main" id="{D1A404D0-F535-4322-9562-6B65B373E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3878" y="619346"/>
              <a:ext cx="783414" cy="379547"/>
            </a:xfrm>
            <a:prstGeom prst="rect">
              <a:avLst/>
            </a:prstGeom>
            <a:noFill/>
          </p:spPr>
        </p:pic>
        <p:pic>
          <p:nvPicPr>
            <p:cNvPr id="19" name="Imagem 2">
              <a:extLst>
                <a:ext uri="{FF2B5EF4-FFF2-40B4-BE49-F238E27FC236}">
                  <a16:creationId xmlns="" xmlns:a16="http://schemas.microsoft.com/office/drawing/2014/main" id="{5CCBD4AC-6A2A-41C7-BF90-172F1E3E1B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5435" y="727203"/>
              <a:ext cx="924028" cy="32358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0" name="Picture 73">
              <a:extLst>
                <a:ext uri="{FF2B5EF4-FFF2-40B4-BE49-F238E27FC236}">
                  <a16:creationId xmlns="" xmlns:a16="http://schemas.microsoft.com/office/drawing/2014/main" id="{9B19A7A4-3363-44C6-93CD-7F04B2C86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945277" y="725985"/>
              <a:ext cx="1017278" cy="244788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1" name="Picture 2" descr="home">
              <a:extLst>
                <a:ext uri="{FF2B5EF4-FFF2-40B4-BE49-F238E27FC236}">
                  <a16:creationId xmlns="" xmlns:a16="http://schemas.microsoft.com/office/drawing/2014/main" id="{5DD394F7-7E78-48D1-A12C-20C24FBD2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88" y="1320189"/>
              <a:ext cx="818186" cy="24482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2" name="Picture 77">
              <a:hlinkClick r:id="rId15"/>
              <a:extLst>
                <a:ext uri="{FF2B5EF4-FFF2-40B4-BE49-F238E27FC236}">
                  <a16:creationId xmlns="" xmlns:a16="http://schemas.microsoft.com/office/drawing/2014/main" id="{72CA4B59-803D-4CC4-B278-65EAC22C0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396788" y="1248323"/>
              <a:ext cx="354031" cy="31041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3" name="Picture 121" descr="http://cml-aux.cm-lisboa.pt/lisboaparticipa/images/logo_cml_v2.gif">
              <a:hlinkClick r:id="rId17"/>
              <a:extLst>
                <a:ext uri="{FF2B5EF4-FFF2-40B4-BE49-F238E27FC236}">
                  <a16:creationId xmlns="" xmlns:a16="http://schemas.microsoft.com/office/drawing/2014/main" id="{C2A20734-7054-404F-99F8-295F8923C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229" y="1267199"/>
              <a:ext cx="1025854" cy="28219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4" name="Marcador de Posição de Conteúdo 4">
              <a:extLst>
                <a:ext uri="{FF2B5EF4-FFF2-40B4-BE49-F238E27FC236}">
                  <a16:creationId xmlns="" xmlns:a16="http://schemas.microsoft.com/office/drawing/2014/main" id="{9B40CD77-D88C-4A28-9B0A-B655D8235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00598" y="1077746"/>
              <a:ext cx="493621" cy="546892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5" name="Picture 105" descr="http://www.oestesustentavel.pt/src/selene/image.php?id=50f69ec505eff&amp;w=320&amp;c=1">
              <a:hlinkClick r:id="rId20"/>
              <a:extLst>
                <a:ext uri="{FF2B5EF4-FFF2-40B4-BE49-F238E27FC236}">
                  <a16:creationId xmlns="" xmlns:a16="http://schemas.microsoft.com/office/drawing/2014/main" id="{18AF2807-6CBC-45DB-9A4F-63E37AA8D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988" y="1046592"/>
              <a:ext cx="345723" cy="634416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6" name="Picture 2">
              <a:extLst>
                <a:ext uri="{FF2B5EF4-FFF2-40B4-BE49-F238E27FC236}">
                  <a16:creationId xmlns="" xmlns:a16="http://schemas.microsoft.com/office/drawing/2014/main" id="{CFA1CBB2-06C4-4C2A-AB26-57B67D061B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20610"/>
            <a:stretch/>
          </p:blipFill>
          <p:spPr bwMode="auto">
            <a:xfrm>
              <a:off x="5101475" y="1198049"/>
              <a:ext cx="610145" cy="30101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7" name="Picture 79" descr="logo">
              <a:extLst>
                <a:ext uri="{FF2B5EF4-FFF2-40B4-BE49-F238E27FC236}">
                  <a16:creationId xmlns="" xmlns:a16="http://schemas.microsoft.com/office/drawing/2014/main" id="{A05379BD-3E06-4CBE-B786-20F4591D3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7235"/>
            <a:stretch>
              <a:fillRect/>
            </a:stretch>
          </p:blipFill>
          <p:spPr bwMode="auto">
            <a:xfrm>
              <a:off x="5876742" y="1173883"/>
              <a:ext cx="975658" cy="311008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8" name="Picture 75" descr="https://upload.wikimedia.org/wikipedia/commons/thumb/5/56/Deloitte.svg/1000px-Deloitte.svg.png">
              <a:hlinkClick r:id="rId24"/>
              <a:extLst>
                <a:ext uri="{FF2B5EF4-FFF2-40B4-BE49-F238E27FC236}">
                  <a16:creationId xmlns="" xmlns:a16="http://schemas.microsoft.com/office/drawing/2014/main" id="{06B06669-F140-4F71-A173-9B5194799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6831" y="1286271"/>
              <a:ext cx="867286" cy="18767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9" name="Picture 4" descr="ECOGESTUS Lda ">
              <a:extLst>
                <a:ext uri="{FF2B5EF4-FFF2-40B4-BE49-F238E27FC236}">
                  <a16:creationId xmlns="" xmlns:a16="http://schemas.microsoft.com/office/drawing/2014/main" id="{2D11384F-08B7-4D0E-8DEB-8A3C3DEB0F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70" t="18728"/>
            <a:stretch/>
          </p:blipFill>
          <p:spPr bwMode="auto">
            <a:xfrm>
              <a:off x="7996966" y="1248323"/>
              <a:ext cx="617747" cy="31285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0" name="Imagem 29">
              <a:extLst>
                <a:ext uri="{FF2B5EF4-FFF2-40B4-BE49-F238E27FC236}">
                  <a16:creationId xmlns="" xmlns:a16="http://schemas.microsoft.com/office/drawing/2014/main" id="{4E5FA657-921F-45DB-9A55-A7255DB52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0404" y="1025196"/>
              <a:ext cx="941475" cy="480861"/>
            </a:xfrm>
            <a:prstGeom prst="rect">
              <a:avLst/>
            </a:prstGeom>
          </p:spPr>
        </p:pic>
        <p:pic>
          <p:nvPicPr>
            <p:cNvPr id="31" name="Picture 99" descr="http://www.valorcar.pt/core/components/centros/imgLogos/Ecometais_site.jpg">
              <a:hlinkClick r:id="rId28"/>
              <a:extLst>
                <a:ext uri="{FF2B5EF4-FFF2-40B4-BE49-F238E27FC236}">
                  <a16:creationId xmlns="" xmlns:a16="http://schemas.microsoft.com/office/drawing/2014/main" id="{A607887C-CB03-4220-8E2F-A3DFEECF3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314" y="1892378"/>
              <a:ext cx="846860" cy="217216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2" name="Picture 7" descr="http://www.netresiduos.com/ResourcesUser/Operadores/Logos/EGEO.jpg">
              <a:hlinkClick r:id="rId30"/>
              <a:extLst>
                <a:ext uri="{FF2B5EF4-FFF2-40B4-BE49-F238E27FC236}">
                  <a16:creationId xmlns="" xmlns:a16="http://schemas.microsoft.com/office/drawing/2014/main" id="{A72741A1-5D30-4E91-8D5D-E60878918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391" y="1777634"/>
              <a:ext cx="624397" cy="296403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3" name="Imagem 32">
              <a:extLst>
                <a:ext uri="{FF2B5EF4-FFF2-40B4-BE49-F238E27FC236}">
                  <a16:creationId xmlns="" xmlns:a16="http://schemas.microsoft.com/office/drawing/2014/main" id="{1C162045-2DD4-406F-A106-26328C9CA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240" t="20381" r="13242" b="20384"/>
            <a:stretch/>
          </p:blipFill>
          <p:spPr>
            <a:xfrm>
              <a:off x="2611005" y="1805425"/>
              <a:ext cx="517647" cy="298629"/>
            </a:xfrm>
            <a:prstGeom prst="rect">
              <a:avLst/>
            </a:prstGeom>
            <a:noFill/>
          </p:spPr>
        </p:pic>
        <p:pic>
          <p:nvPicPr>
            <p:cNvPr id="34" name="Picture 101" descr="Enhidrica">
              <a:hlinkClick r:id="rId33" tooltip="Enhidrica"/>
              <a:extLst>
                <a:ext uri="{FF2B5EF4-FFF2-40B4-BE49-F238E27FC236}">
                  <a16:creationId xmlns="" xmlns:a16="http://schemas.microsoft.com/office/drawing/2014/main" id="{F0CBDAD4-E442-44D0-85CF-5113DE985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108" y="1805856"/>
              <a:ext cx="614596" cy="307236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5" name="Picture 113">
              <a:hlinkClick r:id="rId35"/>
              <a:extLst>
                <a:ext uri="{FF2B5EF4-FFF2-40B4-BE49-F238E27FC236}">
                  <a16:creationId xmlns="" xmlns:a16="http://schemas.microsoft.com/office/drawing/2014/main" id="{904CE277-6DD9-415A-B69C-7DDCBA5340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89" t="14215" r="15807" b="7957"/>
            <a:stretch/>
          </p:blipFill>
          <p:spPr bwMode="auto">
            <a:xfrm>
              <a:off x="5183065" y="1715473"/>
              <a:ext cx="572140" cy="43602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6" name="Imagem 35">
              <a:extLst>
                <a:ext uri="{FF2B5EF4-FFF2-40B4-BE49-F238E27FC236}">
                  <a16:creationId xmlns="" xmlns:a16="http://schemas.microsoft.com/office/drawing/2014/main" id="{FFF0195B-092D-4F37-8632-90E81338E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5066" y="1754300"/>
              <a:ext cx="951411" cy="316429"/>
            </a:xfrm>
            <a:prstGeom prst="rect">
              <a:avLst/>
            </a:prstGeom>
            <a:noFill/>
          </p:spPr>
        </p:pic>
        <p:pic>
          <p:nvPicPr>
            <p:cNvPr id="37" name="Picture 9" descr="European Recycling Platform logo">
              <a:hlinkClick r:id="rId38" tooltip="ERP Portugal"/>
              <a:extLst>
                <a:ext uri="{FF2B5EF4-FFF2-40B4-BE49-F238E27FC236}">
                  <a16:creationId xmlns="" xmlns:a16="http://schemas.microsoft.com/office/drawing/2014/main" id="{49BA1C22-3EBD-4BAD-94C0-0143712C7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378" y="1754300"/>
              <a:ext cx="818428" cy="288809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8" name="Picture 11" descr="Euroseparadora - Gestão de Resíduos, Lda.">
              <a:extLst>
                <a:ext uri="{FF2B5EF4-FFF2-40B4-BE49-F238E27FC236}">
                  <a16:creationId xmlns="" xmlns:a16="http://schemas.microsoft.com/office/drawing/2014/main" id="{149A797A-1EFE-402B-871C-E8BB47B3BC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9775" y="1727207"/>
              <a:ext cx="932200" cy="361026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9" name="Imagem 38">
              <a:extLst>
                <a:ext uri="{FF2B5EF4-FFF2-40B4-BE49-F238E27FC236}">
                  <a16:creationId xmlns="" xmlns:a16="http://schemas.microsoft.com/office/drawing/2014/main" id="{B15312A8-C61B-4B03-A692-B633BBC89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03" t="4409" r="675" b="2021"/>
            <a:stretch/>
          </p:blipFill>
          <p:spPr>
            <a:xfrm>
              <a:off x="9080877" y="1802825"/>
              <a:ext cx="1058967" cy="261322"/>
            </a:xfrm>
            <a:prstGeom prst="rect">
              <a:avLst/>
            </a:prstGeom>
            <a:noFill/>
          </p:spPr>
        </p:pic>
        <p:pic>
          <p:nvPicPr>
            <p:cNvPr id="40" name="Picture 17" descr="FCC Environment Portugal S.A.">
              <a:extLst>
                <a:ext uri="{FF2B5EF4-FFF2-40B4-BE49-F238E27FC236}">
                  <a16:creationId xmlns="" xmlns:a16="http://schemas.microsoft.com/office/drawing/2014/main" id="{63EB4240-8083-4FE9-8E21-46F27BCC7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3282" y="1742531"/>
              <a:ext cx="812661" cy="305126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41" name="Picture 115" descr="http://www.fct.unl.pt/sites/default/themes/fct_unl_pt_2015/images/logo.png">
              <a:extLst>
                <a:ext uri="{FF2B5EF4-FFF2-40B4-BE49-F238E27FC236}">
                  <a16:creationId xmlns="" xmlns:a16="http://schemas.microsoft.com/office/drawing/2014/main" id="{C94D3860-DEC9-4874-9B67-DFC4EB54B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21" y="2420362"/>
              <a:ext cx="1104585" cy="17144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42" name="Picture 13" descr="Ferrovial Serviços: Serviços ambientais">
              <a:extLst>
                <a:ext uri="{FF2B5EF4-FFF2-40B4-BE49-F238E27FC236}">
                  <a16:creationId xmlns="" xmlns:a16="http://schemas.microsoft.com/office/drawing/2014/main" id="{AAA4CD94-C458-484C-844E-871B975F5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229" y="2365706"/>
              <a:ext cx="705557" cy="329446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43" name="Picture 119">
              <a:hlinkClick r:id="rId45"/>
              <a:extLst>
                <a:ext uri="{FF2B5EF4-FFF2-40B4-BE49-F238E27FC236}">
                  <a16:creationId xmlns="" xmlns:a16="http://schemas.microsoft.com/office/drawing/2014/main" id="{473A8E0F-B180-4E16-A4FC-63840AC39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26704" y="2356488"/>
              <a:ext cx="1065507" cy="33385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44" name="Imagem 43">
              <a:extLst>
                <a:ext uri="{FF2B5EF4-FFF2-40B4-BE49-F238E27FC236}">
                  <a16:creationId xmlns="" xmlns:a16="http://schemas.microsoft.com/office/drawing/2014/main" id="{B6DFDE92-C28E-4A92-B90B-D9835DF24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5240" y="2414995"/>
              <a:ext cx="675651" cy="272374"/>
            </a:xfrm>
            <a:prstGeom prst="rect">
              <a:avLst/>
            </a:prstGeom>
            <a:noFill/>
          </p:spPr>
        </p:pic>
        <p:pic>
          <p:nvPicPr>
            <p:cNvPr id="45" name="Picture 6">
              <a:hlinkClick r:id="rId48"/>
              <a:extLst>
                <a:ext uri="{FF2B5EF4-FFF2-40B4-BE49-F238E27FC236}">
                  <a16:creationId xmlns="" xmlns:a16="http://schemas.microsoft.com/office/drawing/2014/main" id="{23E27E3C-5222-4BD9-8737-94BBB4D59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995092" y="2348377"/>
              <a:ext cx="975481" cy="315099"/>
            </a:xfrm>
            <a:prstGeom prst="rect">
              <a:avLst/>
            </a:prstGeom>
            <a:noFill/>
            <a:extLst/>
          </p:spPr>
        </p:pic>
        <p:pic>
          <p:nvPicPr>
            <p:cNvPr id="46" name="Imagem 45">
              <a:extLst>
                <a:ext uri="{FF2B5EF4-FFF2-40B4-BE49-F238E27FC236}">
                  <a16:creationId xmlns="" xmlns:a16="http://schemas.microsoft.com/office/drawing/2014/main" id="{8E431BC5-C239-4DA1-B7B2-5DFE203C8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8762" y="2260008"/>
              <a:ext cx="788661" cy="557548"/>
            </a:xfrm>
            <a:prstGeom prst="rect">
              <a:avLst/>
            </a:prstGeom>
          </p:spPr>
        </p:pic>
        <p:pic>
          <p:nvPicPr>
            <p:cNvPr id="47" name="Picture 2" descr="INDAVER_HR_q">
              <a:extLst>
                <a:ext uri="{FF2B5EF4-FFF2-40B4-BE49-F238E27FC236}">
                  <a16:creationId xmlns="" xmlns:a16="http://schemas.microsoft.com/office/drawing/2014/main" id="{85DF41E2-38DD-4AAA-AAD9-DBC1E03FB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885" y="2370326"/>
              <a:ext cx="582995" cy="320206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48" name="Picture 84" descr="http://icsi.inegi.up.pt/wp-content/uploads/2013/07/logo_inegi_display.png">
              <a:hlinkClick r:id="rId52"/>
              <a:extLst>
                <a:ext uri="{FF2B5EF4-FFF2-40B4-BE49-F238E27FC236}">
                  <a16:creationId xmlns="" xmlns:a16="http://schemas.microsoft.com/office/drawing/2014/main" id="{CFC46B14-C5CB-40ED-BDAF-B93DEBA99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181" y="2405285"/>
              <a:ext cx="1059187" cy="25338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49" name="Picture 111" descr="IPVC">
              <a:extLst>
                <a:ext uri="{FF2B5EF4-FFF2-40B4-BE49-F238E27FC236}">
                  <a16:creationId xmlns="" xmlns:a16="http://schemas.microsoft.com/office/drawing/2014/main" id="{4A7B7A83-6F2B-4705-99E8-EB3CCB58F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1600" y="2180021"/>
              <a:ext cx="702120" cy="52706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50" name="Picture 117" descr="Instituto Superior de Agronomia Conhecimento e Inovação">
              <a:extLst>
                <a:ext uri="{FF2B5EF4-FFF2-40B4-BE49-F238E27FC236}">
                  <a16:creationId xmlns="" xmlns:a16="http://schemas.microsoft.com/office/drawing/2014/main" id="{03C13BB0-38F4-4524-954C-D2B4E33DB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21" y="2937413"/>
              <a:ext cx="901846" cy="364723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51" name="Picture 86" descr="http://interfileiras.pt/files/cache/7fddbcfb97c0bae2750078551d204dbf_f135.gif">
              <a:hlinkClick r:id="rId56"/>
              <a:extLst>
                <a:ext uri="{FF2B5EF4-FFF2-40B4-BE49-F238E27FC236}">
                  <a16:creationId xmlns="" xmlns:a16="http://schemas.microsoft.com/office/drawing/2014/main" id="{83F6E07C-5D91-49C8-A766-4D70925BD8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591" y="2911725"/>
              <a:ext cx="753681" cy="35817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52" name="Picture 88" descr="ISQ – Instituto de Soldadura e Qualidade">
              <a:extLst>
                <a:ext uri="{FF2B5EF4-FFF2-40B4-BE49-F238E27FC236}">
                  <a16:creationId xmlns="" xmlns:a16="http://schemas.microsoft.com/office/drawing/2014/main" id="{5FB65F8D-0FBF-4372-88AB-429ACA54B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62" y="2852318"/>
              <a:ext cx="615369" cy="47698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53" name="Imagem 52">
              <a:extLst>
                <a:ext uri="{FF2B5EF4-FFF2-40B4-BE49-F238E27FC236}">
                  <a16:creationId xmlns="" xmlns:a16="http://schemas.microsoft.com/office/drawing/2014/main" id="{AD350486-1AF5-4C9E-86B3-04B1F5EDC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3330" y="2888087"/>
              <a:ext cx="979454" cy="427829"/>
            </a:xfrm>
            <a:prstGeom prst="rect">
              <a:avLst/>
            </a:prstGeom>
            <a:noFill/>
          </p:spPr>
        </p:pic>
        <p:pic>
          <p:nvPicPr>
            <p:cNvPr id="54" name="Picture 22" descr="Logótipo: Lena Ambiente - Gestão de Resíduos">
              <a:hlinkClick r:id="rId60"/>
              <a:extLst>
                <a:ext uri="{FF2B5EF4-FFF2-40B4-BE49-F238E27FC236}">
                  <a16:creationId xmlns="" xmlns:a16="http://schemas.microsoft.com/office/drawing/2014/main" id="{924BC9B4-008C-47E2-8FED-22A93A478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2832" y="3090253"/>
              <a:ext cx="1355679" cy="14247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55" name="Picture 23">
              <a:extLst>
                <a:ext uri="{FF2B5EF4-FFF2-40B4-BE49-F238E27FC236}">
                  <a16:creationId xmlns="" xmlns:a16="http://schemas.microsoft.com/office/drawing/2014/main" id="{A33D07E4-64C9-43AA-8E88-5DDAA328D5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50" t="19655" r="12076" b="25328"/>
            <a:stretch/>
          </p:blipFill>
          <p:spPr bwMode="auto">
            <a:xfrm>
              <a:off x="6965495" y="2971551"/>
              <a:ext cx="973976" cy="43196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56" name="Marcador de Posição de Conteúdo 4">
              <a:extLst>
                <a:ext uri="{FF2B5EF4-FFF2-40B4-BE49-F238E27FC236}">
                  <a16:creationId xmlns="" xmlns:a16="http://schemas.microsoft.com/office/drawing/2014/main" id="{6003BB77-7D2A-4E90-9412-A7E8B042C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354360" y="2951068"/>
              <a:ext cx="624347" cy="438736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57" name="Picture 28" descr="OVO Solutions">
              <a:hlinkClick r:id="rId64"/>
              <a:extLst>
                <a:ext uri="{FF2B5EF4-FFF2-40B4-BE49-F238E27FC236}">
                  <a16:creationId xmlns="" xmlns:a16="http://schemas.microsoft.com/office/drawing/2014/main" id="{64A368D5-CD46-4A90-875A-BC9D4F772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321" y="3631699"/>
              <a:ext cx="720033" cy="292328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58" name="Picture 4" descr="http://www.appconsultores.org.pt/fotos/associados/procesl_logo_135x150pxl_1404834571.jpg">
              <a:extLst>
                <a:ext uri="{FF2B5EF4-FFF2-40B4-BE49-F238E27FC236}">
                  <a16:creationId xmlns="" xmlns:a16="http://schemas.microsoft.com/office/drawing/2014/main" id="{B4687A9F-8926-49E8-B9F5-76E600027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222" y="3578426"/>
              <a:ext cx="399018" cy="384946"/>
            </a:xfrm>
            <a:prstGeom prst="rect">
              <a:avLst/>
            </a:prstGeom>
            <a:noFill/>
            <a:extLst/>
          </p:spPr>
        </p:pic>
        <p:pic>
          <p:nvPicPr>
            <p:cNvPr id="59" name="Picture 91">
              <a:extLst>
                <a:ext uri="{FF2B5EF4-FFF2-40B4-BE49-F238E27FC236}">
                  <a16:creationId xmlns="" xmlns:a16="http://schemas.microsoft.com/office/drawing/2014/main" id="{523AAB78-A4A3-4B1E-821E-CB74A09832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728" t="15609" r="11740" b="21415"/>
            <a:stretch/>
          </p:blipFill>
          <p:spPr bwMode="auto">
            <a:xfrm>
              <a:off x="4324735" y="3587104"/>
              <a:ext cx="514678" cy="35835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0" name="Picture 37" descr="http://www.recivalongo.pt/img/facebook.jpg">
              <a:hlinkClick r:id="rId68"/>
              <a:extLst>
                <a:ext uri="{FF2B5EF4-FFF2-40B4-BE49-F238E27FC236}">
                  <a16:creationId xmlns="" xmlns:a16="http://schemas.microsoft.com/office/drawing/2014/main" id="{8C367FCA-B419-4664-99D5-44D6798F8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132" b="25500"/>
            <a:stretch>
              <a:fillRect/>
            </a:stretch>
          </p:blipFill>
          <p:spPr bwMode="auto">
            <a:xfrm>
              <a:off x="5084235" y="3559725"/>
              <a:ext cx="857087" cy="40364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1" name="Picture 4" descr="D:\2016\projetos\SmartWastePortugal - PR-02957\946582_145508148982055_394203739_n.jpg">
              <a:extLst>
                <a:ext uri="{FF2B5EF4-FFF2-40B4-BE49-F238E27FC236}">
                  <a16:creationId xmlns="" xmlns:a16="http://schemas.microsoft.com/office/drawing/2014/main" id="{A440D2E5-E6C9-4857-B2B1-9EFAB31A8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2163" y="3545607"/>
              <a:ext cx="953163" cy="417605"/>
            </a:xfrm>
            <a:prstGeom prst="rect">
              <a:avLst/>
            </a:prstGeom>
            <a:noFill/>
            <a:extLst/>
          </p:spPr>
        </p:pic>
        <p:pic>
          <p:nvPicPr>
            <p:cNvPr id="62" name="Picture 41" descr="http://www.novoportugal.com/media/renascimento-gestao-e-reciclagem-de-residuos-lda.jpg">
              <a:hlinkClick r:id="rId71"/>
              <a:extLst>
                <a:ext uri="{FF2B5EF4-FFF2-40B4-BE49-F238E27FC236}">
                  <a16:creationId xmlns="" xmlns:a16="http://schemas.microsoft.com/office/drawing/2014/main" id="{AFEFB5E9-CFB8-46E6-8086-DC4D1FC377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670" y="3590938"/>
              <a:ext cx="1003155" cy="35992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3" name="Imagem 62">
              <a:extLst>
                <a:ext uri="{FF2B5EF4-FFF2-40B4-BE49-F238E27FC236}">
                  <a16:creationId xmlns="" xmlns:a16="http://schemas.microsoft.com/office/drawing/2014/main" id="{D9A88715-69CD-4929-B07B-A305CF080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0309" y="3569801"/>
              <a:ext cx="795649" cy="416123"/>
            </a:xfrm>
            <a:prstGeom prst="rect">
              <a:avLst/>
            </a:prstGeom>
            <a:noFill/>
          </p:spPr>
        </p:pic>
        <p:pic>
          <p:nvPicPr>
            <p:cNvPr id="64" name="Picture 103" descr="SGS Logo">
              <a:hlinkClick r:id="rId74" tooltip="Return to home page"/>
              <a:extLst>
                <a:ext uri="{FF2B5EF4-FFF2-40B4-BE49-F238E27FC236}">
                  <a16:creationId xmlns="" xmlns:a16="http://schemas.microsoft.com/office/drawing/2014/main" id="{5802FC18-9EC2-4D62-AFB7-9E4A0BD8D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8977" y="3612239"/>
              <a:ext cx="686623" cy="333219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5" name="Picture 43" descr="http://www.sintac.es/ESP/IMG/LogoSIRPLASTE.jpg">
              <a:hlinkClick r:id="rId76"/>
              <a:extLst>
                <a:ext uri="{FF2B5EF4-FFF2-40B4-BE49-F238E27FC236}">
                  <a16:creationId xmlns="" xmlns:a16="http://schemas.microsoft.com/office/drawing/2014/main" id="{CB42CE7C-5F8D-47F3-A8F1-C1BE1FECC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339" y="4226421"/>
              <a:ext cx="992240" cy="369109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6" name="Picture 53" descr="http://5ps.pt/content/uploads/2013/03/SOCIEDADE-PONTO-VERDE.jpg">
              <a:hlinkClick r:id="rId78"/>
              <a:extLst>
                <a:ext uri="{FF2B5EF4-FFF2-40B4-BE49-F238E27FC236}">
                  <a16:creationId xmlns="" xmlns:a16="http://schemas.microsoft.com/office/drawing/2014/main" id="{097BAAEA-13C5-4B96-A599-0006DF1E3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5475" y="4225882"/>
              <a:ext cx="1068152" cy="342916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7" name="Picture 45" descr="http://paginas.fe.up.pt/~careerfair/2013/register/public/upload/Sonae_basic_03_10_2012_VF.jpg">
              <a:hlinkClick r:id="rId80"/>
              <a:extLst>
                <a:ext uri="{FF2B5EF4-FFF2-40B4-BE49-F238E27FC236}">
                  <a16:creationId xmlns="" xmlns:a16="http://schemas.microsoft.com/office/drawing/2014/main" id="{3FAB678A-0015-4A8A-835A-314CF0891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4278" y="4318800"/>
              <a:ext cx="1024785" cy="17807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8" name="Picture 51" descr="http://ambienteonline.pt/contents/mlist/sopinalsite.jpg">
              <a:hlinkClick r:id="rId82"/>
              <a:extLst>
                <a:ext uri="{FF2B5EF4-FFF2-40B4-BE49-F238E27FC236}">
                  <a16:creationId xmlns="" xmlns:a16="http://schemas.microsoft.com/office/drawing/2014/main" id="{84D0BEFE-6F46-4A6E-9B25-15DB0910E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836" y="4127111"/>
              <a:ext cx="890529" cy="39363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9" name="Imagem 68">
              <a:extLst>
                <a:ext uri="{FF2B5EF4-FFF2-40B4-BE49-F238E27FC236}">
                  <a16:creationId xmlns="" xmlns:a16="http://schemas.microsoft.com/office/drawing/2014/main" id="{3750A74E-3F3D-46EF-A036-D1E6BAD1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5060" y="4206938"/>
              <a:ext cx="596103" cy="364541"/>
            </a:xfrm>
            <a:prstGeom prst="rect">
              <a:avLst/>
            </a:prstGeom>
            <a:noFill/>
          </p:spPr>
        </p:pic>
        <p:pic>
          <p:nvPicPr>
            <p:cNvPr id="70" name="Picture 2" descr="http://www.emqtv.com/logos/stericycle-inc-logo.gif">
              <a:hlinkClick r:id="rId85"/>
              <a:extLst>
                <a:ext uri="{FF2B5EF4-FFF2-40B4-BE49-F238E27FC236}">
                  <a16:creationId xmlns="" xmlns:a16="http://schemas.microsoft.com/office/drawing/2014/main" id="{6D061BB7-FF35-4D07-8E00-B493E8C8A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132" y="4261103"/>
              <a:ext cx="1028765" cy="292328"/>
            </a:xfrm>
            <a:prstGeom prst="rect">
              <a:avLst/>
            </a:prstGeom>
            <a:noFill/>
            <a:extLst/>
          </p:spPr>
        </p:pic>
        <p:pic>
          <p:nvPicPr>
            <p:cNvPr id="71" name="Picture 1">
              <a:extLst>
                <a:ext uri="{FF2B5EF4-FFF2-40B4-BE49-F238E27FC236}">
                  <a16:creationId xmlns="" xmlns:a16="http://schemas.microsoft.com/office/drawing/2014/main" id="{A844B540-6E81-476A-89D0-BB55BED84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7449" y="4101698"/>
              <a:ext cx="480741" cy="478117"/>
            </a:xfrm>
            <a:prstGeom prst="rect">
              <a:avLst/>
            </a:prstGeom>
            <a:noFill/>
          </p:spPr>
        </p:pic>
        <p:pic>
          <p:nvPicPr>
            <p:cNvPr id="72" name="Picture 55" descr="Tnl beyond future">
              <a:hlinkClick r:id="rId88" tooltip="home"/>
              <a:extLst>
                <a:ext uri="{FF2B5EF4-FFF2-40B4-BE49-F238E27FC236}">
                  <a16:creationId xmlns="" xmlns:a16="http://schemas.microsoft.com/office/drawing/2014/main" id="{7CEF28E1-43A9-4CEB-AED1-34E95F688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3688" y="4273629"/>
              <a:ext cx="691847" cy="247422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73" name="Picture 57" descr="http://www.tratolixo.pt/Comunicacao/PublishingImages/logo-25-anos-TRATOLIXO-5.jpg">
              <a:hlinkClick r:id="rId90"/>
              <a:extLst>
                <a:ext uri="{FF2B5EF4-FFF2-40B4-BE49-F238E27FC236}">
                  <a16:creationId xmlns="" xmlns:a16="http://schemas.microsoft.com/office/drawing/2014/main" id="{E01E3BF1-763A-4DF5-B77A-6A3B0571C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6544"/>
            <a:stretch>
              <a:fillRect/>
            </a:stretch>
          </p:blipFill>
          <p:spPr bwMode="auto">
            <a:xfrm>
              <a:off x="660831" y="4815748"/>
              <a:ext cx="976500" cy="312209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74" name="Marcador de Posição de Conteúdo 4">
              <a:extLst>
                <a:ext uri="{FF2B5EF4-FFF2-40B4-BE49-F238E27FC236}">
                  <a16:creationId xmlns="" xmlns:a16="http://schemas.microsoft.com/office/drawing/2014/main" id="{20EB09C2-E373-4501-AC30-ED935A9BB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69828" y="4799688"/>
              <a:ext cx="783927" cy="292637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75" name="Picture 3" descr="D:\2016\projetos\SmartWastePortugal - PR-02957\logo.gif">
              <a:extLst>
                <a:ext uri="{FF2B5EF4-FFF2-40B4-BE49-F238E27FC236}">
                  <a16:creationId xmlns="" xmlns:a16="http://schemas.microsoft.com/office/drawing/2014/main" id="{457E0440-C109-43FB-A353-052FAF8D3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803" y="4869076"/>
              <a:ext cx="1027066" cy="262544"/>
            </a:xfrm>
            <a:prstGeom prst="rect">
              <a:avLst/>
            </a:prstGeom>
            <a:noFill/>
            <a:extLst/>
          </p:spPr>
        </p:pic>
        <p:pic>
          <p:nvPicPr>
            <p:cNvPr id="76" name="Picture 59" descr="http://www.veolia.pt/sites/all/themes/veo/images/logo.png">
              <a:extLst>
                <a:ext uri="{FF2B5EF4-FFF2-40B4-BE49-F238E27FC236}">
                  <a16:creationId xmlns="" xmlns:a16="http://schemas.microsoft.com/office/drawing/2014/main" id="{746DF2CF-9D55-4682-B7D7-151151D8C5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986" r="12852"/>
            <a:stretch>
              <a:fillRect/>
            </a:stretch>
          </p:blipFill>
          <p:spPr bwMode="auto">
            <a:xfrm>
              <a:off x="8367202" y="4838380"/>
              <a:ext cx="887000" cy="405208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77" name="Imagem 76">
              <a:extLst>
                <a:ext uri="{FF2B5EF4-FFF2-40B4-BE49-F238E27FC236}">
                  <a16:creationId xmlns="" xmlns:a16="http://schemas.microsoft.com/office/drawing/2014/main" id="{5F5EEA7C-304C-4285-9AF3-A65AA7DEB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5462" y="3389804"/>
              <a:ext cx="575617" cy="626799"/>
            </a:xfrm>
            <a:prstGeom prst="rect">
              <a:avLst/>
            </a:prstGeom>
          </p:spPr>
        </p:pic>
        <p:pic>
          <p:nvPicPr>
            <p:cNvPr id="78" name="Imagem 77">
              <a:extLst>
                <a:ext uri="{FF2B5EF4-FFF2-40B4-BE49-F238E27FC236}">
                  <a16:creationId xmlns="" xmlns:a16="http://schemas.microsoft.com/office/drawing/2014/main" id="{DB7C9A4F-C595-464D-818E-770556E8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6526" y="4706965"/>
              <a:ext cx="1102553" cy="484761"/>
            </a:xfrm>
            <a:prstGeom prst="rect">
              <a:avLst/>
            </a:prstGeom>
          </p:spPr>
        </p:pic>
        <p:pic>
          <p:nvPicPr>
            <p:cNvPr id="79" name="Imagem 78">
              <a:extLst>
                <a:ext uri="{FF2B5EF4-FFF2-40B4-BE49-F238E27FC236}">
                  <a16:creationId xmlns="" xmlns:a16="http://schemas.microsoft.com/office/drawing/2014/main" id="{56343581-897C-4B76-98B5-ABB055FA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8067" y="4799688"/>
              <a:ext cx="1162977" cy="407042"/>
            </a:xfrm>
            <a:prstGeom prst="rect">
              <a:avLst/>
            </a:prstGeom>
          </p:spPr>
        </p:pic>
        <p:pic>
          <p:nvPicPr>
            <p:cNvPr id="80" name="Imagem 79">
              <a:extLst>
                <a:ext uri="{FF2B5EF4-FFF2-40B4-BE49-F238E27FC236}">
                  <a16:creationId xmlns="" xmlns:a16="http://schemas.microsoft.com/office/drawing/2014/main" id="{C74389E7-6191-41FD-A223-8055045CF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2015" y="4254199"/>
              <a:ext cx="815880" cy="328882"/>
            </a:xfrm>
            <a:prstGeom prst="rect">
              <a:avLst/>
            </a:prstGeom>
          </p:spPr>
        </p:pic>
        <p:pic>
          <p:nvPicPr>
            <p:cNvPr id="81" name="Imagem 80">
              <a:extLst>
                <a:ext uri="{FF2B5EF4-FFF2-40B4-BE49-F238E27FC236}">
                  <a16:creationId xmlns="" xmlns:a16="http://schemas.microsoft.com/office/drawing/2014/main" id="{C15FAD4B-2843-42EF-8AC1-C5C1CB0D3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159" y="4016603"/>
              <a:ext cx="876015" cy="631180"/>
            </a:xfrm>
            <a:prstGeom prst="rect">
              <a:avLst/>
            </a:prstGeom>
          </p:spPr>
        </p:pic>
        <p:pic>
          <p:nvPicPr>
            <p:cNvPr id="82" name="Imagem 81">
              <a:extLst>
                <a:ext uri="{FF2B5EF4-FFF2-40B4-BE49-F238E27FC236}">
                  <a16:creationId xmlns="" xmlns:a16="http://schemas.microsoft.com/office/drawing/2014/main" id="{4836ADCE-BE24-4FDF-9D17-F824FE18B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6863" y="1282951"/>
              <a:ext cx="614596" cy="261339"/>
            </a:xfrm>
            <a:prstGeom prst="rect">
              <a:avLst/>
            </a:prstGeom>
          </p:spPr>
        </p:pic>
        <p:pic>
          <p:nvPicPr>
            <p:cNvPr id="83" name="Imagem 82">
              <a:extLst>
                <a:ext uri="{FF2B5EF4-FFF2-40B4-BE49-F238E27FC236}">
                  <a16:creationId xmlns="" xmlns:a16="http://schemas.microsoft.com/office/drawing/2014/main" id="{020B8DED-7CEF-4E7F-9EB0-1A0A0662B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4202" y="2890904"/>
              <a:ext cx="937533" cy="462238"/>
            </a:xfrm>
            <a:prstGeom prst="rect">
              <a:avLst/>
            </a:prstGeom>
          </p:spPr>
        </p:pic>
        <p:pic>
          <p:nvPicPr>
            <p:cNvPr id="84" name="Imagem 83">
              <a:extLst>
                <a:ext uri="{FF2B5EF4-FFF2-40B4-BE49-F238E27FC236}">
                  <a16:creationId xmlns="" xmlns:a16="http://schemas.microsoft.com/office/drawing/2014/main" id="{98FB7414-E53B-44EF-B26B-F2F933E03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9741" y="4575218"/>
              <a:ext cx="640465" cy="610661"/>
            </a:xfrm>
            <a:prstGeom prst="rect">
              <a:avLst/>
            </a:prstGeom>
          </p:spPr>
        </p:pic>
        <p:pic>
          <p:nvPicPr>
            <p:cNvPr id="85" name="Imagem 84">
              <a:extLst>
                <a:ext uri="{FF2B5EF4-FFF2-40B4-BE49-F238E27FC236}">
                  <a16:creationId xmlns="" xmlns:a16="http://schemas.microsoft.com/office/drawing/2014/main" id="{306489B7-21DD-40C9-B4D3-AD18D081B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832" y="2886697"/>
              <a:ext cx="943428" cy="493503"/>
            </a:xfrm>
            <a:prstGeom prst="rect">
              <a:avLst/>
            </a:prstGeom>
          </p:spPr>
        </p:pic>
        <p:pic>
          <p:nvPicPr>
            <p:cNvPr id="86" name="Imagem 85">
              <a:extLst>
                <a:ext uri="{FF2B5EF4-FFF2-40B4-BE49-F238E27FC236}">
                  <a16:creationId xmlns="" xmlns:a16="http://schemas.microsoft.com/office/drawing/2014/main" id="{ED66891D-A188-41F2-AEAD-06D2BDCAD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6567" y="4694659"/>
              <a:ext cx="559820" cy="543192"/>
            </a:xfrm>
            <a:prstGeom prst="rect">
              <a:avLst/>
            </a:prstGeom>
          </p:spPr>
        </p:pic>
        <p:pic>
          <p:nvPicPr>
            <p:cNvPr id="87" name="Imagem 86">
              <a:extLst>
                <a:ext uri="{FF2B5EF4-FFF2-40B4-BE49-F238E27FC236}">
                  <a16:creationId xmlns="" xmlns:a16="http://schemas.microsoft.com/office/drawing/2014/main" id="{31DC2817-1A78-4CBA-9233-3E352C5F7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5435" y="2389542"/>
              <a:ext cx="1103472" cy="317019"/>
            </a:xfrm>
            <a:prstGeom prst="rect">
              <a:avLst/>
            </a:prstGeom>
          </p:spPr>
        </p:pic>
        <p:pic>
          <p:nvPicPr>
            <p:cNvPr id="88" name="Imagem 87">
              <a:extLst>
                <a:ext uri="{FF2B5EF4-FFF2-40B4-BE49-F238E27FC236}">
                  <a16:creationId xmlns="" xmlns:a16="http://schemas.microsoft.com/office/drawing/2014/main" id="{D237BFD9-7F2A-4CC4-91B0-80CBAAB95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6127" y="1709715"/>
              <a:ext cx="781134" cy="439949"/>
            </a:xfrm>
            <a:prstGeom prst="rect">
              <a:avLst/>
            </a:prstGeom>
          </p:spPr>
        </p:pic>
        <p:pic>
          <p:nvPicPr>
            <p:cNvPr id="89" name="Imagem 88">
              <a:extLst>
                <a:ext uri="{FF2B5EF4-FFF2-40B4-BE49-F238E27FC236}">
                  <a16:creationId xmlns="" xmlns:a16="http://schemas.microsoft.com/office/drawing/2014/main" id="{64F099B4-F7F3-4B6A-A2BC-9FDE13640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813" y="502243"/>
              <a:ext cx="658005" cy="493504"/>
            </a:xfrm>
            <a:prstGeom prst="rect">
              <a:avLst/>
            </a:prstGeom>
          </p:spPr>
        </p:pic>
        <p:pic>
          <p:nvPicPr>
            <p:cNvPr id="90" name="Imagem 89">
              <a:extLst>
                <a:ext uri="{FF2B5EF4-FFF2-40B4-BE49-F238E27FC236}">
                  <a16:creationId xmlns="" xmlns:a16="http://schemas.microsoft.com/office/drawing/2014/main" id="{9D864727-29CA-41F2-A0A7-6325467A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9894" y="662296"/>
              <a:ext cx="700538" cy="327737"/>
            </a:xfrm>
            <a:prstGeom prst="rect">
              <a:avLst/>
            </a:prstGeom>
          </p:spPr>
        </p:pic>
        <p:pic>
          <p:nvPicPr>
            <p:cNvPr id="91" name="Imagem 90">
              <a:extLst>
                <a:ext uri="{FF2B5EF4-FFF2-40B4-BE49-F238E27FC236}">
                  <a16:creationId xmlns="" xmlns:a16="http://schemas.microsoft.com/office/drawing/2014/main" id="{60526125-7B32-481B-BD55-C96C7037C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8274" y="440858"/>
              <a:ext cx="936794" cy="662284"/>
            </a:xfrm>
            <a:prstGeom prst="rect">
              <a:avLst/>
            </a:prstGeom>
          </p:spPr>
        </p:pic>
        <p:pic>
          <p:nvPicPr>
            <p:cNvPr id="92" name="Imagem 91">
              <a:extLst>
                <a:ext uri="{FF2B5EF4-FFF2-40B4-BE49-F238E27FC236}">
                  <a16:creationId xmlns="" xmlns:a16="http://schemas.microsoft.com/office/drawing/2014/main" id="{C50EF2DA-4713-4617-B5E6-46810EE1E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98977" y="4739506"/>
              <a:ext cx="597656" cy="521683"/>
            </a:xfrm>
            <a:prstGeom prst="rect">
              <a:avLst/>
            </a:prstGeom>
          </p:spPr>
        </p:pic>
        <p:pic>
          <p:nvPicPr>
            <p:cNvPr id="93" name="Imagem 92">
              <a:extLst>
                <a:ext uri="{FF2B5EF4-FFF2-40B4-BE49-F238E27FC236}">
                  <a16:creationId xmlns="" xmlns:a16="http://schemas.microsoft.com/office/drawing/2014/main" id="{B9722FD8-C3A6-45BE-BEDD-C02357BE8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5303" y="3601913"/>
              <a:ext cx="548780" cy="343545"/>
            </a:xfrm>
            <a:prstGeom prst="rect">
              <a:avLst/>
            </a:prstGeom>
          </p:spPr>
        </p:pic>
        <p:pic>
          <p:nvPicPr>
            <p:cNvPr id="94" name="Imagem 93">
              <a:extLst>
                <a:ext uri="{FF2B5EF4-FFF2-40B4-BE49-F238E27FC236}">
                  <a16:creationId xmlns="" xmlns:a16="http://schemas.microsoft.com/office/drawing/2014/main" id="{C2255568-2AC3-42D4-B83C-4F039A1AF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821" y="3568144"/>
              <a:ext cx="1188823" cy="396274"/>
            </a:xfrm>
            <a:prstGeom prst="rect">
              <a:avLst/>
            </a:prstGeom>
          </p:spPr>
        </p:pic>
        <p:pic>
          <p:nvPicPr>
            <p:cNvPr id="95" name="Imagem 94">
              <a:extLst>
                <a:ext uri="{FF2B5EF4-FFF2-40B4-BE49-F238E27FC236}">
                  <a16:creationId xmlns="" xmlns:a16="http://schemas.microsoft.com/office/drawing/2014/main" id="{0D24F00C-3446-40A1-BF75-F61687741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7135" y="2986703"/>
              <a:ext cx="1085182" cy="329213"/>
            </a:xfrm>
            <a:prstGeom prst="rect">
              <a:avLst/>
            </a:prstGeom>
          </p:spPr>
        </p:pic>
        <p:pic>
          <p:nvPicPr>
            <p:cNvPr id="96" name="Imagem 95">
              <a:extLst>
                <a:ext uri="{FF2B5EF4-FFF2-40B4-BE49-F238E27FC236}">
                  <a16:creationId xmlns="" xmlns:a16="http://schemas.microsoft.com/office/drawing/2014/main" id="{BD51F681-4BB0-4D4C-BA4C-94D653635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4754" y="1138159"/>
              <a:ext cx="1090752" cy="401856"/>
            </a:xfrm>
            <a:prstGeom prst="rect">
              <a:avLst/>
            </a:prstGeom>
          </p:spPr>
        </p:pic>
        <p:pic>
          <p:nvPicPr>
            <p:cNvPr id="97" name="Imagem 96">
              <a:extLst>
                <a:ext uri="{FF2B5EF4-FFF2-40B4-BE49-F238E27FC236}">
                  <a16:creationId xmlns="" xmlns:a16="http://schemas.microsoft.com/office/drawing/2014/main" id="{2746ECB0-1BB2-419D-9B16-BEBA12DDC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4504" y="4815748"/>
              <a:ext cx="701454" cy="480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58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487363"/>
            <a:ext cx="10515600" cy="957262"/>
          </a:xfrm>
        </p:spPr>
        <p:txBody>
          <a:bodyPr>
            <a:norm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Enquadramento</a:t>
            </a:r>
          </a:p>
        </p:txBody>
      </p:sp>
      <p:sp>
        <p:nvSpPr>
          <p:cNvPr id="5" name="Retângulo 4"/>
          <p:cNvSpPr/>
          <p:nvPr/>
        </p:nvSpPr>
        <p:spPr>
          <a:xfrm>
            <a:off x="779995" y="1444625"/>
            <a:ext cx="10650581" cy="4710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EUROPEIAS E NACIONAIS</a:t>
            </a:r>
            <a:r>
              <a:rPr lang="pt-PT" sz="20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PT" b="1" dirty="0">
              <a:solidFill>
                <a:srgbClr val="6DBF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</a:t>
            </a:r>
            <a:r>
              <a:rPr lang="pt-PT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Acção</a:t>
            </a:r>
            <a:r>
              <a:rPr lang="pt-PT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 Economia Circular da União Europeia</a:t>
            </a:r>
            <a:r>
              <a:rPr lang="pt-PT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dezembro 2015</a:t>
            </a:r>
          </a:p>
          <a:p>
            <a:pPr>
              <a:spcAft>
                <a:spcPts val="0"/>
              </a:spcAft>
            </a:pPr>
            <a:r>
              <a:rPr lang="pt-PT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linhas estratégicas da UE para uma </a:t>
            </a:r>
            <a:r>
              <a:rPr lang="pt-PT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 mais circular</a:t>
            </a:r>
            <a:r>
              <a:rPr lang="pt-PT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</a:t>
            </a:r>
            <a:r>
              <a:rPr lang="pt-PT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no uso dos recursos</a:t>
            </a:r>
            <a:r>
              <a:rPr lang="pt-PT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</a:t>
            </a:r>
            <a:r>
              <a:rPr lang="en-US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  <a:r>
              <a:rPr lang="en-US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Demolição</a:t>
            </a:r>
            <a:r>
              <a:rPr lang="en-US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dos </a:t>
            </a:r>
            <a:r>
              <a:rPr lang="en-US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Prioritários</a:t>
            </a:r>
            <a:r>
              <a:rPr lang="en-US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US" b="1" dirty="0">
              <a:solidFill>
                <a:srgbClr val="0E6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Gestão de Resíduos de Construção e Demolição da EU – </a:t>
            </a:r>
            <a:r>
              <a:rPr lang="pt-PT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setembro 2016</a:t>
            </a:r>
          </a:p>
          <a:p>
            <a:r>
              <a:rPr lang="pt-BR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 a </a:t>
            </a:r>
            <a:r>
              <a:rPr lang="pt-BR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confiança</a:t>
            </a:r>
            <a:r>
              <a:rPr lang="pt-BR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processo de gestão dos RCD e na </a:t>
            </a:r>
            <a:r>
              <a:rPr lang="pt-BR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qualidade</a:t>
            </a:r>
            <a:r>
              <a:rPr lang="pt-BR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materiais de Construção e Demolição reciclados. </a:t>
            </a:r>
            <a:endParaRPr lang="en-GB" dirty="0">
              <a:solidFill>
                <a:srgbClr val="0E6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Ação para a Economia Circular em Portugal (PAEC)</a:t>
            </a:r>
            <a:r>
              <a:rPr lang="pt-PT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dezembro de 2017</a:t>
            </a:r>
          </a:p>
          <a:p>
            <a:pPr algn="just">
              <a:spcAft>
                <a:spcPts val="0"/>
              </a:spcAft>
            </a:pPr>
            <a:r>
              <a:rPr lang="pt-PT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 um modelo estratégico de crescimento e de investimento assente na </a:t>
            </a:r>
            <a:r>
              <a:rPr lang="pt-PT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e valorização dos recursos e na minimização dos impactes ambientais</a:t>
            </a:r>
            <a:r>
              <a:rPr lang="pt-PT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Plano apresenta três níveis de ações a serem trabalhadas até 2020.</a:t>
            </a:r>
          </a:p>
          <a:p>
            <a:pPr algn="just">
              <a:lnSpc>
                <a:spcPct val="134000"/>
              </a:lnSpc>
            </a:pPr>
            <a:r>
              <a:rPr lang="en-US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</a:t>
            </a:r>
            <a:r>
              <a:rPr lang="en-US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</a:t>
            </a:r>
            <a:r>
              <a:rPr lang="en-US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  <a:r>
              <a:rPr lang="en-US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dos </a:t>
            </a:r>
            <a:r>
              <a:rPr lang="en-US" b="1" dirty="0" err="1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Prioritários</a:t>
            </a:r>
            <a:r>
              <a:rPr lang="en-US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46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487363"/>
            <a:ext cx="10515600" cy="957262"/>
          </a:xfrm>
        </p:spPr>
        <p:txBody>
          <a:bodyPr>
            <a:norm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Enquadramento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729343" y="1546624"/>
            <a:ext cx="10733313" cy="4592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endParaRPr lang="pt-PT" sz="2400" b="1" dirty="0">
              <a:solidFill>
                <a:srgbClr val="0E6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2400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 legal nacional (Decreto-Lei n.º 178/2006):</a:t>
            </a:r>
          </a:p>
          <a:p>
            <a:endParaRPr lang="pt-PT" sz="2400" b="1" dirty="0">
              <a:solidFill>
                <a:srgbClr val="0E6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PT" alt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Estabelecimento da meta </a:t>
            </a:r>
            <a:r>
              <a:rPr lang="pt-PT" altLang="pt-PT" sz="2400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para a preparação para  a reutilização, reciclagem e outras formas de valorização material de RCD</a:t>
            </a:r>
            <a:r>
              <a:rPr lang="pt-PT" alt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cumprir até 2020;</a:t>
            </a:r>
          </a:p>
          <a:p>
            <a:pPr marL="342900" indent="-342900">
              <a:buFontTx/>
              <a:buChar char="-"/>
            </a:pPr>
            <a:r>
              <a:rPr lang="pt-PT" alt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Obrigação da utilização de pelo menos </a:t>
            </a:r>
            <a:r>
              <a:rPr lang="pt-PT" altLang="pt-PT" sz="2400" b="1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de materiais reciclados em empreitadas de construção e de manutenção de infraestruturas </a:t>
            </a:r>
            <a:r>
              <a:rPr lang="pt-PT" alt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abrigo do Código dos Contratos Públicos.</a:t>
            </a:r>
          </a:p>
          <a:p>
            <a:pPr marL="342900" indent="-342900">
              <a:buFontTx/>
              <a:buChar char="-"/>
            </a:pPr>
            <a:endParaRPr lang="pt-PT" altLang="pt-PT" sz="2400" dirty="0">
              <a:solidFill>
                <a:srgbClr val="0E6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PT" sz="2400" b="1" dirty="0">
              <a:solidFill>
                <a:srgbClr val="0E6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487363"/>
            <a:ext cx="10515600" cy="957262"/>
          </a:xfrm>
        </p:spPr>
        <p:txBody>
          <a:bodyPr>
            <a:norm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Enquadramento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838200" y="1584325"/>
            <a:ext cx="5867399" cy="4592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setor de construção e as diversas atividades que desenvolve resultam no </a:t>
            </a:r>
            <a:r>
              <a:rPr lang="pt-PT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intensivo de matérias-primas </a:t>
            </a:r>
            <a:r>
              <a:rPr 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na produção de elevados quantitativos de </a:t>
            </a:r>
            <a:r>
              <a:rPr lang="pt-PT" sz="2400" dirty="0">
                <a:solidFill>
                  <a:srgbClr val="6DBF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Resíduos de Construção e Demolição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solidFill>
                  <a:srgbClr val="0E6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(RCD).</a:t>
            </a:r>
          </a:p>
          <a:p>
            <a:pPr algn="just">
              <a:lnSpc>
                <a:spcPct val="134000"/>
              </a:lnSpc>
            </a:pPr>
            <a:endParaRPr lang="pt-PT" sz="2900" dirty="0">
              <a:solidFill>
                <a:srgbClr val="0E6F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87"/>
          <a:stretch/>
        </p:blipFill>
        <p:spPr>
          <a:xfrm>
            <a:off x="6994525" y="1679520"/>
            <a:ext cx="4756470" cy="381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27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0" y="6351815"/>
            <a:ext cx="12192000" cy="5061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7486" y="6447784"/>
            <a:ext cx="1046181" cy="3672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543" y="6455849"/>
            <a:ext cx="1182253" cy="35916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487363"/>
            <a:ext cx="10515600" cy="957262"/>
          </a:xfrm>
        </p:spPr>
        <p:txBody>
          <a:bodyPr>
            <a:norm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Enquadramento</a:t>
            </a:r>
          </a:p>
        </p:txBody>
      </p:sp>
      <p:pic>
        <p:nvPicPr>
          <p:cNvPr id="10" name="Marcador de Posição de Conteúdo 4">
            <a:extLst>
              <a:ext uri="{FF2B5EF4-FFF2-40B4-BE49-F238E27FC236}">
                <a16:creationId xmlns="" xmlns:a16="http://schemas.microsoft.com/office/drawing/2014/main" id="{87E874A4-3EE6-48C6-8DEC-10577D8B1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703" y="1548659"/>
            <a:ext cx="8854641" cy="4592638"/>
          </a:xfrm>
        </p:spPr>
      </p:pic>
    </p:spTree>
    <p:extLst>
      <p:ext uri="{BB962C8B-B14F-4D97-AF65-F5344CB8AC3E}">
        <p14:creationId xmlns:p14="http://schemas.microsoft.com/office/powerpoint/2010/main" val="16204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532</Words>
  <Application>Microsoft Office PowerPoint</Application>
  <PresentationFormat>Ecrã Panorâmico</PresentationFormat>
  <Paragraphs>77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Prevenção e Gestão de Resíduos de Construção e Demolição  na  Área Metropolitana do Porto</vt:lpstr>
      <vt:lpstr>Entidades:</vt:lpstr>
      <vt:lpstr>Associação Smart Waste Portugal</vt:lpstr>
      <vt:lpstr>Associação Smart Waste Portugal</vt:lpstr>
      <vt:lpstr>Enquadramento</vt:lpstr>
      <vt:lpstr>Enquadramento</vt:lpstr>
      <vt:lpstr>Enquadramento</vt:lpstr>
      <vt:lpstr>Enquadramento</vt:lpstr>
      <vt:lpstr>Enquadramento</vt:lpstr>
      <vt:lpstr>AMP – Proposta de atividades</vt:lpstr>
      <vt:lpstr>AMP – Proposta de atividades</vt:lpstr>
      <vt:lpstr>AMP – Proposta de atividades</vt:lpstr>
      <vt:lpstr>AMP – Proposta de atividades</vt:lpstr>
      <vt:lpstr>AMP – Cronograma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Joel Pais</dc:creator>
  <cp:lastModifiedBy>AMP</cp:lastModifiedBy>
  <cp:revision>19</cp:revision>
  <dcterms:created xsi:type="dcterms:W3CDTF">2018-04-12T16:16:46Z</dcterms:created>
  <dcterms:modified xsi:type="dcterms:W3CDTF">2018-04-17T09:51:14Z</dcterms:modified>
</cp:coreProperties>
</file>