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71" r:id="rId14"/>
    <p:sldId id="272" r:id="rId1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Folha1!$D$5</c:f>
              <c:strCache>
                <c:ptCount val="1"/>
                <c:pt idx="0">
                  <c:v>Festividades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orbel" panose="020B0503020204020204" pitchFamily="34" charset="0"/>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Folha1!$E$4:$G$4</c:f>
              <c:strCache>
                <c:ptCount val="3"/>
                <c:pt idx="0">
                  <c:v>Ano 2015</c:v>
                </c:pt>
                <c:pt idx="1">
                  <c:v>Ano 2016</c:v>
                </c:pt>
                <c:pt idx="2">
                  <c:v>Ano 2017</c:v>
                </c:pt>
              </c:strCache>
            </c:strRef>
          </c:cat>
          <c:val>
            <c:numRef>
              <c:f>Folha1!$E$5:$G$5</c:f>
              <c:numCache>
                <c:formatCode>General</c:formatCode>
                <c:ptCount val="3"/>
                <c:pt idx="0">
                  <c:v>73</c:v>
                </c:pt>
                <c:pt idx="1">
                  <c:v>90</c:v>
                </c:pt>
                <c:pt idx="2">
                  <c:v>110</c:v>
                </c:pt>
              </c:numCache>
            </c:numRef>
          </c:val>
        </c:ser>
        <c:ser>
          <c:idx val="1"/>
          <c:order val="1"/>
          <c:tx>
            <c:strRef>
              <c:f>Folha1!$D$6</c:f>
              <c:strCache>
                <c:ptCount val="1"/>
                <c:pt idx="0">
                  <c:v>Eventos</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orbel" panose="020B0503020204020204" pitchFamily="34" charset="0"/>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Folha1!$E$4:$G$4</c:f>
              <c:strCache>
                <c:ptCount val="3"/>
                <c:pt idx="0">
                  <c:v>Ano 2015</c:v>
                </c:pt>
                <c:pt idx="1">
                  <c:v>Ano 2016</c:v>
                </c:pt>
                <c:pt idx="2">
                  <c:v>Ano 2017</c:v>
                </c:pt>
              </c:strCache>
            </c:strRef>
          </c:cat>
          <c:val>
            <c:numRef>
              <c:f>Folha1!$E$6:$G$6</c:f>
              <c:numCache>
                <c:formatCode>General</c:formatCode>
                <c:ptCount val="3"/>
                <c:pt idx="0">
                  <c:v>159</c:v>
                </c:pt>
                <c:pt idx="1">
                  <c:v>142</c:v>
                </c:pt>
                <c:pt idx="2">
                  <c:v>175</c:v>
                </c:pt>
              </c:numCache>
            </c:numRef>
          </c:val>
        </c:ser>
        <c:ser>
          <c:idx val="2"/>
          <c:order val="2"/>
          <c:tx>
            <c:strRef>
              <c:f>Folha1!$D$7</c:f>
              <c:strCache>
                <c:ptCount val="1"/>
                <c:pt idx="0">
                  <c:v>Obras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orbel" panose="020B0503020204020204" pitchFamily="34" charset="0"/>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Folha1!$E$4:$G$4</c:f>
              <c:strCache>
                <c:ptCount val="3"/>
                <c:pt idx="0">
                  <c:v>Ano 2015</c:v>
                </c:pt>
                <c:pt idx="1">
                  <c:v>Ano 2016</c:v>
                </c:pt>
                <c:pt idx="2">
                  <c:v>Ano 2017</c:v>
                </c:pt>
              </c:strCache>
            </c:strRef>
          </c:cat>
          <c:val>
            <c:numRef>
              <c:f>Folha1!$E$7:$G$7</c:f>
              <c:numCache>
                <c:formatCode>General</c:formatCode>
                <c:ptCount val="3"/>
                <c:pt idx="0">
                  <c:v>3</c:v>
                </c:pt>
                <c:pt idx="1">
                  <c:v>18</c:v>
                </c:pt>
                <c:pt idx="2">
                  <c:v>50</c:v>
                </c:pt>
              </c:numCache>
            </c:numRef>
          </c:val>
        </c:ser>
        <c:dLbls>
          <c:showLegendKey val="0"/>
          <c:showVal val="0"/>
          <c:showCatName val="0"/>
          <c:showSerName val="0"/>
          <c:showPercent val="0"/>
          <c:showBubbleSize val="0"/>
        </c:dLbls>
        <c:gapWidth val="300"/>
        <c:overlap val="100"/>
        <c:serLines>
          <c:spPr>
            <a:ln w="9525" cap="flat" cmpd="sng" algn="ctr">
              <a:solidFill>
                <a:schemeClr val="tx1">
                  <a:lumMod val="35000"/>
                  <a:lumOff val="65000"/>
                </a:schemeClr>
              </a:solidFill>
              <a:round/>
            </a:ln>
            <a:effectLst/>
          </c:spPr>
        </c:serLines>
        <c:axId val="2097668528"/>
        <c:axId val="2097669072"/>
      </c:barChart>
      <c:catAx>
        <c:axId val="209766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orbel" panose="020B0503020204020204" pitchFamily="34" charset="0"/>
                <a:ea typeface="+mn-ea"/>
                <a:cs typeface="+mn-cs"/>
              </a:defRPr>
            </a:pPr>
            <a:endParaRPr lang="pt-PT"/>
          </a:p>
        </c:txPr>
        <c:crossAx val="2097669072"/>
        <c:crosses val="autoZero"/>
        <c:auto val="1"/>
        <c:lblAlgn val="ctr"/>
        <c:lblOffset val="100"/>
        <c:noMultiLvlLbl val="0"/>
      </c:catAx>
      <c:valAx>
        <c:axId val="209766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r>
                  <a:rPr lang="en-US"/>
                  <a:t>Número de licenças</a:t>
                </a:r>
              </a:p>
            </c:rich>
          </c:tx>
          <c:layout>
            <c:manualLayout>
              <c:xMode val="edge"/>
              <c:yMode val="edge"/>
              <c:x val="1.0652463382157125E-2"/>
              <c:y val="0.3134306478118754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pt-P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orbel" panose="020B0503020204020204" pitchFamily="34" charset="0"/>
                <a:ea typeface="+mn-ea"/>
                <a:cs typeface="+mn-cs"/>
              </a:defRPr>
            </a:pPr>
            <a:endParaRPr lang="pt-PT"/>
          </a:p>
        </c:txPr>
        <c:crossAx val="20976685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orbel" panose="020B050302020402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a:latin typeface="Corbel" panose="020B0503020204020204" pitchFamily="34" charset="0"/>
        </a:defRPr>
      </a:pPr>
      <a:endParaRPr lang="pt-P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2135BAA2-C276-41C9-AD08-D9C31F545E01}" type="datetimeFigureOut">
              <a:rPr lang="pt-PT" smtClean="0"/>
              <a:t>13/04/2018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239428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135BAA2-C276-41C9-AD08-D9C31F545E01}" type="datetimeFigureOut">
              <a:rPr lang="pt-PT" smtClean="0"/>
              <a:t>13/04/2018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43876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135BAA2-C276-41C9-AD08-D9C31F545E01}" type="datetimeFigureOut">
              <a:rPr lang="pt-PT" smtClean="0"/>
              <a:t>13/04/2018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109555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135BAA2-C276-41C9-AD08-D9C31F545E01}" type="datetimeFigureOut">
              <a:rPr lang="pt-PT" smtClean="0"/>
              <a:t>13/04/2018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5595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2135BAA2-C276-41C9-AD08-D9C31F545E01}" type="datetimeFigureOut">
              <a:rPr lang="pt-PT" smtClean="0"/>
              <a:t>13/04/2018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408649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2135BAA2-C276-41C9-AD08-D9C31F545E01}" type="datetimeFigureOut">
              <a:rPr lang="pt-PT" smtClean="0"/>
              <a:t>13/04/2018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247687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2135BAA2-C276-41C9-AD08-D9C31F545E01}" type="datetimeFigureOut">
              <a:rPr lang="pt-PT" smtClean="0"/>
              <a:t>13/04/2018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145410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2135BAA2-C276-41C9-AD08-D9C31F545E01}" type="datetimeFigureOut">
              <a:rPr lang="pt-PT" smtClean="0"/>
              <a:t>13/04/2018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307908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135BAA2-C276-41C9-AD08-D9C31F545E01}" type="datetimeFigureOut">
              <a:rPr lang="pt-PT" smtClean="0"/>
              <a:t>13/04/2018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192785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135BAA2-C276-41C9-AD08-D9C31F545E01}" type="datetimeFigureOut">
              <a:rPr lang="pt-PT" smtClean="0"/>
              <a:t>13/04/2018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143673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135BAA2-C276-41C9-AD08-D9C31F545E01}" type="datetimeFigureOut">
              <a:rPr lang="pt-PT" smtClean="0"/>
              <a:t>13/04/2018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03EE215-F34B-489E-9C80-BD0F6FC12F26}" type="slidenum">
              <a:rPr lang="pt-PT" smtClean="0"/>
              <a:t>‹nº›</a:t>
            </a:fld>
            <a:endParaRPr lang="pt-PT"/>
          </a:p>
        </p:txBody>
      </p:sp>
    </p:spTree>
    <p:extLst>
      <p:ext uri="{BB962C8B-B14F-4D97-AF65-F5344CB8AC3E}">
        <p14:creationId xmlns:p14="http://schemas.microsoft.com/office/powerpoint/2010/main" val="35187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5BAA2-C276-41C9-AD08-D9C31F545E01}" type="datetimeFigureOut">
              <a:rPr lang="pt-PT" smtClean="0"/>
              <a:t>13/04/2018</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EE215-F34B-489E-9C80-BD0F6FC12F26}" type="slidenum">
              <a:rPr lang="pt-PT" smtClean="0"/>
              <a:t>‹nº›</a:t>
            </a:fld>
            <a:endParaRPr lang="pt-PT"/>
          </a:p>
        </p:txBody>
      </p:sp>
    </p:spTree>
    <p:extLst>
      <p:ext uri="{BB962C8B-B14F-4D97-AF65-F5344CB8AC3E}">
        <p14:creationId xmlns:p14="http://schemas.microsoft.com/office/powerpoint/2010/main" val="337449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ângulo retângulo 7"/>
          <p:cNvSpPr/>
          <p:nvPr/>
        </p:nvSpPr>
        <p:spPr>
          <a:xfrm rot="16200000">
            <a:off x="6414407" y="1080405"/>
            <a:ext cx="4408715" cy="714647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tângulo 3"/>
          <p:cNvSpPr/>
          <p:nvPr/>
        </p:nvSpPr>
        <p:spPr>
          <a:xfrm>
            <a:off x="415636" y="596137"/>
            <a:ext cx="7577715" cy="646331"/>
          </a:xfrm>
          <a:prstGeom prst="rect">
            <a:avLst/>
          </a:prstGeom>
        </p:spPr>
        <p:txBody>
          <a:bodyPr wrap="none">
            <a:spAutoFit/>
          </a:bodyPr>
          <a:lstStyle/>
          <a:p>
            <a:r>
              <a:rPr lang="pt-PT" sz="3600" b="1" dirty="0" smtClean="0">
                <a:solidFill>
                  <a:schemeClr val="accent6">
                    <a:lumMod val="60000"/>
                    <a:lumOff val="40000"/>
                  </a:schemeClr>
                </a:solidFill>
                <a:latin typeface="Century Gothic" panose="020B0502020202020204" pitchFamily="34" charset="0"/>
              </a:rPr>
              <a:t>SESSÃO REGIONAL DO AMBIENTE</a:t>
            </a:r>
            <a:endParaRPr lang="pt-PT" sz="3600" b="1" dirty="0">
              <a:solidFill>
                <a:schemeClr val="accent6">
                  <a:lumMod val="60000"/>
                  <a:lumOff val="40000"/>
                </a:schemeClr>
              </a:solidFill>
              <a:latin typeface="Century Gothic" panose="020B0502020202020204" pitchFamily="34" charset="0"/>
            </a:endParaRPr>
          </a:p>
        </p:txBody>
      </p:sp>
      <p:sp>
        <p:nvSpPr>
          <p:cNvPr id="6" name="Retângulo 5"/>
          <p:cNvSpPr/>
          <p:nvPr/>
        </p:nvSpPr>
        <p:spPr>
          <a:xfrm>
            <a:off x="415636" y="1413556"/>
            <a:ext cx="11005385" cy="584775"/>
          </a:xfrm>
          <a:prstGeom prst="rect">
            <a:avLst/>
          </a:prstGeom>
        </p:spPr>
        <p:txBody>
          <a:bodyPr wrap="none">
            <a:spAutoFit/>
          </a:bodyPr>
          <a:lstStyle/>
          <a:p>
            <a:r>
              <a:rPr lang="pt-PT" sz="3200" cap="small" dirty="0">
                <a:solidFill>
                  <a:schemeClr val="accent1">
                    <a:lumMod val="40000"/>
                    <a:lumOff val="60000"/>
                  </a:schemeClr>
                </a:solidFill>
              </a:rPr>
              <a:t>Guia de Harmonização de Aplicação das Licenças Especiais de Ruído </a:t>
            </a:r>
            <a:endParaRPr lang="pt-PT" sz="3200" dirty="0">
              <a:solidFill>
                <a:schemeClr val="accent1">
                  <a:lumMod val="40000"/>
                  <a:lumOff val="60000"/>
                </a:schemeClr>
              </a:solidFill>
            </a:endParaRPr>
          </a:p>
        </p:txBody>
      </p:sp>
      <p:pic>
        <p:nvPicPr>
          <p:cNvPr id="7" name="Imagem 6"/>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595"/>
          <a:stretch/>
        </p:blipFill>
        <p:spPr>
          <a:xfrm>
            <a:off x="4882245" y="2827564"/>
            <a:ext cx="7309755" cy="4030436"/>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471" y="6122451"/>
            <a:ext cx="1926774" cy="589272"/>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6392" y="6187806"/>
            <a:ext cx="1305795" cy="458561"/>
          </a:xfrm>
          <a:prstGeom prst="rect">
            <a:avLst/>
          </a:prstGeom>
        </p:spPr>
      </p:pic>
      <p:sp>
        <p:nvSpPr>
          <p:cNvPr id="9" name="Título 1"/>
          <p:cNvSpPr>
            <a:spLocks noGrp="1"/>
          </p:cNvSpPr>
          <p:nvPr>
            <p:ph type="ctrTitle"/>
          </p:nvPr>
        </p:nvSpPr>
        <p:spPr>
          <a:xfrm>
            <a:off x="415636" y="2449280"/>
            <a:ext cx="12107537" cy="1947212"/>
          </a:xfrm>
        </p:spPr>
        <p:txBody>
          <a:bodyPr>
            <a:normAutofit/>
          </a:bodyPr>
          <a:lstStyle/>
          <a:p>
            <a:pPr algn="l"/>
            <a:r>
              <a:rPr lang="pt-PT" sz="4000" b="1" dirty="0">
                <a:solidFill>
                  <a:schemeClr val="bg2">
                    <a:lumMod val="75000"/>
                  </a:schemeClr>
                </a:solidFill>
              </a:rPr>
              <a:t>LICENÇAS ESPECIAIS DO RUÍDO </a:t>
            </a:r>
            <a:r>
              <a:rPr lang="pt-PT" sz="4000" b="1" dirty="0" smtClean="0">
                <a:solidFill>
                  <a:schemeClr val="bg2">
                    <a:lumMod val="75000"/>
                  </a:schemeClr>
                </a:solidFill>
              </a:rPr>
              <a:t/>
            </a:r>
            <a:br>
              <a:rPr lang="pt-PT" sz="4000" b="1" dirty="0" smtClean="0">
                <a:solidFill>
                  <a:schemeClr val="bg2">
                    <a:lumMod val="75000"/>
                  </a:schemeClr>
                </a:solidFill>
              </a:rPr>
            </a:br>
            <a:r>
              <a:rPr lang="pt-PT" sz="4000" b="1" dirty="0" smtClean="0">
                <a:solidFill>
                  <a:schemeClr val="bg2">
                    <a:lumMod val="75000"/>
                  </a:schemeClr>
                </a:solidFill>
              </a:rPr>
              <a:t>Município </a:t>
            </a:r>
            <a:r>
              <a:rPr lang="pt-PT" sz="4000" b="1" dirty="0">
                <a:solidFill>
                  <a:schemeClr val="bg2">
                    <a:lumMod val="75000"/>
                  </a:schemeClr>
                </a:solidFill>
              </a:rPr>
              <a:t>de </a:t>
            </a:r>
            <a:r>
              <a:rPr lang="pt-PT" sz="4000" b="1" dirty="0" smtClean="0">
                <a:solidFill>
                  <a:schemeClr val="bg2">
                    <a:lumMod val="75000"/>
                  </a:schemeClr>
                </a:solidFill>
              </a:rPr>
              <a:t>Guimarães</a:t>
            </a:r>
            <a:endParaRPr lang="pt-PT" sz="4000" b="1" dirty="0">
              <a:solidFill>
                <a:schemeClr val="bg2">
                  <a:lumMod val="75000"/>
                </a:schemeClr>
              </a:solidFill>
            </a:endParaRPr>
          </a:p>
        </p:txBody>
      </p:sp>
      <p:sp>
        <p:nvSpPr>
          <p:cNvPr id="2" name="Retângulo 1"/>
          <p:cNvSpPr/>
          <p:nvPr/>
        </p:nvSpPr>
        <p:spPr>
          <a:xfrm>
            <a:off x="415636" y="4774774"/>
            <a:ext cx="6096000" cy="646331"/>
          </a:xfrm>
          <a:prstGeom prst="rect">
            <a:avLst/>
          </a:prstGeom>
        </p:spPr>
        <p:txBody>
          <a:bodyPr>
            <a:spAutoFit/>
          </a:bodyPr>
          <a:lstStyle/>
          <a:p>
            <a:r>
              <a:rPr lang="pt-PT" dirty="0">
                <a:solidFill>
                  <a:schemeClr val="tx2">
                    <a:lumMod val="60000"/>
                    <a:lumOff val="40000"/>
                  </a:schemeClr>
                </a:solidFill>
              </a:rPr>
              <a:t>Ateneu Comercial do Porto| 17 de Abril </a:t>
            </a:r>
            <a:br>
              <a:rPr lang="pt-PT" dirty="0">
                <a:solidFill>
                  <a:schemeClr val="tx2">
                    <a:lumMod val="60000"/>
                    <a:lumOff val="40000"/>
                  </a:schemeClr>
                </a:solidFill>
              </a:rPr>
            </a:br>
            <a:r>
              <a:rPr lang="pt-PT" dirty="0">
                <a:solidFill>
                  <a:schemeClr val="tx2">
                    <a:lumMod val="60000"/>
                    <a:lumOff val="40000"/>
                  </a:schemeClr>
                </a:solidFill>
              </a:rPr>
              <a:t>Dalila Sepúlveda</a:t>
            </a:r>
          </a:p>
        </p:txBody>
      </p:sp>
    </p:spTree>
    <p:extLst>
      <p:ext uri="{BB962C8B-B14F-4D97-AF65-F5344CB8AC3E}">
        <p14:creationId xmlns:p14="http://schemas.microsoft.com/office/powerpoint/2010/main" val="141250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560"/>
            <a:ext cx="10515600" cy="957489"/>
          </a:xfrm>
        </p:spPr>
        <p:txBody>
          <a:bodyPr/>
          <a:lstStyle/>
          <a:p>
            <a:r>
              <a:rPr lang="pt-PT" b="1" dirty="0">
                <a:solidFill>
                  <a:schemeClr val="accent6">
                    <a:lumMod val="60000"/>
                    <a:lumOff val="40000"/>
                  </a:schemeClr>
                </a:solidFill>
                <a:latin typeface="Century Gothic" panose="020B0502020202020204" pitchFamily="34" charset="0"/>
              </a:rPr>
              <a:t>Exemplos LER </a:t>
            </a: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sp>
        <p:nvSpPr>
          <p:cNvPr id="9" name="Título 1"/>
          <p:cNvSpPr txBox="1">
            <a:spLocks/>
          </p:cNvSpPr>
          <p:nvPr/>
        </p:nvSpPr>
        <p:spPr>
          <a:xfrm>
            <a:off x="252919" y="1388539"/>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3600" b="0" i="0" u="none" strike="noStrike" kern="1200" cap="none" spc="-60" normalizeH="0" baseline="0" noProof="0" smtClean="0">
                <a:ln>
                  <a:noFill/>
                </a:ln>
                <a:solidFill>
                  <a:srgbClr val="FFFFFF"/>
                </a:solidFill>
                <a:effectLst/>
                <a:uLnTx/>
                <a:uFillTx/>
                <a:latin typeface="Corbel" panose="020B0503020204020204"/>
                <a:ea typeface="+mj-ea"/>
                <a:cs typeface="+mj-cs"/>
              </a:rPr>
              <a:t>Exemplos LER</a:t>
            </a:r>
            <a:endParaRPr kumimoji="0" lang="pt-PT" sz="36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pic>
        <p:nvPicPr>
          <p:cNvPr id="10" name="Imagem 9"/>
          <p:cNvPicPr>
            <a:picLocks noChangeAspect="1"/>
          </p:cNvPicPr>
          <p:nvPr/>
        </p:nvPicPr>
        <p:blipFill rotWithShape="1">
          <a:blip r:embed="rId4"/>
          <a:srcRect b="8899"/>
          <a:stretch/>
        </p:blipFill>
        <p:spPr>
          <a:xfrm>
            <a:off x="120572" y="1388538"/>
            <a:ext cx="5904454" cy="4531006"/>
          </a:xfrm>
          <a:prstGeom prst="rect">
            <a:avLst/>
          </a:prstGeom>
        </p:spPr>
      </p:pic>
      <p:sp>
        <p:nvSpPr>
          <p:cNvPr id="11" name="Marcador de Posição de Conteúdo 2"/>
          <p:cNvSpPr txBox="1">
            <a:spLocks/>
          </p:cNvSpPr>
          <p:nvPr/>
        </p:nvSpPr>
        <p:spPr>
          <a:xfrm>
            <a:off x="-68120" y="5911991"/>
            <a:ext cx="6223431" cy="54343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150000"/>
              </a:lnSpc>
              <a:spcBef>
                <a:spcPts val="1200"/>
              </a:spcBef>
              <a:spcAft>
                <a:spcPts val="0"/>
              </a:spcAft>
              <a:buClr>
                <a:srgbClr val="D5393D"/>
              </a:buClr>
              <a:buSzTx/>
              <a:buFont typeface="Wingdings 2" pitchFamily="18" charset="2"/>
              <a:buChar char=""/>
              <a:tabLst/>
              <a:defRPr/>
            </a:pPr>
            <a:r>
              <a:rPr kumimoji="0" lang="pt-PT" sz="1400" b="1" i="0" u="none" strike="noStrike" kern="1200" cap="none" spc="0" normalizeH="0" baseline="0" noProof="0" dirty="0" smtClean="0">
                <a:ln>
                  <a:noFill/>
                </a:ln>
                <a:solidFill>
                  <a:srgbClr val="D5393D">
                    <a:lumMod val="60000"/>
                    <a:lumOff val="40000"/>
                  </a:srgbClr>
                </a:solidFill>
                <a:effectLst/>
                <a:uLnTx/>
                <a:uFillTx/>
                <a:latin typeface="Corbel" panose="020B0503020204020204"/>
                <a:ea typeface="+mn-ea"/>
                <a:cs typeface="+mn-cs"/>
              </a:rPr>
              <a:t>Antes da emissão da LER foi solicitado ao requerente como medida cautelar:</a:t>
            </a:r>
          </a:p>
          <a:p>
            <a:pPr marL="685800" marR="0" lvl="1" indent="-182880" algn="l" defTabSz="914400" rtl="0" eaLnBrk="1" fontAlgn="auto" latinLnBrk="0" hangingPunct="1">
              <a:lnSpc>
                <a:spcPct val="150000"/>
              </a:lnSpc>
              <a:spcBef>
                <a:spcPts val="250"/>
              </a:spcBef>
              <a:spcAft>
                <a:spcPts val="250"/>
              </a:spcAft>
              <a:buClr>
                <a:srgbClr val="D5393D"/>
              </a:buClr>
              <a:buSzTx/>
              <a:buFont typeface="Wingdings 2" pitchFamily="18" charset="2"/>
              <a:buChar char=""/>
              <a:tabLst/>
              <a:defRPr/>
            </a:pPr>
            <a:r>
              <a:rPr kumimoji="0" lang="pt-PT" sz="1400" b="1" i="0" u="none" strike="noStrike" kern="1200" cap="none" spc="0" normalizeH="0" baseline="0" noProof="0" dirty="0" smtClean="0">
                <a:ln>
                  <a:noFill/>
                </a:ln>
                <a:solidFill>
                  <a:srgbClr val="D5393D">
                    <a:lumMod val="60000"/>
                    <a:lumOff val="40000"/>
                  </a:srgbClr>
                </a:solidFill>
                <a:effectLst/>
                <a:uLnTx/>
                <a:uFillTx/>
                <a:latin typeface="Corbel" panose="020B0503020204020204"/>
                <a:ea typeface="+mn-ea"/>
                <a:cs typeface="+mn-cs"/>
              </a:rPr>
              <a:t>Informação da Junta de Freguesia;</a:t>
            </a:r>
          </a:p>
          <a:p>
            <a:pPr marL="685800" marR="0" lvl="1" indent="-182880" algn="l" defTabSz="914400" rtl="0" eaLnBrk="1" fontAlgn="auto" latinLnBrk="0" hangingPunct="1">
              <a:lnSpc>
                <a:spcPct val="150000"/>
              </a:lnSpc>
              <a:spcBef>
                <a:spcPts val="250"/>
              </a:spcBef>
              <a:spcAft>
                <a:spcPts val="250"/>
              </a:spcAft>
              <a:buClr>
                <a:srgbClr val="40BAD2"/>
              </a:buClr>
              <a:buSzTx/>
              <a:buFont typeface="Wingdings 2" pitchFamily="18" charset="2"/>
              <a:buChar char=""/>
              <a:tabLst/>
              <a:defRPr/>
            </a:pPr>
            <a:endParaRPr kumimoji="0" lang="pt-PT" sz="1400" b="1" i="0" u="none" strike="noStrike" kern="1200" cap="none" spc="0" normalizeH="0" baseline="0" noProof="0" dirty="0">
              <a:ln>
                <a:noFill/>
              </a:ln>
              <a:solidFill>
                <a:srgbClr val="D5393D">
                  <a:lumMod val="60000"/>
                  <a:lumOff val="40000"/>
                </a:srgbClr>
              </a:solidFill>
              <a:effectLst/>
              <a:uLnTx/>
              <a:uFillTx/>
              <a:latin typeface="Corbel" panose="020B0503020204020204"/>
              <a:ea typeface="+mn-ea"/>
              <a:cs typeface="+mn-cs"/>
            </a:endParaRPr>
          </a:p>
        </p:txBody>
      </p:sp>
      <p:sp>
        <p:nvSpPr>
          <p:cNvPr id="12" name="CaixaDeTexto 11"/>
          <p:cNvSpPr txBox="1"/>
          <p:nvPr/>
        </p:nvSpPr>
        <p:spPr>
          <a:xfrm>
            <a:off x="-9713" y="1155420"/>
            <a:ext cx="1784463" cy="369332"/>
          </a:xfrm>
          <a:prstGeom prst="rect">
            <a:avLst/>
          </a:prstGeom>
          <a:noFill/>
        </p:spPr>
        <p:txBody>
          <a:bodyPr wrap="none" rtlCol="0">
            <a:spAutoFit/>
          </a:bodyPr>
          <a:lstStyle/>
          <a:p>
            <a:r>
              <a:rPr lang="pt-PT" b="1" dirty="0">
                <a:solidFill>
                  <a:srgbClr val="40BAD2">
                    <a:lumMod val="60000"/>
                    <a:lumOff val="40000"/>
                  </a:srgbClr>
                </a:solidFill>
                <a:latin typeface="Corbel" panose="020B0503020204020204"/>
              </a:rPr>
              <a:t>Eventos </a:t>
            </a:r>
            <a:r>
              <a:rPr lang="pt-PT" b="1" dirty="0" smtClean="0">
                <a:solidFill>
                  <a:srgbClr val="40BAD2">
                    <a:lumMod val="60000"/>
                    <a:lumOff val="40000"/>
                  </a:srgbClr>
                </a:solidFill>
                <a:latin typeface="Corbel" panose="020B0503020204020204"/>
              </a:rPr>
              <a:t>música </a:t>
            </a:r>
            <a:endParaRPr lang="pt-PT" b="1" dirty="0">
              <a:solidFill>
                <a:srgbClr val="40BAD2">
                  <a:lumMod val="60000"/>
                  <a:lumOff val="40000"/>
                </a:srgbClr>
              </a:solidFill>
              <a:latin typeface="Corbel" panose="020B0503020204020204"/>
            </a:endParaRPr>
          </a:p>
        </p:txBody>
      </p:sp>
      <p:sp>
        <p:nvSpPr>
          <p:cNvPr id="13" name="CaixaDeTexto 12"/>
          <p:cNvSpPr txBox="1"/>
          <p:nvPr/>
        </p:nvSpPr>
        <p:spPr>
          <a:xfrm>
            <a:off x="6025026" y="1209372"/>
            <a:ext cx="1343638" cy="369332"/>
          </a:xfrm>
          <a:prstGeom prst="rect">
            <a:avLst/>
          </a:prstGeom>
          <a:noFill/>
        </p:spPr>
        <p:txBody>
          <a:bodyPr wrap="none" rtlCol="0">
            <a:spAutoFit/>
          </a:bodyPr>
          <a:lstStyle/>
          <a:p>
            <a:r>
              <a:rPr lang="pt-PT" b="1" dirty="0" smtClean="0">
                <a:solidFill>
                  <a:srgbClr val="40BAD2">
                    <a:lumMod val="60000"/>
                    <a:lumOff val="40000"/>
                  </a:srgbClr>
                </a:solidFill>
                <a:latin typeface="Corbel" panose="020B0503020204020204"/>
              </a:rPr>
              <a:t>Altifalantes</a:t>
            </a:r>
            <a:endParaRPr lang="pt-PT" b="1" dirty="0">
              <a:solidFill>
                <a:srgbClr val="40BAD2">
                  <a:lumMod val="60000"/>
                  <a:lumOff val="40000"/>
                </a:srgbClr>
              </a:solidFill>
              <a:latin typeface="Corbel" panose="020B0503020204020204"/>
            </a:endParaRPr>
          </a:p>
        </p:txBody>
      </p:sp>
      <p:pic>
        <p:nvPicPr>
          <p:cNvPr id="14" name="Imagem 13"/>
          <p:cNvPicPr>
            <a:picLocks noChangeAspect="1"/>
          </p:cNvPicPr>
          <p:nvPr/>
        </p:nvPicPr>
        <p:blipFill rotWithShape="1">
          <a:blip r:embed="rId5"/>
          <a:srcRect l="38092" t="44386" r="19474" b="9123"/>
          <a:stretch/>
        </p:blipFill>
        <p:spPr>
          <a:xfrm>
            <a:off x="6025026" y="1578704"/>
            <a:ext cx="6126032" cy="3775347"/>
          </a:xfrm>
          <a:prstGeom prst="rect">
            <a:avLst/>
          </a:prstGeom>
        </p:spPr>
      </p:pic>
      <p:sp>
        <p:nvSpPr>
          <p:cNvPr id="15" name="Marcador de Posição de Conteúdo 2"/>
          <p:cNvSpPr txBox="1">
            <a:spLocks/>
          </p:cNvSpPr>
          <p:nvPr/>
        </p:nvSpPr>
        <p:spPr>
          <a:xfrm>
            <a:off x="6155311" y="5272500"/>
            <a:ext cx="6223431" cy="54343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Clr>
                <a:srgbClr val="D5393D"/>
              </a:buClr>
            </a:pPr>
            <a:r>
              <a:rPr lang="pt-PT" sz="1400" b="1" dirty="0" smtClean="0">
                <a:solidFill>
                  <a:srgbClr val="D5393D">
                    <a:lumMod val="60000"/>
                    <a:lumOff val="40000"/>
                  </a:srgbClr>
                </a:solidFill>
                <a:latin typeface="Corbel" panose="020B0503020204020204"/>
              </a:rPr>
              <a:t>Limitação do horário solicitado</a:t>
            </a:r>
          </a:p>
          <a:p>
            <a:pPr lvl="1">
              <a:lnSpc>
                <a:spcPct val="150000"/>
              </a:lnSpc>
              <a:buClr>
                <a:srgbClr val="40BAD2"/>
              </a:buClr>
            </a:pPr>
            <a:endParaRPr lang="pt-PT" sz="1400" b="1" dirty="0">
              <a:solidFill>
                <a:srgbClr val="D5393D">
                  <a:lumMod val="60000"/>
                  <a:lumOff val="40000"/>
                </a:srgbClr>
              </a:solidFill>
              <a:latin typeface="Corbel" panose="020B0503020204020204"/>
            </a:endParaRPr>
          </a:p>
        </p:txBody>
      </p:sp>
    </p:spTree>
    <p:extLst>
      <p:ext uri="{BB962C8B-B14F-4D97-AF65-F5344CB8AC3E}">
        <p14:creationId xmlns:p14="http://schemas.microsoft.com/office/powerpoint/2010/main" val="1765155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Exemplos LER </a:t>
            </a: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sp>
        <p:nvSpPr>
          <p:cNvPr id="9" name="Título 1"/>
          <p:cNvSpPr txBox="1">
            <a:spLocks/>
          </p:cNvSpPr>
          <p:nvPr/>
        </p:nvSpPr>
        <p:spPr>
          <a:xfrm>
            <a:off x="252919" y="1749480"/>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PT" sz="3600" b="0" i="0" u="none" strike="noStrike" kern="1200" cap="none" spc="-60" normalizeH="0" baseline="0" noProof="0" smtClean="0">
                <a:ln>
                  <a:noFill/>
                </a:ln>
                <a:solidFill>
                  <a:srgbClr val="FFFFFF"/>
                </a:solidFill>
                <a:effectLst/>
                <a:uLnTx/>
                <a:uFillTx/>
                <a:latin typeface="Corbel" panose="020B0503020204020204"/>
                <a:ea typeface="+mj-ea"/>
                <a:cs typeface="+mj-cs"/>
              </a:rPr>
              <a:t>Exemplos LER</a:t>
            </a:r>
            <a:endParaRPr kumimoji="0" lang="pt-PT" sz="36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pic>
        <p:nvPicPr>
          <p:cNvPr id="10" name="Imagem 9"/>
          <p:cNvPicPr>
            <a:picLocks noChangeAspect="1"/>
          </p:cNvPicPr>
          <p:nvPr/>
        </p:nvPicPr>
        <p:blipFill rotWithShape="1">
          <a:blip r:embed="rId4"/>
          <a:srcRect b="18026"/>
          <a:stretch/>
        </p:blipFill>
        <p:spPr>
          <a:xfrm>
            <a:off x="0" y="1941985"/>
            <a:ext cx="6232358" cy="3436132"/>
          </a:xfrm>
          <a:prstGeom prst="rect">
            <a:avLst/>
          </a:prstGeom>
        </p:spPr>
      </p:pic>
      <p:pic>
        <p:nvPicPr>
          <p:cNvPr id="11" name="Imagem 10"/>
          <p:cNvPicPr>
            <a:picLocks noChangeAspect="1"/>
          </p:cNvPicPr>
          <p:nvPr/>
        </p:nvPicPr>
        <p:blipFill>
          <a:blip r:embed="rId5"/>
          <a:stretch>
            <a:fillRect/>
          </a:stretch>
        </p:blipFill>
        <p:spPr>
          <a:xfrm>
            <a:off x="6132986" y="1941984"/>
            <a:ext cx="5863570" cy="3664731"/>
          </a:xfrm>
          <a:prstGeom prst="rect">
            <a:avLst/>
          </a:prstGeom>
        </p:spPr>
      </p:pic>
      <p:sp>
        <p:nvSpPr>
          <p:cNvPr id="12" name="CaixaDeTexto 11"/>
          <p:cNvSpPr txBox="1"/>
          <p:nvPr/>
        </p:nvSpPr>
        <p:spPr>
          <a:xfrm>
            <a:off x="0" y="1476401"/>
            <a:ext cx="1784463" cy="369332"/>
          </a:xfrm>
          <a:prstGeom prst="rect">
            <a:avLst/>
          </a:prstGeom>
          <a:noFill/>
        </p:spPr>
        <p:txBody>
          <a:bodyPr wrap="none" rtlCol="0">
            <a:spAutoFit/>
          </a:bodyPr>
          <a:lstStyle/>
          <a:p>
            <a:r>
              <a:rPr lang="pt-PT" b="1" dirty="0">
                <a:solidFill>
                  <a:srgbClr val="40BAD2">
                    <a:lumMod val="60000"/>
                    <a:lumOff val="40000"/>
                  </a:srgbClr>
                </a:solidFill>
                <a:latin typeface="Corbel" panose="020B0503020204020204"/>
              </a:rPr>
              <a:t>Eventos </a:t>
            </a:r>
            <a:r>
              <a:rPr lang="pt-PT" b="1" dirty="0" smtClean="0">
                <a:solidFill>
                  <a:srgbClr val="40BAD2">
                    <a:lumMod val="60000"/>
                    <a:lumOff val="40000"/>
                  </a:srgbClr>
                </a:solidFill>
                <a:latin typeface="Corbel" panose="020B0503020204020204"/>
              </a:rPr>
              <a:t>música </a:t>
            </a:r>
            <a:endParaRPr lang="pt-PT" b="1" dirty="0">
              <a:solidFill>
                <a:srgbClr val="40BAD2">
                  <a:lumMod val="60000"/>
                  <a:lumOff val="40000"/>
                </a:srgbClr>
              </a:solidFill>
              <a:latin typeface="Corbel" panose="020B0503020204020204"/>
            </a:endParaRPr>
          </a:p>
        </p:txBody>
      </p:sp>
      <p:sp>
        <p:nvSpPr>
          <p:cNvPr id="13" name="CaixaDeTexto 12"/>
          <p:cNvSpPr txBox="1"/>
          <p:nvPr/>
        </p:nvSpPr>
        <p:spPr>
          <a:xfrm>
            <a:off x="6367024" y="1557136"/>
            <a:ext cx="2135521" cy="369332"/>
          </a:xfrm>
          <a:prstGeom prst="rect">
            <a:avLst/>
          </a:prstGeom>
          <a:noFill/>
        </p:spPr>
        <p:txBody>
          <a:bodyPr wrap="none" rtlCol="0">
            <a:spAutoFit/>
          </a:bodyPr>
          <a:lstStyle/>
          <a:p>
            <a:r>
              <a:rPr lang="pt-PT" b="1" dirty="0">
                <a:solidFill>
                  <a:srgbClr val="40BAD2">
                    <a:lumMod val="60000"/>
                    <a:lumOff val="40000"/>
                  </a:srgbClr>
                </a:solidFill>
                <a:latin typeface="Corbel" panose="020B0503020204020204"/>
              </a:rPr>
              <a:t>Eventos </a:t>
            </a:r>
            <a:r>
              <a:rPr lang="pt-PT" b="1" dirty="0" smtClean="0">
                <a:solidFill>
                  <a:srgbClr val="40BAD2">
                    <a:lumMod val="60000"/>
                    <a:lumOff val="40000"/>
                  </a:srgbClr>
                </a:solidFill>
                <a:latin typeface="Corbel" panose="020B0503020204020204"/>
              </a:rPr>
              <a:t>casamento</a:t>
            </a:r>
            <a:endParaRPr lang="pt-PT" b="1" dirty="0">
              <a:solidFill>
                <a:srgbClr val="40BAD2">
                  <a:lumMod val="60000"/>
                  <a:lumOff val="40000"/>
                </a:srgbClr>
              </a:solidFill>
              <a:latin typeface="Corbel" panose="020B0503020204020204"/>
            </a:endParaRPr>
          </a:p>
        </p:txBody>
      </p:sp>
      <p:sp>
        <p:nvSpPr>
          <p:cNvPr id="14" name="Marcador de Posição de Conteúdo 2"/>
          <p:cNvSpPr txBox="1">
            <a:spLocks/>
          </p:cNvSpPr>
          <p:nvPr/>
        </p:nvSpPr>
        <p:spPr>
          <a:xfrm>
            <a:off x="143593" y="5570622"/>
            <a:ext cx="6223431" cy="54343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Clr>
                <a:srgbClr val="D5393D"/>
              </a:buClr>
            </a:pPr>
            <a:r>
              <a:rPr lang="pt-PT" sz="1400" b="1" dirty="0" smtClean="0">
                <a:solidFill>
                  <a:srgbClr val="D5393D">
                    <a:lumMod val="60000"/>
                    <a:lumOff val="40000"/>
                  </a:srgbClr>
                </a:solidFill>
                <a:latin typeface="Corbel" panose="020B0503020204020204"/>
              </a:rPr>
              <a:t>Limitação do horário solicitado </a:t>
            </a:r>
            <a:endParaRPr lang="pt-PT" sz="1400" dirty="0" smtClean="0">
              <a:solidFill>
                <a:srgbClr val="D5393D">
                  <a:lumMod val="60000"/>
                  <a:lumOff val="40000"/>
                </a:srgbClr>
              </a:solidFill>
              <a:latin typeface="Corbel" panose="020B0503020204020204"/>
            </a:endParaRPr>
          </a:p>
          <a:p>
            <a:pPr lvl="1">
              <a:lnSpc>
                <a:spcPct val="150000"/>
              </a:lnSpc>
              <a:buClr>
                <a:srgbClr val="40BAD2"/>
              </a:buClr>
            </a:pPr>
            <a:endParaRPr lang="pt-PT" sz="1400" dirty="0">
              <a:solidFill>
                <a:srgbClr val="D5393D">
                  <a:lumMod val="60000"/>
                  <a:lumOff val="40000"/>
                </a:srgbClr>
              </a:solidFill>
              <a:latin typeface="Corbel" panose="020B0503020204020204"/>
            </a:endParaRPr>
          </a:p>
        </p:txBody>
      </p:sp>
      <p:sp>
        <p:nvSpPr>
          <p:cNvPr id="15" name="Marcador de Posição de Conteúdo 2"/>
          <p:cNvSpPr txBox="1">
            <a:spLocks/>
          </p:cNvSpPr>
          <p:nvPr/>
        </p:nvSpPr>
        <p:spPr>
          <a:xfrm>
            <a:off x="6232358" y="5606715"/>
            <a:ext cx="6223431" cy="54343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Clr>
                <a:srgbClr val="D5393D"/>
              </a:buClr>
            </a:pPr>
            <a:r>
              <a:rPr lang="pt-PT" sz="1400" b="1" dirty="0" smtClean="0">
                <a:solidFill>
                  <a:srgbClr val="D5393D">
                    <a:lumMod val="60000"/>
                    <a:lumOff val="40000"/>
                  </a:srgbClr>
                </a:solidFill>
                <a:latin typeface="Corbel" panose="020B0503020204020204"/>
              </a:rPr>
              <a:t>Limitação do horário solicitado</a:t>
            </a:r>
            <a:endParaRPr lang="pt-PT" sz="1400" dirty="0" smtClean="0">
              <a:solidFill>
                <a:srgbClr val="D5393D">
                  <a:lumMod val="60000"/>
                  <a:lumOff val="40000"/>
                </a:srgbClr>
              </a:solidFill>
              <a:latin typeface="Corbel" panose="020B0503020204020204"/>
            </a:endParaRPr>
          </a:p>
          <a:p>
            <a:pPr lvl="1">
              <a:lnSpc>
                <a:spcPct val="150000"/>
              </a:lnSpc>
              <a:buClr>
                <a:srgbClr val="40BAD2"/>
              </a:buClr>
            </a:pPr>
            <a:endParaRPr lang="pt-PT" sz="1400" dirty="0">
              <a:solidFill>
                <a:srgbClr val="D5393D">
                  <a:lumMod val="60000"/>
                  <a:lumOff val="40000"/>
                </a:srgbClr>
              </a:solidFill>
              <a:latin typeface="Corbel" panose="020B0503020204020204"/>
            </a:endParaRPr>
          </a:p>
        </p:txBody>
      </p:sp>
    </p:spTree>
    <p:extLst>
      <p:ext uri="{BB962C8B-B14F-4D97-AF65-F5344CB8AC3E}">
        <p14:creationId xmlns:p14="http://schemas.microsoft.com/office/powerpoint/2010/main" val="2800400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Exemplos LER </a:t>
            </a: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pic>
        <p:nvPicPr>
          <p:cNvPr id="9" name="Imagem 8"/>
          <p:cNvPicPr>
            <a:picLocks noChangeAspect="1"/>
          </p:cNvPicPr>
          <p:nvPr/>
        </p:nvPicPr>
        <p:blipFill>
          <a:blip r:embed="rId4"/>
          <a:stretch>
            <a:fillRect/>
          </a:stretch>
        </p:blipFill>
        <p:spPr>
          <a:xfrm>
            <a:off x="252919" y="2005757"/>
            <a:ext cx="6184233" cy="3876033"/>
          </a:xfrm>
          <a:prstGeom prst="rect">
            <a:avLst/>
          </a:prstGeom>
        </p:spPr>
      </p:pic>
      <p:pic>
        <p:nvPicPr>
          <p:cNvPr id="10" name="Imagem 9"/>
          <p:cNvPicPr>
            <a:picLocks noChangeAspect="1"/>
          </p:cNvPicPr>
          <p:nvPr/>
        </p:nvPicPr>
        <p:blipFill rotWithShape="1">
          <a:blip r:embed="rId5"/>
          <a:srcRect l="37895" t="38772" r="18980" b="18245"/>
          <a:stretch/>
        </p:blipFill>
        <p:spPr>
          <a:xfrm>
            <a:off x="6290390" y="2005757"/>
            <a:ext cx="5901610" cy="3308684"/>
          </a:xfrm>
          <a:prstGeom prst="rect">
            <a:avLst/>
          </a:prstGeom>
        </p:spPr>
      </p:pic>
      <p:sp>
        <p:nvSpPr>
          <p:cNvPr id="11" name="CaixaDeTexto 10"/>
          <p:cNvSpPr txBox="1"/>
          <p:nvPr/>
        </p:nvSpPr>
        <p:spPr>
          <a:xfrm>
            <a:off x="252919" y="1476733"/>
            <a:ext cx="827471" cy="369332"/>
          </a:xfrm>
          <a:prstGeom prst="rect">
            <a:avLst/>
          </a:prstGeom>
          <a:noFill/>
        </p:spPr>
        <p:txBody>
          <a:bodyPr wrap="none" rtlCol="0">
            <a:spAutoFit/>
          </a:bodyPr>
          <a:lstStyle/>
          <a:p>
            <a:r>
              <a:rPr lang="pt-PT" b="1" dirty="0" smtClean="0">
                <a:solidFill>
                  <a:srgbClr val="40BAD2">
                    <a:lumMod val="60000"/>
                    <a:lumOff val="40000"/>
                  </a:srgbClr>
                </a:solidFill>
                <a:latin typeface="Corbel" panose="020B0503020204020204"/>
              </a:rPr>
              <a:t>Obras </a:t>
            </a:r>
            <a:endParaRPr lang="pt-PT" b="1" dirty="0">
              <a:solidFill>
                <a:srgbClr val="40BAD2">
                  <a:lumMod val="60000"/>
                  <a:lumOff val="40000"/>
                </a:srgbClr>
              </a:solidFill>
              <a:latin typeface="Corbel" panose="020B0503020204020204"/>
            </a:endParaRPr>
          </a:p>
        </p:txBody>
      </p:sp>
      <p:sp>
        <p:nvSpPr>
          <p:cNvPr id="12" name="CaixaDeTexto 11"/>
          <p:cNvSpPr txBox="1"/>
          <p:nvPr/>
        </p:nvSpPr>
        <p:spPr>
          <a:xfrm>
            <a:off x="6437152" y="1476733"/>
            <a:ext cx="1836080" cy="369332"/>
          </a:xfrm>
          <a:prstGeom prst="rect">
            <a:avLst/>
          </a:prstGeom>
          <a:noFill/>
        </p:spPr>
        <p:txBody>
          <a:bodyPr wrap="none" rtlCol="0">
            <a:spAutoFit/>
          </a:bodyPr>
          <a:lstStyle/>
          <a:p>
            <a:r>
              <a:rPr lang="pt-PT" b="1" dirty="0">
                <a:solidFill>
                  <a:srgbClr val="40BAD2">
                    <a:lumMod val="60000"/>
                    <a:lumOff val="40000"/>
                  </a:srgbClr>
                </a:solidFill>
                <a:latin typeface="Corbel" panose="020B0503020204020204"/>
              </a:rPr>
              <a:t>Eventos </a:t>
            </a:r>
            <a:r>
              <a:rPr lang="pt-PT" b="1" dirty="0" smtClean="0">
                <a:solidFill>
                  <a:srgbClr val="40BAD2">
                    <a:lumMod val="60000"/>
                    <a:lumOff val="40000"/>
                  </a:srgbClr>
                </a:solidFill>
                <a:latin typeface="Corbel" panose="020B0503020204020204"/>
              </a:rPr>
              <a:t>karaoke</a:t>
            </a:r>
            <a:endParaRPr lang="pt-PT" b="1" dirty="0">
              <a:solidFill>
                <a:srgbClr val="40BAD2">
                  <a:lumMod val="60000"/>
                  <a:lumOff val="40000"/>
                </a:srgbClr>
              </a:solidFill>
              <a:latin typeface="Corbel" panose="020B0503020204020204"/>
            </a:endParaRPr>
          </a:p>
        </p:txBody>
      </p:sp>
      <p:sp>
        <p:nvSpPr>
          <p:cNvPr id="13" name="Marcador de Posição de Conteúdo 2"/>
          <p:cNvSpPr txBox="1">
            <a:spLocks/>
          </p:cNvSpPr>
          <p:nvPr/>
        </p:nvSpPr>
        <p:spPr>
          <a:xfrm>
            <a:off x="289082" y="5622030"/>
            <a:ext cx="6223431" cy="54343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Clr>
                <a:srgbClr val="D5393D"/>
              </a:buClr>
            </a:pPr>
            <a:r>
              <a:rPr lang="pt-PT" sz="1400" b="1" dirty="0" smtClean="0">
                <a:solidFill>
                  <a:srgbClr val="D5393D">
                    <a:lumMod val="60000"/>
                    <a:lumOff val="40000"/>
                  </a:srgbClr>
                </a:solidFill>
                <a:latin typeface="Corbel" panose="020B0503020204020204"/>
              </a:rPr>
              <a:t>Emissão pelo carácter urgente da obra</a:t>
            </a:r>
            <a:endParaRPr lang="pt-PT" sz="1400" dirty="0" smtClean="0">
              <a:solidFill>
                <a:srgbClr val="D5393D">
                  <a:lumMod val="60000"/>
                  <a:lumOff val="40000"/>
                </a:srgbClr>
              </a:solidFill>
              <a:latin typeface="Corbel" panose="020B0503020204020204"/>
            </a:endParaRPr>
          </a:p>
          <a:p>
            <a:pPr lvl="1">
              <a:lnSpc>
                <a:spcPct val="150000"/>
              </a:lnSpc>
              <a:buClr>
                <a:srgbClr val="40BAD2"/>
              </a:buClr>
            </a:pPr>
            <a:endParaRPr lang="pt-PT" sz="1400" dirty="0">
              <a:solidFill>
                <a:srgbClr val="D5393D">
                  <a:lumMod val="60000"/>
                  <a:lumOff val="40000"/>
                </a:srgbClr>
              </a:solidFill>
              <a:latin typeface="Corbel" panose="020B0503020204020204"/>
            </a:endParaRPr>
          </a:p>
        </p:txBody>
      </p:sp>
      <p:sp>
        <p:nvSpPr>
          <p:cNvPr id="14" name="Marcador de Posição de Conteúdo 2"/>
          <p:cNvSpPr txBox="1">
            <a:spLocks/>
          </p:cNvSpPr>
          <p:nvPr/>
        </p:nvSpPr>
        <p:spPr>
          <a:xfrm>
            <a:off x="6290390" y="5511709"/>
            <a:ext cx="6223431" cy="54343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buClr>
                <a:srgbClr val="D5393D"/>
              </a:buClr>
            </a:pPr>
            <a:r>
              <a:rPr lang="pt-PT" sz="1400" b="1" dirty="0" smtClean="0">
                <a:solidFill>
                  <a:srgbClr val="D5393D">
                    <a:lumMod val="60000"/>
                    <a:lumOff val="40000"/>
                  </a:srgbClr>
                </a:solidFill>
                <a:latin typeface="Corbel" panose="020B0503020204020204"/>
              </a:rPr>
              <a:t>Limitação do horário solicitado</a:t>
            </a:r>
          </a:p>
          <a:p>
            <a:pPr>
              <a:lnSpc>
                <a:spcPct val="100000"/>
              </a:lnSpc>
              <a:buClr>
                <a:srgbClr val="D5393D"/>
              </a:buClr>
            </a:pPr>
            <a:r>
              <a:rPr lang="pt-PT" sz="1400" b="1" dirty="0" smtClean="0">
                <a:solidFill>
                  <a:srgbClr val="D5393D">
                    <a:lumMod val="60000"/>
                    <a:lumOff val="40000"/>
                  </a:srgbClr>
                </a:solidFill>
                <a:latin typeface="Corbel" panose="020B0503020204020204"/>
              </a:rPr>
              <a:t>Não foi emitida mais nenhuma licença, devido a reclamações </a:t>
            </a:r>
            <a:endParaRPr lang="pt-PT" sz="1400" dirty="0" smtClean="0">
              <a:solidFill>
                <a:srgbClr val="D5393D">
                  <a:lumMod val="60000"/>
                  <a:lumOff val="40000"/>
                </a:srgbClr>
              </a:solidFill>
              <a:latin typeface="Corbel" panose="020B0503020204020204"/>
            </a:endParaRPr>
          </a:p>
          <a:p>
            <a:pPr lvl="1">
              <a:lnSpc>
                <a:spcPct val="100000"/>
              </a:lnSpc>
              <a:buClr>
                <a:srgbClr val="40BAD2"/>
              </a:buClr>
            </a:pPr>
            <a:endParaRPr lang="pt-PT" sz="1400" dirty="0">
              <a:solidFill>
                <a:srgbClr val="D5393D">
                  <a:lumMod val="60000"/>
                  <a:lumOff val="40000"/>
                </a:srgbClr>
              </a:solidFill>
              <a:latin typeface="Corbel" panose="020B0503020204020204"/>
            </a:endParaRPr>
          </a:p>
        </p:txBody>
      </p:sp>
    </p:spTree>
    <p:extLst>
      <p:ext uri="{BB962C8B-B14F-4D97-AF65-F5344CB8AC3E}">
        <p14:creationId xmlns:p14="http://schemas.microsoft.com/office/powerpoint/2010/main" val="3977889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Medidas a adotar </a:t>
            </a:r>
            <a:endParaRPr lang="pt-PT" dirty="0">
              <a:solidFill>
                <a:schemeClr val="accent6">
                  <a:lumMod val="60000"/>
                  <a:lumOff val="40000"/>
                </a:schemeClr>
              </a:solidFill>
            </a:endParaRPr>
          </a:p>
        </p:txBody>
      </p:sp>
      <p:sp>
        <p:nvSpPr>
          <p:cNvPr id="3" name="Marcador de Posição de Conteúdo 2"/>
          <p:cNvSpPr>
            <a:spLocks noGrp="1"/>
          </p:cNvSpPr>
          <p:nvPr>
            <p:ph idx="1"/>
          </p:nvPr>
        </p:nvSpPr>
        <p:spPr>
          <a:xfrm>
            <a:off x="838200" y="2125065"/>
            <a:ext cx="10515600" cy="2380834"/>
          </a:xfrm>
        </p:spPr>
        <p:txBody>
          <a:bodyPr/>
          <a:lstStyle/>
          <a:p>
            <a:pPr marL="182880" lvl="0" indent="-182880">
              <a:lnSpc>
                <a:spcPct val="150000"/>
              </a:lnSpc>
              <a:spcBef>
                <a:spcPts val="1200"/>
              </a:spcBef>
              <a:buClr>
                <a:schemeClr val="accent6">
                  <a:lumMod val="60000"/>
                  <a:lumOff val="40000"/>
                </a:schemeClr>
              </a:buClr>
              <a:buFont typeface="Wingdings 2" pitchFamily="18" charset="2"/>
              <a:buChar char=""/>
            </a:pPr>
            <a:r>
              <a:rPr lang="pt-PT" sz="2000" dirty="0">
                <a:solidFill>
                  <a:srgbClr val="000000">
                    <a:lumMod val="65000"/>
                    <a:lumOff val="35000"/>
                  </a:srgbClr>
                </a:solidFill>
                <a:latin typeface="Corbel" panose="020B0503020204020204"/>
              </a:rPr>
              <a:t>Diferenciar a taxa de emissão das LER, conforme o evento e a potência utilizada;</a:t>
            </a:r>
          </a:p>
          <a:p>
            <a:pPr marL="182880" lvl="0" indent="-182880">
              <a:lnSpc>
                <a:spcPct val="150000"/>
              </a:lnSpc>
              <a:spcBef>
                <a:spcPts val="1200"/>
              </a:spcBef>
              <a:buClr>
                <a:schemeClr val="accent6">
                  <a:lumMod val="60000"/>
                  <a:lumOff val="40000"/>
                </a:schemeClr>
              </a:buClr>
              <a:buFont typeface="Wingdings 2" pitchFamily="18" charset="2"/>
              <a:buChar char=""/>
            </a:pPr>
            <a:r>
              <a:rPr lang="pt-PT" sz="2000" dirty="0">
                <a:solidFill>
                  <a:srgbClr val="000000">
                    <a:lumMod val="65000"/>
                    <a:lumOff val="35000"/>
                  </a:srgbClr>
                </a:solidFill>
                <a:latin typeface="Corbel" panose="020B0503020204020204"/>
              </a:rPr>
              <a:t>Criar, no sítio do município, de local para consulta pública das licenças emitidas;</a:t>
            </a:r>
          </a:p>
          <a:p>
            <a:pPr marL="182880" lvl="0" indent="-182880">
              <a:lnSpc>
                <a:spcPct val="150000"/>
              </a:lnSpc>
              <a:spcBef>
                <a:spcPts val="1200"/>
              </a:spcBef>
              <a:buClr>
                <a:schemeClr val="accent6">
                  <a:lumMod val="60000"/>
                  <a:lumOff val="40000"/>
                </a:schemeClr>
              </a:buClr>
              <a:buFont typeface="Wingdings 2" pitchFamily="18" charset="2"/>
              <a:buChar char=""/>
            </a:pPr>
            <a:r>
              <a:rPr lang="pt-PT" sz="2000" dirty="0">
                <a:solidFill>
                  <a:srgbClr val="000000">
                    <a:lumMod val="65000"/>
                    <a:lumOff val="35000"/>
                  </a:srgbClr>
                </a:solidFill>
                <a:latin typeface="Corbel" panose="020B0503020204020204"/>
              </a:rPr>
              <a:t>Criar equipa técnica com formação para uma correta fiscalização dos </a:t>
            </a:r>
            <a:r>
              <a:rPr lang="pt-PT" sz="2000" dirty="0" smtClean="0">
                <a:solidFill>
                  <a:srgbClr val="000000">
                    <a:lumMod val="65000"/>
                    <a:lumOff val="35000"/>
                  </a:srgbClr>
                </a:solidFill>
                <a:latin typeface="Corbel" panose="020B0503020204020204"/>
              </a:rPr>
              <a:t>eventos;</a:t>
            </a:r>
          </a:p>
          <a:p>
            <a:pPr marL="182880" lvl="0" indent="-182880">
              <a:lnSpc>
                <a:spcPct val="150000"/>
              </a:lnSpc>
              <a:spcBef>
                <a:spcPts val="1200"/>
              </a:spcBef>
              <a:buClr>
                <a:schemeClr val="accent6">
                  <a:lumMod val="60000"/>
                  <a:lumOff val="40000"/>
                </a:schemeClr>
              </a:buClr>
              <a:buFont typeface="Wingdings 2" pitchFamily="18" charset="2"/>
              <a:buChar char=""/>
            </a:pPr>
            <a:r>
              <a:rPr lang="pt-PT" sz="2000" dirty="0" smtClean="0">
                <a:solidFill>
                  <a:srgbClr val="000000">
                    <a:lumMod val="65000"/>
                    <a:lumOff val="35000"/>
                  </a:srgbClr>
                </a:solidFill>
                <a:latin typeface="Corbel" panose="020B0503020204020204"/>
              </a:rPr>
              <a:t>Obrigatoriedade em determinados eventos o uso de limitadores de som.</a:t>
            </a:r>
            <a:endParaRPr lang="pt-PT" sz="2000" dirty="0">
              <a:solidFill>
                <a:srgbClr val="000000">
                  <a:lumMod val="65000"/>
                  <a:lumOff val="35000"/>
                </a:srgbClr>
              </a:solidFill>
              <a:latin typeface="Corbel" panose="020B0503020204020204"/>
            </a:endParaRPr>
          </a:p>
          <a:p>
            <a:pPr marL="0" indent="0">
              <a:buClr>
                <a:schemeClr val="accent6">
                  <a:lumMod val="60000"/>
                  <a:lumOff val="40000"/>
                </a:schemeClr>
              </a:buClr>
              <a:buNone/>
            </a:pPr>
            <a:endParaRPr lang="pt-PT" dirty="0"/>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70AD47">
                  <a:lumMod val="40000"/>
                  <a:lumOff val="60000"/>
                </a:srgb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spTree>
    <p:extLst>
      <p:ext uri="{BB962C8B-B14F-4D97-AF65-F5344CB8AC3E}">
        <p14:creationId xmlns:p14="http://schemas.microsoft.com/office/powerpoint/2010/main" val="161718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ângulo retângulo 7"/>
          <p:cNvSpPr/>
          <p:nvPr/>
        </p:nvSpPr>
        <p:spPr>
          <a:xfrm rot="16200000">
            <a:off x="6414407" y="1080405"/>
            <a:ext cx="4408715" cy="714647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4" name="Retângulo 3"/>
          <p:cNvSpPr/>
          <p:nvPr/>
        </p:nvSpPr>
        <p:spPr>
          <a:xfrm>
            <a:off x="415636" y="596137"/>
            <a:ext cx="7577715" cy="646331"/>
          </a:xfrm>
          <a:prstGeom prst="rect">
            <a:avLst/>
          </a:prstGeom>
        </p:spPr>
        <p:txBody>
          <a:bodyPr wrap="none">
            <a:spAutoFit/>
          </a:bodyPr>
          <a:lstStyle/>
          <a:p>
            <a:r>
              <a:rPr lang="pt-PT" sz="3600" b="1" dirty="0" smtClean="0">
                <a:solidFill>
                  <a:srgbClr val="70AD47">
                    <a:lumMod val="60000"/>
                    <a:lumOff val="40000"/>
                  </a:srgbClr>
                </a:solidFill>
                <a:latin typeface="Century Gothic" panose="020B0502020202020204" pitchFamily="34" charset="0"/>
              </a:rPr>
              <a:t>SESSÃO REGIONAL DO AMBIENTE</a:t>
            </a:r>
            <a:endParaRPr lang="pt-PT" sz="3600" b="1" dirty="0">
              <a:solidFill>
                <a:srgbClr val="70AD47">
                  <a:lumMod val="60000"/>
                  <a:lumOff val="40000"/>
                </a:srgbClr>
              </a:solidFill>
              <a:latin typeface="Century Gothic" panose="020B0502020202020204" pitchFamily="34" charset="0"/>
            </a:endParaRPr>
          </a:p>
        </p:txBody>
      </p:sp>
      <p:sp>
        <p:nvSpPr>
          <p:cNvPr id="6" name="Retângulo 5"/>
          <p:cNvSpPr/>
          <p:nvPr/>
        </p:nvSpPr>
        <p:spPr>
          <a:xfrm>
            <a:off x="415636" y="1413556"/>
            <a:ext cx="11005385" cy="584775"/>
          </a:xfrm>
          <a:prstGeom prst="rect">
            <a:avLst/>
          </a:prstGeom>
        </p:spPr>
        <p:txBody>
          <a:bodyPr wrap="none">
            <a:spAutoFit/>
          </a:bodyPr>
          <a:lstStyle/>
          <a:p>
            <a:r>
              <a:rPr lang="pt-PT" sz="3200" cap="small" dirty="0">
                <a:solidFill>
                  <a:schemeClr val="accent1">
                    <a:lumMod val="40000"/>
                    <a:lumOff val="60000"/>
                  </a:schemeClr>
                </a:solidFill>
              </a:rPr>
              <a:t>Guia de Harmonização de Aplicação das Licenças Especiais de Ruído </a:t>
            </a:r>
            <a:endParaRPr lang="pt-PT" sz="3200" dirty="0">
              <a:solidFill>
                <a:schemeClr val="accent1">
                  <a:lumMod val="40000"/>
                  <a:lumOff val="60000"/>
                </a:schemeClr>
              </a:solidFill>
            </a:endParaRPr>
          </a:p>
        </p:txBody>
      </p:sp>
      <p:pic>
        <p:nvPicPr>
          <p:cNvPr id="7" name="Imagem 6"/>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595"/>
          <a:stretch/>
        </p:blipFill>
        <p:spPr>
          <a:xfrm>
            <a:off x="4882245" y="2827564"/>
            <a:ext cx="7309755" cy="4030436"/>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471" y="6122451"/>
            <a:ext cx="1926774" cy="589272"/>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6392" y="6187806"/>
            <a:ext cx="1305795" cy="458561"/>
          </a:xfrm>
          <a:prstGeom prst="rect">
            <a:avLst/>
          </a:prstGeom>
        </p:spPr>
      </p:pic>
      <p:sp>
        <p:nvSpPr>
          <p:cNvPr id="9" name="Título 1"/>
          <p:cNvSpPr>
            <a:spLocks noGrp="1"/>
          </p:cNvSpPr>
          <p:nvPr>
            <p:ph type="ctrTitle"/>
          </p:nvPr>
        </p:nvSpPr>
        <p:spPr>
          <a:xfrm>
            <a:off x="0" y="2493836"/>
            <a:ext cx="12107537" cy="1947212"/>
          </a:xfrm>
        </p:spPr>
        <p:txBody>
          <a:bodyPr>
            <a:normAutofit/>
          </a:bodyPr>
          <a:lstStyle/>
          <a:p>
            <a:pPr algn="l"/>
            <a:r>
              <a:rPr lang="pt-PT" sz="4400" b="1" dirty="0" smtClean="0">
                <a:solidFill>
                  <a:schemeClr val="bg1">
                    <a:lumMod val="75000"/>
                  </a:schemeClr>
                </a:solidFill>
              </a:rPr>
              <a:t>Obrigada</a:t>
            </a:r>
            <a:endParaRPr lang="pt-PT" sz="4400" b="1" dirty="0">
              <a:solidFill>
                <a:schemeClr val="bg1">
                  <a:lumMod val="75000"/>
                </a:schemeClr>
              </a:solidFill>
            </a:endParaRPr>
          </a:p>
        </p:txBody>
      </p:sp>
      <p:sp>
        <p:nvSpPr>
          <p:cNvPr id="10" name="Subtítulo 2"/>
          <p:cNvSpPr txBox="1">
            <a:spLocks/>
          </p:cNvSpPr>
          <p:nvPr/>
        </p:nvSpPr>
        <p:spPr>
          <a:xfrm>
            <a:off x="0" y="4362130"/>
            <a:ext cx="7315200" cy="914400"/>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pt-PT" sz="2200" b="0" i="0" u="none" strike="noStrike" kern="1200" cap="none" spc="0" normalizeH="0" baseline="0" noProof="0" dirty="0" smtClean="0">
                <a:ln>
                  <a:noFill/>
                </a:ln>
                <a:solidFill>
                  <a:schemeClr val="bg2">
                    <a:lumMod val="75000"/>
                  </a:schemeClr>
                </a:solidFill>
                <a:effectLst/>
                <a:uLnTx/>
                <a:uFillTx/>
                <a:latin typeface="Corbel" panose="020B0503020204020204"/>
                <a:ea typeface="+mn-ea"/>
                <a:cs typeface="+mn-cs"/>
              </a:rPr>
              <a:t>Dalila Sepúlveda</a:t>
            </a: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pt-PT" sz="2200" b="0" i="0" u="none" strike="noStrike" kern="1200" cap="none" spc="0" normalizeH="0" baseline="0" noProof="0" dirty="0" smtClean="0">
                <a:ln>
                  <a:noFill/>
                </a:ln>
                <a:solidFill>
                  <a:schemeClr val="bg2">
                    <a:lumMod val="75000"/>
                  </a:schemeClr>
                </a:solidFill>
                <a:effectLst/>
                <a:uLnTx/>
                <a:uFillTx/>
                <a:latin typeface="Corbel" panose="020B0503020204020204"/>
                <a:ea typeface="+mn-ea"/>
                <a:cs typeface="+mn-cs"/>
              </a:rPr>
              <a:t>Município de Guimarães | Divisão de Serviços Urbanos dalila.sepulveda@cm-guimaraes.pt</a:t>
            </a:r>
            <a:endParaRPr kumimoji="0" lang="pt-PT" sz="2200" b="0" i="0" u="none" strike="noStrike" kern="1200" cap="none" spc="0" normalizeH="0" baseline="0" noProof="0" dirty="0">
              <a:ln>
                <a:noFill/>
              </a:ln>
              <a:solidFill>
                <a:schemeClr val="bg2">
                  <a:lumMod val="75000"/>
                </a:scheme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2530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smtClean="0">
                <a:solidFill>
                  <a:schemeClr val="accent6">
                    <a:lumMod val="60000"/>
                    <a:lumOff val="40000"/>
                  </a:schemeClr>
                </a:solidFill>
                <a:latin typeface="Century Gothic" panose="020B0502020202020204" pitchFamily="34" charset="0"/>
              </a:rPr>
              <a:t>Guimarães</a:t>
            </a:r>
            <a:endParaRPr lang="pt-PT" dirty="0">
              <a:solidFill>
                <a:schemeClr val="accent6">
                  <a:lumMod val="60000"/>
                  <a:lumOff val="40000"/>
                </a:schemeClr>
              </a:solidFill>
            </a:endParaRP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pic>
        <p:nvPicPr>
          <p:cNvPr id="10" name="Imagem 9" descr="2"/>
          <p:cNvPicPr>
            <a:picLocks noGrp="1" noChangeAspect="1"/>
          </p:cNvPicPr>
          <p:nvPr isPhoto="1"/>
        </p:nvPicPr>
        <p:blipFill rotWithShape="1">
          <a:blip r:embed="rId4" cstate="print">
            <a:lum/>
            <a:extLst>
              <a:ext uri="{28A0092B-C50C-407E-A947-70E740481C1C}">
                <a14:useLocalDpi xmlns:a14="http://schemas.microsoft.com/office/drawing/2010/main" val="0"/>
              </a:ext>
            </a:extLst>
          </a:blip>
          <a:srcRect l="6770" t="19999" r="8377" b="14243"/>
          <a:stretch/>
        </p:blipFill>
        <p:spPr>
          <a:xfrm>
            <a:off x="838200" y="1540140"/>
            <a:ext cx="10789894" cy="4701216"/>
          </a:xfrm>
          <a:prstGeom prst="rect">
            <a:avLst/>
          </a:prstGeom>
          <a:noFill/>
          <a:ln>
            <a:noFill/>
          </a:ln>
        </p:spPr>
      </p:pic>
    </p:spTree>
    <p:extLst>
      <p:ext uri="{BB962C8B-B14F-4D97-AF65-F5344CB8AC3E}">
        <p14:creationId xmlns:p14="http://schemas.microsoft.com/office/powerpoint/2010/main" val="2341224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Regulamento Geral do Ruído</a:t>
            </a:r>
            <a:endParaRPr lang="pt-PT" dirty="0">
              <a:solidFill>
                <a:schemeClr val="accent6">
                  <a:lumMod val="60000"/>
                  <a:lumOff val="40000"/>
                </a:schemeClr>
              </a:solidFill>
            </a:endParaRPr>
          </a:p>
        </p:txBody>
      </p:sp>
      <p:sp>
        <p:nvSpPr>
          <p:cNvPr id="3" name="Marcador de Posição de Conteúdo 2"/>
          <p:cNvSpPr>
            <a:spLocks noGrp="1"/>
          </p:cNvSpPr>
          <p:nvPr>
            <p:ph idx="1"/>
          </p:nvPr>
        </p:nvSpPr>
        <p:spPr>
          <a:xfrm>
            <a:off x="838200" y="1651339"/>
            <a:ext cx="10515600" cy="4351338"/>
          </a:xfrm>
        </p:spPr>
        <p:txBody>
          <a:bodyPr/>
          <a:lstStyle/>
          <a:p>
            <a:pPr marL="182880" lvl="0" indent="-182880">
              <a:lnSpc>
                <a:spcPct val="150000"/>
              </a:lnSpc>
              <a:spcBef>
                <a:spcPts val="1200"/>
              </a:spcBef>
              <a:buClr>
                <a:schemeClr val="accent6">
                  <a:lumMod val="60000"/>
                  <a:lumOff val="40000"/>
                </a:schemeClr>
              </a:buClr>
              <a:buFont typeface="Wingdings 2" pitchFamily="18" charset="2"/>
              <a:buChar char=""/>
            </a:pPr>
            <a:r>
              <a:rPr lang="pt-PT" sz="2000" dirty="0">
                <a:solidFill>
                  <a:srgbClr val="000000">
                    <a:lumMod val="65000"/>
                    <a:lumOff val="35000"/>
                  </a:srgbClr>
                </a:solidFill>
                <a:latin typeface="Corbel" panose="020B0503020204020204"/>
              </a:rPr>
              <a:t>O ruído está regulamentado através do </a:t>
            </a:r>
            <a:r>
              <a:rPr lang="pt-PT" sz="2000" b="1" dirty="0">
                <a:solidFill>
                  <a:srgbClr val="000000">
                    <a:lumMod val="65000"/>
                    <a:lumOff val="35000"/>
                  </a:srgbClr>
                </a:solidFill>
                <a:latin typeface="Corbel" panose="020B0503020204020204"/>
              </a:rPr>
              <a:t>Regulamento Geral do Ruído</a:t>
            </a:r>
            <a:r>
              <a:rPr lang="pt-PT" sz="2000" dirty="0">
                <a:solidFill>
                  <a:srgbClr val="000000">
                    <a:lumMod val="65000"/>
                    <a:lumOff val="35000"/>
                  </a:srgbClr>
                </a:solidFill>
                <a:latin typeface="Corbel" panose="020B0503020204020204"/>
              </a:rPr>
              <a:t>, publicado provado pelo Decreto-Lei nº 9/2007, de 17 de Janeiro, alterado pela Declaração de Retificação nº 18/2007, de 16 de março e pelo Decreto-Lei nº 278/2007, de 1 de agosto.</a:t>
            </a:r>
          </a:p>
          <a:p>
            <a:pPr marL="182880" lvl="0" indent="-182880">
              <a:lnSpc>
                <a:spcPct val="150000"/>
              </a:lnSpc>
              <a:spcBef>
                <a:spcPts val="1200"/>
              </a:spcBef>
              <a:buClr>
                <a:schemeClr val="accent6">
                  <a:lumMod val="60000"/>
                  <a:lumOff val="40000"/>
                </a:schemeClr>
              </a:buClr>
              <a:buFont typeface="Wingdings 2" pitchFamily="18" charset="2"/>
              <a:buChar char=""/>
            </a:pPr>
            <a:r>
              <a:rPr lang="pt-PT" sz="2000" dirty="0">
                <a:solidFill>
                  <a:srgbClr val="000000">
                    <a:lumMod val="65000"/>
                    <a:lumOff val="35000"/>
                  </a:srgbClr>
                </a:solidFill>
                <a:latin typeface="Corbel" panose="020B0503020204020204"/>
              </a:rPr>
              <a:t>Este regulamento estabelece três períodos de referência:</a:t>
            </a:r>
          </a:p>
          <a:p>
            <a:pPr lvl="1" indent="-182880">
              <a:lnSpc>
                <a:spcPct val="150000"/>
              </a:lnSpc>
              <a:spcBef>
                <a:spcPts val="250"/>
              </a:spcBef>
              <a:spcAft>
                <a:spcPts val="250"/>
              </a:spcAft>
              <a:buClr>
                <a:schemeClr val="accent6">
                  <a:lumMod val="60000"/>
                  <a:lumOff val="40000"/>
                </a:schemeClr>
              </a:buClr>
              <a:buFont typeface="Wingdings 2" pitchFamily="18" charset="2"/>
              <a:buChar char=""/>
            </a:pPr>
            <a:r>
              <a:rPr lang="pt-PT" sz="1800" dirty="0">
                <a:solidFill>
                  <a:srgbClr val="000000">
                    <a:lumMod val="65000"/>
                    <a:lumOff val="35000"/>
                  </a:srgbClr>
                </a:solidFill>
                <a:latin typeface="Corbel" panose="020B0503020204020204"/>
              </a:rPr>
              <a:t>Período diurno compreendido entre as 7.00h e as 20.00h;</a:t>
            </a:r>
          </a:p>
          <a:p>
            <a:pPr lvl="1" indent="-182880">
              <a:lnSpc>
                <a:spcPct val="150000"/>
              </a:lnSpc>
              <a:spcBef>
                <a:spcPts val="250"/>
              </a:spcBef>
              <a:spcAft>
                <a:spcPts val="250"/>
              </a:spcAft>
              <a:buClr>
                <a:schemeClr val="accent6">
                  <a:lumMod val="60000"/>
                  <a:lumOff val="40000"/>
                </a:schemeClr>
              </a:buClr>
              <a:buFont typeface="Wingdings 2" pitchFamily="18" charset="2"/>
              <a:buChar char=""/>
            </a:pPr>
            <a:r>
              <a:rPr lang="pt-PT" sz="1800" dirty="0">
                <a:solidFill>
                  <a:srgbClr val="000000">
                    <a:lumMod val="65000"/>
                    <a:lumOff val="35000"/>
                  </a:srgbClr>
                </a:solidFill>
                <a:latin typeface="Corbel" panose="020B0503020204020204"/>
              </a:rPr>
              <a:t>Período entardecer compreendido entre as 20.00 e 23.00 horas;</a:t>
            </a:r>
          </a:p>
          <a:p>
            <a:pPr lvl="1" indent="-182880">
              <a:lnSpc>
                <a:spcPct val="150000"/>
              </a:lnSpc>
              <a:spcBef>
                <a:spcPts val="250"/>
              </a:spcBef>
              <a:spcAft>
                <a:spcPts val="250"/>
              </a:spcAft>
              <a:buClr>
                <a:schemeClr val="accent6">
                  <a:lumMod val="60000"/>
                  <a:lumOff val="40000"/>
                </a:schemeClr>
              </a:buClr>
              <a:buFont typeface="Wingdings 2" pitchFamily="18" charset="2"/>
              <a:buChar char=""/>
            </a:pPr>
            <a:r>
              <a:rPr lang="pt-PT" sz="1800" dirty="0">
                <a:solidFill>
                  <a:srgbClr val="000000">
                    <a:lumMod val="65000"/>
                    <a:lumOff val="35000"/>
                  </a:srgbClr>
                </a:solidFill>
                <a:latin typeface="Corbel" panose="020B0503020204020204"/>
              </a:rPr>
              <a:t>Período noturno compreendido entre as 23.00h e as 7.00h.</a:t>
            </a:r>
          </a:p>
          <a:p>
            <a:endParaRPr lang="pt-PT" dirty="0"/>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spTree>
    <p:extLst>
      <p:ext uri="{BB962C8B-B14F-4D97-AF65-F5344CB8AC3E}">
        <p14:creationId xmlns:p14="http://schemas.microsoft.com/office/powerpoint/2010/main" val="352840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Licença Especial do Ruído (LER)</a:t>
            </a:r>
            <a:endParaRPr lang="pt-PT" dirty="0">
              <a:solidFill>
                <a:schemeClr val="accent6">
                  <a:lumMod val="60000"/>
                  <a:lumOff val="40000"/>
                </a:schemeClr>
              </a:solidFill>
            </a:endParaRPr>
          </a:p>
        </p:txBody>
      </p:sp>
      <p:sp>
        <p:nvSpPr>
          <p:cNvPr id="3" name="Marcador de Posição de Conteúdo 2"/>
          <p:cNvSpPr>
            <a:spLocks noGrp="1"/>
          </p:cNvSpPr>
          <p:nvPr>
            <p:ph idx="1"/>
          </p:nvPr>
        </p:nvSpPr>
        <p:spPr>
          <a:xfrm>
            <a:off x="838200" y="1651339"/>
            <a:ext cx="10515600" cy="4351338"/>
          </a:xfrm>
        </p:spPr>
        <p:txBody>
          <a:bodyPr/>
          <a:lstStyle/>
          <a:p>
            <a:pPr marL="182880" lvl="0" indent="-182880">
              <a:lnSpc>
                <a:spcPct val="150000"/>
              </a:lnSpc>
              <a:spcBef>
                <a:spcPts val="1200"/>
              </a:spcBef>
              <a:buClr>
                <a:schemeClr val="accent6">
                  <a:lumMod val="60000"/>
                  <a:lumOff val="40000"/>
                </a:schemeClr>
              </a:buClr>
              <a:buFont typeface="Wingdings 2" pitchFamily="18" charset="2"/>
              <a:buChar char=""/>
            </a:pPr>
            <a:r>
              <a:rPr lang="pt-PT" sz="1800" b="1" dirty="0">
                <a:solidFill>
                  <a:srgbClr val="000000">
                    <a:lumMod val="65000"/>
                    <a:lumOff val="35000"/>
                  </a:srgbClr>
                </a:solidFill>
                <a:latin typeface="Corbel" panose="020B0503020204020204"/>
              </a:rPr>
              <a:t>Atividade ruidosa temporária</a:t>
            </a:r>
            <a:r>
              <a:rPr lang="pt-PT" sz="1800" dirty="0">
                <a:solidFill>
                  <a:srgbClr val="000000">
                    <a:lumMod val="65000"/>
                    <a:lumOff val="35000"/>
                  </a:srgbClr>
                </a:solidFill>
                <a:latin typeface="Corbel" panose="020B0503020204020204"/>
              </a:rPr>
              <a:t>:  a atividade que, não constituindo um ato isolado, tenha </a:t>
            </a:r>
            <a:r>
              <a:rPr lang="pt-PT" sz="1800" b="1" dirty="0">
                <a:solidFill>
                  <a:srgbClr val="000000">
                    <a:lumMod val="65000"/>
                    <a:lumOff val="35000"/>
                  </a:srgbClr>
                </a:solidFill>
                <a:latin typeface="Corbel" panose="020B0503020204020204"/>
              </a:rPr>
              <a:t>carácter não permanente </a:t>
            </a:r>
            <a:r>
              <a:rPr lang="pt-PT" sz="1800" dirty="0">
                <a:solidFill>
                  <a:srgbClr val="000000">
                    <a:lumMod val="65000"/>
                    <a:lumOff val="35000"/>
                  </a:srgbClr>
                </a:solidFill>
                <a:latin typeface="Corbel" panose="020B0503020204020204"/>
              </a:rPr>
              <a:t>e que produza </a:t>
            </a:r>
            <a:r>
              <a:rPr lang="pt-PT" sz="1800" b="1" dirty="0">
                <a:solidFill>
                  <a:srgbClr val="000000">
                    <a:lumMod val="65000"/>
                    <a:lumOff val="35000"/>
                  </a:srgbClr>
                </a:solidFill>
                <a:latin typeface="Corbel" panose="020B0503020204020204"/>
              </a:rPr>
              <a:t>ruído nocivo ou incomodativo </a:t>
            </a:r>
            <a:r>
              <a:rPr lang="pt-PT" sz="1800" dirty="0">
                <a:solidFill>
                  <a:srgbClr val="000000">
                    <a:lumMod val="65000"/>
                    <a:lumOff val="35000"/>
                  </a:srgbClr>
                </a:solidFill>
                <a:latin typeface="Corbel" panose="020B0503020204020204"/>
              </a:rPr>
              <a:t>para quem habite ou permaneça em locais onde se fazem sentir os efeitos dessa fonte de ruído tais como obras de construção civil, competições desportivas, espetáculos, festas ou outros divertimentos, feiras e mercados.</a:t>
            </a:r>
          </a:p>
          <a:p>
            <a:pPr marL="182880" lvl="0" indent="-182880">
              <a:lnSpc>
                <a:spcPct val="150000"/>
              </a:lnSpc>
              <a:spcBef>
                <a:spcPts val="1200"/>
              </a:spcBef>
              <a:buClr>
                <a:schemeClr val="accent6">
                  <a:lumMod val="60000"/>
                  <a:lumOff val="40000"/>
                </a:schemeClr>
              </a:buClr>
              <a:buFont typeface="Wingdings 2" pitchFamily="18" charset="2"/>
              <a:buChar char=""/>
            </a:pPr>
            <a:r>
              <a:rPr lang="pt-PT" sz="2000" dirty="0">
                <a:solidFill>
                  <a:srgbClr val="000000">
                    <a:lumMod val="65000"/>
                    <a:lumOff val="35000"/>
                  </a:srgbClr>
                </a:solidFill>
                <a:latin typeface="Corbel" panose="020B0503020204020204"/>
              </a:rPr>
              <a:t>Artigo 15.º do Regulamento Geral do Ruído: </a:t>
            </a:r>
          </a:p>
          <a:p>
            <a:pPr lvl="1" indent="-182880">
              <a:lnSpc>
                <a:spcPct val="150000"/>
              </a:lnSpc>
              <a:spcBef>
                <a:spcPts val="250"/>
              </a:spcBef>
              <a:spcAft>
                <a:spcPts val="250"/>
              </a:spcAft>
              <a:buClr>
                <a:schemeClr val="accent6">
                  <a:lumMod val="60000"/>
                  <a:lumOff val="40000"/>
                </a:schemeClr>
              </a:buClr>
              <a:buFont typeface="Wingdings 2" pitchFamily="18" charset="2"/>
              <a:buChar char=""/>
            </a:pPr>
            <a:r>
              <a:rPr lang="pt-PT" sz="1800" dirty="0">
                <a:solidFill>
                  <a:srgbClr val="000000">
                    <a:lumMod val="65000"/>
                    <a:lumOff val="35000"/>
                  </a:srgbClr>
                </a:solidFill>
                <a:latin typeface="Corbel" panose="020B0503020204020204"/>
              </a:rPr>
              <a:t>O exercício de atividades ruidosas temporárias </a:t>
            </a:r>
            <a:r>
              <a:rPr lang="pt-PT" sz="1800" b="1" dirty="0">
                <a:solidFill>
                  <a:srgbClr val="000000">
                    <a:lumMod val="65000"/>
                    <a:lumOff val="35000"/>
                  </a:srgbClr>
                </a:solidFill>
                <a:latin typeface="Corbel" panose="020B0503020204020204"/>
              </a:rPr>
              <a:t>pode ser autorizado</a:t>
            </a:r>
            <a:r>
              <a:rPr lang="pt-PT" sz="1800" dirty="0">
                <a:solidFill>
                  <a:srgbClr val="000000">
                    <a:lumMod val="65000"/>
                    <a:lumOff val="35000"/>
                  </a:srgbClr>
                </a:solidFill>
                <a:latin typeface="Corbel" panose="020B0503020204020204"/>
              </a:rPr>
              <a:t>, em </a:t>
            </a:r>
            <a:r>
              <a:rPr lang="pt-PT" sz="1800" b="1" dirty="0">
                <a:solidFill>
                  <a:srgbClr val="000000">
                    <a:lumMod val="65000"/>
                    <a:lumOff val="35000"/>
                  </a:srgbClr>
                </a:solidFill>
                <a:latin typeface="Corbel" panose="020B0503020204020204"/>
              </a:rPr>
              <a:t>casos excecionais e devidamente justificados</a:t>
            </a:r>
            <a:r>
              <a:rPr lang="pt-PT" sz="1800" dirty="0">
                <a:solidFill>
                  <a:srgbClr val="000000">
                    <a:lumMod val="65000"/>
                    <a:lumOff val="35000"/>
                  </a:srgbClr>
                </a:solidFill>
                <a:latin typeface="Corbel" panose="020B0503020204020204"/>
              </a:rPr>
              <a:t>, mediante emissão de </a:t>
            </a:r>
            <a:r>
              <a:rPr lang="pt-PT" sz="1800" b="1" dirty="0">
                <a:solidFill>
                  <a:srgbClr val="000000">
                    <a:lumMod val="65000"/>
                    <a:lumOff val="35000"/>
                  </a:srgbClr>
                </a:solidFill>
                <a:latin typeface="Corbel" panose="020B0503020204020204"/>
              </a:rPr>
              <a:t>licença especial de ruído </a:t>
            </a:r>
            <a:r>
              <a:rPr lang="pt-PT" sz="1800" dirty="0">
                <a:solidFill>
                  <a:srgbClr val="000000">
                    <a:lumMod val="65000"/>
                    <a:lumOff val="35000"/>
                  </a:srgbClr>
                </a:solidFill>
                <a:latin typeface="Corbel" panose="020B0503020204020204"/>
              </a:rPr>
              <a:t>pelo respetivo município.</a:t>
            </a:r>
          </a:p>
          <a:p>
            <a:pPr marL="0" indent="0">
              <a:buClr>
                <a:schemeClr val="accent6">
                  <a:lumMod val="60000"/>
                  <a:lumOff val="40000"/>
                </a:schemeClr>
              </a:buClr>
              <a:buNone/>
            </a:pPr>
            <a:endParaRPr lang="pt-PT" dirty="0"/>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spTree>
    <p:extLst>
      <p:ext uri="{BB962C8B-B14F-4D97-AF65-F5344CB8AC3E}">
        <p14:creationId xmlns:p14="http://schemas.microsoft.com/office/powerpoint/2010/main" val="2325679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3822" y="486682"/>
            <a:ext cx="11661422" cy="957489"/>
          </a:xfrm>
        </p:spPr>
        <p:txBody>
          <a:bodyPr>
            <a:normAutofit/>
          </a:bodyPr>
          <a:lstStyle/>
          <a:p>
            <a:r>
              <a:rPr lang="pt-PT" sz="3600" b="1" dirty="0">
                <a:solidFill>
                  <a:schemeClr val="accent6">
                    <a:lumMod val="60000"/>
                    <a:lumOff val="40000"/>
                  </a:schemeClr>
                </a:solidFill>
                <a:latin typeface="Century Gothic" panose="020B0502020202020204" pitchFamily="34" charset="0"/>
              </a:rPr>
              <a:t>Formulário para a emissão da LER em Guimarães</a:t>
            </a:r>
            <a:endParaRPr lang="pt-PT" sz="3600" dirty="0">
              <a:solidFill>
                <a:schemeClr val="accent6">
                  <a:lumMod val="60000"/>
                  <a:lumOff val="40000"/>
                </a:schemeClr>
              </a:solidFill>
            </a:endParaRP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pic>
        <p:nvPicPr>
          <p:cNvPr id="9" name="Imagem 8"/>
          <p:cNvPicPr>
            <a:picLocks noChangeAspect="1"/>
          </p:cNvPicPr>
          <p:nvPr/>
        </p:nvPicPr>
        <p:blipFill rotWithShape="1">
          <a:blip r:embed="rId4"/>
          <a:srcRect l="30768" t="9092" r="28749" b="14861"/>
          <a:stretch/>
        </p:blipFill>
        <p:spPr>
          <a:xfrm>
            <a:off x="1451546" y="1444171"/>
            <a:ext cx="4644454" cy="4907644"/>
          </a:xfrm>
          <a:prstGeom prst="rect">
            <a:avLst/>
          </a:prstGeom>
        </p:spPr>
      </p:pic>
      <p:pic>
        <p:nvPicPr>
          <p:cNvPr id="10" name="Imagem 9"/>
          <p:cNvPicPr>
            <a:picLocks noChangeAspect="1"/>
          </p:cNvPicPr>
          <p:nvPr/>
        </p:nvPicPr>
        <p:blipFill rotWithShape="1">
          <a:blip r:embed="rId5"/>
          <a:srcRect l="31230" t="7735" r="30084" b="4090"/>
          <a:stretch/>
        </p:blipFill>
        <p:spPr>
          <a:xfrm>
            <a:off x="6096000" y="1414524"/>
            <a:ext cx="3810379" cy="4885274"/>
          </a:xfrm>
          <a:prstGeom prst="rect">
            <a:avLst/>
          </a:prstGeom>
        </p:spPr>
      </p:pic>
    </p:spTree>
    <p:extLst>
      <p:ext uri="{BB962C8B-B14F-4D97-AF65-F5344CB8AC3E}">
        <p14:creationId xmlns:p14="http://schemas.microsoft.com/office/powerpoint/2010/main" val="4285467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Procedimentos</a:t>
            </a:r>
            <a:endParaRPr lang="pt-PT" dirty="0">
              <a:solidFill>
                <a:schemeClr val="accent6">
                  <a:lumMod val="60000"/>
                  <a:lumOff val="40000"/>
                </a:schemeClr>
              </a:solidFill>
            </a:endParaRPr>
          </a:p>
        </p:txBody>
      </p:sp>
      <p:sp>
        <p:nvSpPr>
          <p:cNvPr id="3" name="Marcador de Posição de Conteúdo 2"/>
          <p:cNvSpPr>
            <a:spLocks noGrp="1"/>
          </p:cNvSpPr>
          <p:nvPr>
            <p:ph idx="1"/>
          </p:nvPr>
        </p:nvSpPr>
        <p:spPr>
          <a:xfrm>
            <a:off x="838200" y="1444170"/>
            <a:ext cx="10515600" cy="4864657"/>
          </a:xfrm>
        </p:spPr>
        <p:txBody>
          <a:bodyPr>
            <a:noAutofit/>
          </a:bodyPr>
          <a:lstStyle/>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Registo de licenciamento;</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Análise da informação e o caráter excecional;</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Verificação do tipo de zona: sensível ou mista;</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Verificação da existência de reclamações para o tipo de atividade/evento em causa;</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Análise das medidas minimizadoras apresentadas;</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Determinar condições específicas para o evento: </a:t>
            </a:r>
          </a:p>
          <a:p>
            <a:pPr lvl="1"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Limitação do horário ou dias solicitados;</a:t>
            </a:r>
          </a:p>
          <a:p>
            <a:pPr lvl="1"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Informações complementares;</a:t>
            </a:r>
          </a:p>
          <a:p>
            <a:pPr lvl="1"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Não são emitidas LER após as 04.00h;</a:t>
            </a:r>
          </a:p>
          <a:p>
            <a:pPr lvl="1"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Não são emitidas LER superiores a 1 mês.</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Condicionamento ao respeito nos recetores sensíveis do valor limite do indicador do ruído ambiente exterior de 60 dB(A) no período do entardecer e de 55 dB(A) no período noturno;</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Emissão de alvará – pagamento da licença;</a:t>
            </a:r>
          </a:p>
          <a:p>
            <a:pPr marL="182880" lvl="0" indent="-182880">
              <a:lnSpc>
                <a:spcPct val="150000"/>
              </a:lnSpc>
              <a:spcBef>
                <a:spcPts val="0"/>
              </a:spcBef>
              <a:buClr>
                <a:schemeClr val="accent6">
                  <a:lumMod val="60000"/>
                  <a:lumOff val="40000"/>
                </a:schemeClr>
              </a:buClr>
              <a:buFont typeface="Wingdings 2" pitchFamily="18" charset="2"/>
              <a:buChar char=""/>
            </a:pPr>
            <a:r>
              <a:rPr lang="pt-PT" sz="1600" dirty="0">
                <a:solidFill>
                  <a:srgbClr val="000000">
                    <a:lumMod val="65000"/>
                    <a:lumOff val="35000"/>
                  </a:srgbClr>
                </a:solidFill>
                <a:latin typeface="Corbel" panose="020B0503020204020204"/>
              </a:rPr>
              <a:t>O Município de Guimarães comunica às autoridades policiais da emissão da LER: enviando cópia do alvará.</a:t>
            </a:r>
          </a:p>
          <a:p>
            <a:pPr marL="0" indent="0">
              <a:lnSpc>
                <a:spcPct val="150000"/>
              </a:lnSpc>
              <a:spcBef>
                <a:spcPts val="0"/>
              </a:spcBef>
              <a:buClr>
                <a:schemeClr val="accent6">
                  <a:lumMod val="60000"/>
                  <a:lumOff val="40000"/>
                </a:schemeClr>
              </a:buClr>
              <a:buNone/>
            </a:pPr>
            <a:endParaRPr lang="pt-PT" sz="1600" dirty="0"/>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spTree>
    <p:extLst>
      <p:ext uri="{BB962C8B-B14F-4D97-AF65-F5344CB8AC3E}">
        <p14:creationId xmlns:p14="http://schemas.microsoft.com/office/powerpoint/2010/main" val="257887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LER emitidas</a:t>
            </a:r>
            <a:endParaRPr lang="pt-PT" dirty="0">
              <a:solidFill>
                <a:schemeClr val="accent6">
                  <a:lumMod val="60000"/>
                  <a:lumOff val="40000"/>
                </a:schemeClr>
              </a:solidFill>
            </a:endParaRP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graphicFrame>
        <p:nvGraphicFramePr>
          <p:cNvPr id="9" name="Marcador de Posição de Conteúdo 7"/>
          <p:cNvGraphicFramePr>
            <a:graphicFrameLocks/>
          </p:cNvGraphicFramePr>
          <p:nvPr>
            <p:extLst>
              <p:ext uri="{D42A27DB-BD31-4B8C-83A1-F6EECF244321}">
                <p14:modId xmlns:p14="http://schemas.microsoft.com/office/powerpoint/2010/main" val="2235607924"/>
              </p:ext>
            </p:extLst>
          </p:nvPr>
        </p:nvGraphicFramePr>
        <p:xfrm>
          <a:off x="838200" y="1444171"/>
          <a:ext cx="6512786" cy="44447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9508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Valor das taxas LER aprovadas 2018</a:t>
            </a:r>
            <a:endParaRPr lang="pt-PT" dirty="0">
              <a:solidFill>
                <a:schemeClr val="accent6">
                  <a:lumMod val="60000"/>
                  <a:lumOff val="40000"/>
                </a:schemeClr>
              </a:solidFill>
            </a:endParaRP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graphicFrame>
        <p:nvGraphicFramePr>
          <p:cNvPr id="10" name="Tabela 9"/>
          <p:cNvGraphicFramePr>
            <a:graphicFrameLocks noGrp="1"/>
          </p:cNvGraphicFramePr>
          <p:nvPr>
            <p:extLst>
              <p:ext uri="{D42A27DB-BD31-4B8C-83A1-F6EECF244321}">
                <p14:modId xmlns:p14="http://schemas.microsoft.com/office/powerpoint/2010/main" val="3796314398"/>
              </p:ext>
            </p:extLst>
          </p:nvPr>
        </p:nvGraphicFramePr>
        <p:xfrm>
          <a:off x="973686" y="1667839"/>
          <a:ext cx="7748336" cy="1647825"/>
        </p:xfrm>
        <a:graphic>
          <a:graphicData uri="http://schemas.openxmlformats.org/drawingml/2006/table">
            <a:tbl>
              <a:tblPr/>
              <a:tblGrid>
                <a:gridCol w="4752475"/>
                <a:gridCol w="2995861"/>
              </a:tblGrid>
              <a:tr h="295888">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fontAlgn="ctr">
                        <a:lnSpc>
                          <a:spcPct val="150000"/>
                        </a:lnSpc>
                      </a:pPr>
                      <a:r>
                        <a:rPr lang="pt-PT" sz="1400" b="1" i="0" u="none" strike="noStrike" dirty="0" smtClean="0">
                          <a:solidFill>
                            <a:schemeClr val="tx2">
                              <a:lumMod val="60000"/>
                              <a:lumOff val="40000"/>
                            </a:schemeClr>
                          </a:solidFill>
                          <a:effectLst/>
                          <a:latin typeface="+mn-lt"/>
                        </a:rPr>
                        <a:t>Licenciamento </a:t>
                      </a:r>
                      <a:r>
                        <a:rPr lang="pt-PT" sz="1400" b="1" i="0" u="none" strike="noStrike" dirty="0">
                          <a:solidFill>
                            <a:schemeClr val="tx2">
                              <a:lumMod val="60000"/>
                              <a:lumOff val="40000"/>
                            </a:schemeClr>
                          </a:solidFill>
                          <a:effectLst/>
                          <a:latin typeface="+mn-lt"/>
                        </a:rPr>
                        <a:t>de </a:t>
                      </a:r>
                      <a:r>
                        <a:rPr lang="pt-PT" sz="1400" b="1" i="0" u="none" strike="noStrike" dirty="0" smtClean="0">
                          <a:solidFill>
                            <a:schemeClr val="tx2">
                              <a:lumMod val="60000"/>
                              <a:lumOff val="40000"/>
                            </a:schemeClr>
                          </a:solidFill>
                          <a:effectLst/>
                          <a:latin typeface="+mn-lt"/>
                        </a:rPr>
                        <a:t>espetáculos </a:t>
                      </a:r>
                      <a:r>
                        <a:rPr lang="pt-PT" sz="1400" b="1" i="0" u="none" strike="noStrike" dirty="0">
                          <a:solidFill>
                            <a:schemeClr val="tx2">
                              <a:lumMod val="60000"/>
                              <a:lumOff val="40000"/>
                            </a:schemeClr>
                          </a:solidFill>
                          <a:effectLst/>
                          <a:latin typeface="+mn-lt"/>
                        </a:rPr>
                        <a:t>de divertimentos públicos</a:t>
                      </a:r>
                      <a:r>
                        <a:rPr lang="pt-PT" sz="1400" b="1" i="0" u="none" strike="noStrike" dirty="0" smtClean="0">
                          <a:solidFill>
                            <a:schemeClr val="tx2">
                              <a:lumMod val="60000"/>
                              <a:lumOff val="40000"/>
                            </a:schemeClr>
                          </a:solidFill>
                          <a:effectLst/>
                          <a:latin typeface="+mn-lt"/>
                        </a:rPr>
                        <a:t>:</a:t>
                      </a:r>
                      <a:endParaRPr lang="pt-PT" sz="1400" b="1" i="0" u="none" strike="noStrike" dirty="0">
                        <a:solidFill>
                          <a:schemeClr val="tx2">
                            <a:lumMod val="60000"/>
                            <a:lumOff val="40000"/>
                          </a:schemeClr>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l" fontAlgn="b">
                        <a:lnSpc>
                          <a:spcPct val="150000"/>
                        </a:lnSpc>
                      </a:pPr>
                      <a:endParaRPr lang="pt-PT" sz="1400" b="0" i="0" u="none" strike="noStrike">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86349">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fontAlgn="ctr">
                        <a:lnSpc>
                          <a:spcPct val="150000"/>
                        </a:lnSpc>
                      </a:pPr>
                      <a:r>
                        <a:rPr lang="pt-PT" sz="1400" b="0" i="0" u="none" strike="noStrike" dirty="0" smtClean="0">
                          <a:effectLst/>
                          <a:latin typeface="+mn-lt"/>
                        </a:rPr>
                        <a:t>Licença </a:t>
                      </a:r>
                      <a:r>
                        <a:rPr lang="pt-PT" sz="1400" b="0" i="0" u="none" strike="noStrike" dirty="0">
                          <a:effectLst/>
                          <a:latin typeface="+mn-lt"/>
                        </a:rPr>
                        <a:t>especial de ruído para eventos com bilheteira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l" fontAlgn="b">
                        <a:lnSpc>
                          <a:spcPct val="150000"/>
                        </a:lnSpc>
                      </a:pPr>
                      <a:r>
                        <a:rPr lang="pt-PT" sz="1400" b="0" i="0" u="none" strike="noStrike" dirty="0">
                          <a:effectLst/>
                          <a:latin typeface="+mn-lt"/>
                        </a:rPr>
                        <a:t>€ </a:t>
                      </a:r>
                      <a:r>
                        <a:rPr lang="pt-PT" sz="1400" b="0" i="0" u="none" strike="noStrike" dirty="0" smtClean="0">
                          <a:effectLst/>
                          <a:latin typeface="+mn-lt"/>
                        </a:rPr>
                        <a:t>35,77</a:t>
                      </a:r>
                      <a:endParaRPr lang="pt-PT" sz="1400" b="0" i="0" u="none" strike="noStrike" dirty="0">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86349">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fontAlgn="ctr">
                        <a:lnSpc>
                          <a:spcPct val="150000"/>
                        </a:lnSpc>
                      </a:pPr>
                      <a:r>
                        <a:rPr lang="pt-PT" sz="1400" b="0" i="0" u="none" strike="noStrike" dirty="0" smtClean="0">
                          <a:effectLst/>
                          <a:latin typeface="+mn-lt"/>
                        </a:rPr>
                        <a:t>Licença </a:t>
                      </a:r>
                      <a:r>
                        <a:rPr lang="pt-PT" sz="1400" b="0" i="0" u="none" strike="noStrike" dirty="0">
                          <a:effectLst/>
                          <a:latin typeface="+mn-lt"/>
                        </a:rPr>
                        <a:t>especial de ruído para eventos sem bilheteira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l" fontAlgn="b">
                        <a:lnSpc>
                          <a:spcPct val="150000"/>
                        </a:lnSpc>
                      </a:pPr>
                      <a:r>
                        <a:rPr lang="pt-PT" sz="1400" b="0" i="0" u="none" strike="noStrike" dirty="0">
                          <a:effectLst/>
                          <a:latin typeface="+mn-lt"/>
                        </a:rPr>
                        <a:t>€ </a:t>
                      </a:r>
                      <a:r>
                        <a:rPr lang="pt-PT" sz="1400" b="0" i="0" u="none" strike="noStrike" dirty="0" smtClean="0">
                          <a:effectLst/>
                          <a:latin typeface="+mn-lt"/>
                        </a:rPr>
                        <a:t>5,83</a:t>
                      </a:r>
                      <a:endParaRPr lang="pt-PT" sz="1400" b="0" i="0" u="none" strike="noStrike" dirty="0">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86349">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fontAlgn="ctr">
                        <a:lnSpc>
                          <a:spcPct val="150000"/>
                        </a:lnSpc>
                      </a:pPr>
                      <a:r>
                        <a:rPr lang="pt-PT" sz="1400" b="0" i="0" u="none" strike="noStrike" dirty="0" smtClean="0">
                          <a:effectLst/>
                          <a:latin typeface="+mn-lt"/>
                        </a:rPr>
                        <a:t>Licença </a:t>
                      </a:r>
                      <a:r>
                        <a:rPr lang="pt-PT" sz="1400" b="0" i="0" u="none" strike="noStrike" dirty="0">
                          <a:effectLst/>
                          <a:latin typeface="+mn-lt"/>
                        </a:rPr>
                        <a:t>especial de ruído para lançamento de fogo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l" fontAlgn="b">
                        <a:lnSpc>
                          <a:spcPct val="150000"/>
                        </a:lnSpc>
                      </a:pPr>
                      <a:r>
                        <a:rPr lang="pt-PT" sz="1400" b="0" i="0" u="none" strike="noStrike" dirty="0">
                          <a:effectLst/>
                          <a:latin typeface="+mn-lt"/>
                        </a:rPr>
                        <a:t>€ </a:t>
                      </a:r>
                      <a:r>
                        <a:rPr lang="pt-PT" sz="1400" b="0" i="0" u="none" strike="noStrike" dirty="0" smtClean="0">
                          <a:effectLst/>
                          <a:latin typeface="+mn-lt"/>
                        </a:rPr>
                        <a:t>11,35</a:t>
                      </a:r>
                      <a:endParaRPr lang="pt-PT" sz="1400" b="0" i="0" u="none" strike="noStrike" dirty="0">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317556">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just" fontAlgn="ctr">
                        <a:lnSpc>
                          <a:spcPct val="150000"/>
                        </a:lnSpc>
                      </a:pPr>
                      <a:endParaRPr lang="pt-PT" sz="1400" b="0" i="0" u="none" strike="noStrike" dirty="0">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pPr algn="l" fontAlgn="b">
                        <a:lnSpc>
                          <a:spcPct val="150000"/>
                        </a:lnSpc>
                      </a:pPr>
                      <a:endParaRPr lang="pt-PT" sz="1400" b="0" i="0" u="none" strike="noStrike" dirty="0">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11" name="Tabela 10"/>
          <p:cNvGraphicFramePr>
            <a:graphicFrameLocks noGrp="1"/>
          </p:cNvGraphicFramePr>
          <p:nvPr>
            <p:extLst>
              <p:ext uri="{D42A27DB-BD31-4B8C-83A1-F6EECF244321}">
                <p14:modId xmlns:p14="http://schemas.microsoft.com/office/powerpoint/2010/main" val="285065512"/>
              </p:ext>
            </p:extLst>
          </p:nvPr>
        </p:nvGraphicFramePr>
        <p:xfrm>
          <a:off x="961654" y="3068400"/>
          <a:ext cx="7760368" cy="659130"/>
        </p:xfrm>
        <a:graphic>
          <a:graphicData uri="http://schemas.openxmlformats.org/drawingml/2006/table">
            <a:tbl>
              <a:tblPr/>
              <a:tblGrid>
                <a:gridCol w="4692317"/>
                <a:gridCol w="3068051"/>
              </a:tblGrid>
              <a:tr h="285750">
                <a:tc>
                  <a:txBody>
                    <a:bodyPr/>
                    <a:lstStyle/>
                    <a:p>
                      <a:pPr algn="just" fontAlgn="ctr">
                        <a:lnSpc>
                          <a:spcPct val="150000"/>
                        </a:lnSpc>
                      </a:pPr>
                      <a:endParaRPr lang="pt-PT" sz="1400" b="0" i="0" u="none" strike="noStrike" dirty="0">
                        <a:solidFill>
                          <a:schemeClr val="tx1"/>
                        </a:solidFill>
                        <a:effectLst/>
                        <a:latin typeface="Corbel" panose="020B0503020204020204" pitchFamily="34" charset="0"/>
                      </a:endParaRPr>
                    </a:p>
                  </a:txBody>
                  <a:tcPr marL="9525" marR="9525" marT="9525" marB="0" anchor="ctr">
                    <a:lnL>
                      <a:noFill/>
                    </a:lnL>
                    <a:lnR>
                      <a:noFill/>
                    </a:lnR>
                    <a:lnT>
                      <a:noFill/>
                    </a:lnT>
                    <a:lnB>
                      <a:noFill/>
                    </a:lnB>
                  </a:tcPr>
                </a:tc>
                <a:tc>
                  <a:txBody>
                    <a:bodyPr/>
                    <a:lstStyle/>
                    <a:p>
                      <a:pPr algn="r" fontAlgn="b">
                        <a:lnSpc>
                          <a:spcPct val="150000"/>
                        </a:lnSpc>
                      </a:pPr>
                      <a:endParaRPr lang="pt-PT" sz="1400" b="0" i="0" u="none" strike="noStrike" dirty="0">
                        <a:effectLst/>
                        <a:latin typeface="Corbel" panose="020B0503020204020204" pitchFamily="34" charset="0"/>
                      </a:endParaRPr>
                    </a:p>
                  </a:txBody>
                  <a:tcPr marL="9525" marR="9525" marT="9525" marB="0" anchor="b">
                    <a:lnL>
                      <a:noFill/>
                    </a:lnL>
                    <a:lnR>
                      <a:noFill/>
                    </a:lnR>
                    <a:lnT>
                      <a:noFill/>
                    </a:lnT>
                    <a:lnB>
                      <a:noFill/>
                    </a:lnB>
                  </a:tcPr>
                </a:tc>
              </a:tr>
              <a:tr h="161925">
                <a:tc>
                  <a:txBody>
                    <a:bodyPr/>
                    <a:lstStyle/>
                    <a:p>
                      <a:pPr algn="just" fontAlgn="ctr">
                        <a:lnSpc>
                          <a:spcPct val="150000"/>
                        </a:lnSpc>
                      </a:pPr>
                      <a:r>
                        <a:rPr lang="pt-PT" sz="1400" b="0" i="0" u="none" strike="noStrike" dirty="0" smtClean="0">
                          <a:effectLst/>
                          <a:latin typeface="Corbel" panose="020B0503020204020204" pitchFamily="34" charset="0"/>
                        </a:rPr>
                        <a:t>Licença </a:t>
                      </a:r>
                      <a:r>
                        <a:rPr lang="pt-PT" sz="1400" b="0" i="0" u="none" strike="noStrike" dirty="0">
                          <a:effectLst/>
                          <a:latin typeface="Corbel" panose="020B0503020204020204" pitchFamily="34" charset="0"/>
                        </a:rPr>
                        <a:t>especial de ruído para desportos motorizados</a:t>
                      </a:r>
                    </a:p>
                  </a:txBody>
                  <a:tcPr marL="9525" marR="9525" marT="9525" marB="0" anchor="ctr">
                    <a:lnL>
                      <a:noFill/>
                    </a:lnL>
                    <a:lnR>
                      <a:noFill/>
                    </a:lnR>
                    <a:lnT>
                      <a:noFill/>
                    </a:lnT>
                    <a:lnB>
                      <a:noFill/>
                    </a:lnB>
                  </a:tcPr>
                </a:tc>
                <a:tc>
                  <a:txBody>
                    <a:bodyPr/>
                    <a:lstStyle/>
                    <a:p>
                      <a:pPr algn="l" fontAlgn="b">
                        <a:lnSpc>
                          <a:spcPct val="150000"/>
                        </a:lnSpc>
                      </a:pPr>
                      <a:r>
                        <a:rPr lang="pt-PT" sz="1400" b="0" i="0" u="none" strike="noStrike" dirty="0">
                          <a:effectLst/>
                          <a:latin typeface="Corbel" panose="020B0503020204020204" pitchFamily="34" charset="0"/>
                        </a:rPr>
                        <a:t>€ 34,55</a:t>
                      </a:r>
                    </a:p>
                  </a:txBody>
                  <a:tcPr marL="9525" marR="9525" marT="9525" marB="0" anchor="b">
                    <a:lnL>
                      <a:noFill/>
                    </a:lnL>
                    <a:lnR>
                      <a:noFill/>
                    </a:lnR>
                    <a:lnT>
                      <a:noFill/>
                    </a:lnT>
                    <a:lnB>
                      <a:noFill/>
                    </a:lnB>
                  </a:tcPr>
                </a:tc>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3986084753"/>
              </p:ext>
            </p:extLst>
          </p:nvPr>
        </p:nvGraphicFramePr>
        <p:xfrm>
          <a:off x="961654" y="4198463"/>
          <a:ext cx="7760368" cy="988695"/>
        </p:xfrm>
        <a:graphic>
          <a:graphicData uri="http://schemas.openxmlformats.org/drawingml/2006/table">
            <a:tbl>
              <a:tblPr/>
              <a:tblGrid>
                <a:gridCol w="4656223"/>
                <a:gridCol w="3104145"/>
              </a:tblGrid>
              <a:tr h="219075">
                <a:tc>
                  <a:txBody>
                    <a:bodyPr/>
                    <a:lstStyle/>
                    <a:p>
                      <a:pPr algn="just" fontAlgn="ctr">
                        <a:lnSpc>
                          <a:spcPct val="150000"/>
                        </a:lnSpc>
                      </a:pPr>
                      <a:r>
                        <a:rPr lang="pt-PT" sz="1400" b="1" i="0" u="none" strike="noStrike" dirty="0" smtClean="0">
                          <a:solidFill>
                            <a:schemeClr val="tx2">
                              <a:lumMod val="60000"/>
                              <a:lumOff val="40000"/>
                            </a:schemeClr>
                          </a:solidFill>
                          <a:effectLst/>
                          <a:latin typeface="+mn-lt"/>
                        </a:rPr>
                        <a:t>Licença </a:t>
                      </a:r>
                      <a:r>
                        <a:rPr lang="pt-PT" sz="1400" b="1" i="0" u="none" strike="noStrike" dirty="0">
                          <a:solidFill>
                            <a:schemeClr val="tx2">
                              <a:lumMod val="60000"/>
                              <a:lumOff val="40000"/>
                            </a:schemeClr>
                          </a:solidFill>
                          <a:effectLst/>
                          <a:latin typeface="+mn-lt"/>
                        </a:rPr>
                        <a:t>especial de ruído para a realização de obras: </a:t>
                      </a:r>
                    </a:p>
                  </a:txBody>
                  <a:tcPr marL="9525" marR="9525" marT="9525" marB="0" anchor="ctr">
                    <a:lnL>
                      <a:noFill/>
                    </a:lnL>
                    <a:lnR>
                      <a:noFill/>
                    </a:lnR>
                    <a:lnT>
                      <a:noFill/>
                    </a:lnT>
                    <a:lnB>
                      <a:noFill/>
                    </a:lnB>
                  </a:tcPr>
                </a:tc>
                <a:tc>
                  <a:txBody>
                    <a:bodyPr/>
                    <a:lstStyle/>
                    <a:p>
                      <a:pPr algn="l" fontAlgn="b">
                        <a:lnSpc>
                          <a:spcPct val="150000"/>
                        </a:lnSpc>
                      </a:pPr>
                      <a:endParaRPr lang="pt-PT" sz="1400" b="0" i="0" u="none" strike="noStrike" dirty="0">
                        <a:effectLst/>
                        <a:latin typeface="+mn-lt"/>
                      </a:endParaRPr>
                    </a:p>
                  </a:txBody>
                  <a:tcPr marL="9525" marR="9525" marT="9525" marB="0" anchor="b">
                    <a:lnL>
                      <a:noFill/>
                    </a:lnL>
                    <a:lnR>
                      <a:noFill/>
                    </a:lnR>
                    <a:lnT>
                      <a:noFill/>
                    </a:lnT>
                    <a:lnB>
                      <a:noFill/>
                    </a:lnB>
                  </a:tcPr>
                </a:tc>
              </a:tr>
              <a:tr h="161925">
                <a:tc>
                  <a:txBody>
                    <a:bodyPr/>
                    <a:lstStyle/>
                    <a:p>
                      <a:pPr algn="just" fontAlgn="ctr">
                        <a:lnSpc>
                          <a:spcPct val="150000"/>
                        </a:lnSpc>
                      </a:pPr>
                      <a:r>
                        <a:rPr lang="pt-PT" sz="1400" b="0" i="0" u="none" strike="noStrike" dirty="0">
                          <a:effectLst/>
                          <a:latin typeface="+mn-lt"/>
                        </a:rPr>
                        <a:t>a) até uma semana</a:t>
                      </a:r>
                    </a:p>
                  </a:txBody>
                  <a:tcPr marL="9525" marR="9525" marT="9525" marB="0" anchor="ctr">
                    <a:lnL>
                      <a:noFill/>
                    </a:lnL>
                    <a:lnR>
                      <a:noFill/>
                    </a:lnR>
                    <a:lnT>
                      <a:noFill/>
                    </a:lnT>
                    <a:lnB>
                      <a:noFill/>
                    </a:lnB>
                  </a:tcPr>
                </a:tc>
                <a:tc>
                  <a:txBody>
                    <a:bodyPr/>
                    <a:lstStyle/>
                    <a:p>
                      <a:pPr algn="l" fontAlgn="b">
                        <a:lnSpc>
                          <a:spcPct val="150000"/>
                        </a:lnSpc>
                      </a:pPr>
                      <a:r>
                        <a:rPr lang="pt-PT" sz="1400" b="0" i="0" u="none" strike="noStrike" dirty="0">
                          <a:effectLst/>
                          <a:latin typeface="+mn-lt"/>
                        </a:rPr>
                        <a:t>€ </a:t>
                      </a:r>
                      <a:r>
                        <a:rPr lang="pt-PT" sz="1400" b="0" i="0" u="none" strike="noStrike" dirty="0" smtClean="0">
                          <a:effectLst/>
                          <a:latin typeface="+mn-lt"/>
                        </a:rPr>
                        <a:t>34,90</a:t>
                      </a:r>
                      <a:endParaRPr lang="pt-PT" sz="1400" b="0" i="0" u="none" strike="noStrike" dirty="0">
                        <a:effectLst/>
                        <a:latin typeface="+mn-lt"/>
                      </a:endParaRPr>
                    </a:p>
                  </a:txBody>
                  <a:tcPr marL="9525" marR="9525" marT="9525" marB="0" anchor="b">
                    <a:lnL>
                      <a:noFill/>
                    </a:lnL>
                    <a:lnR>
                      <a:noFill/>
                    </a:lnR>
                    <a:lnT>
                      <a:noFill/>
                    </a:lnT>
                    <a:lnB>
                      <a:noFill/>
                    </a:lnB>
                  </a:tcPr>
                </a:tc>
              </a:tr>
              <a:tr h="228600">
                <a:tc>
                  <a:txBody>
                    <a:bodyPr/>
                    <a:lstStyle/>
                    <a:p>
                      <a:pPr algn="just" fontAlgn="ctr">
                        <a:lnSpc>
                          <a:spcPct val="150000"/>
                        </a:lnSpc>
                      </a:pPr>
                      <a:r>
                        <a:rPr lang="pt-PT" sz="1400" b="0" i="0" u="none" strike="noStrike" dirty="0">
                          <a:effectLst/>
                          <a:latin typeface="+mn-lt"/>
                        </a:rPr>
                        <a:t>b) até trinta dias</a:t>
                      </a:r>
                    </a:p>
                  </a:txBody>
                  <a:tcPr marL="9525" marR="9525" marT="9525" marB="0" anchor="ctr">
                    <a:lnL>
                      <a:noFill/>
                    </a:lnL>
                    <a:lnR>
                      <a:noFill/>
                    </a:lnR>
                    <a:lnT>
                      <a:noFill/>
                    </a:lnT>
                    <a:lnB>
                      <a:noFill/>
                    </a:lnB>
                  </a:tcPr>
                </a:tc>
                <a:tc>
                  <a:txBody>
                    <a:bodyPr/>
                    <a:lstStyle/>
                    <a:p>
                      <a:pPr algn="l" fontAlgn="b">
                        <a:lnSpc>
                          <a:spcPct val="150000"/>
                        </a:lnSpc>
                      </a:pPr>
                      <a:r>
                        <a:rPr lang="pt-PT" sz="1400" b="0" i="0" u="none" strike="noStrike" dirty="0">
                          <a:effectLst/>
                          <a:latin typeface="+mn-lt"/>
                        </a:rPr>
                        <a:t>€ </a:t>
                      </a:r>
                      <a:r>
                        <a:rPr lang="pt-PT" sz="1400" b="0" i="0" u="none" strike="noStrike" dirty="0" smtClean="0">
                          <a:effectLst/>
                          <a:latin typeface="+mn-lt"/>
                        </a:rPr>
                        <a:t>116,33</a:t>
                      </a:r>
                      <a:endParaRPr lang="pt-PT" sz="1400" b="0" i="0" u="none" strike="noStrike" dirty="0">
                        <a:effectLst/>
                        <a:latin typeface="+mn-lt"/>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46989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6682"/>
            <a:ext cx="10515600" cy="957489"/>
          </a:xfrm>
        </p:spPr>
        <p:txBody>
          <a:bodyPr/>
          <a:lstStyle/>
          <a:p>
            <a:r>
              <a:rPr lang="pt-PT" b="1" dirty="0">
                <a:solidFill>
                  <a:schemeClr val="accent6">
                    <a:lumMod val="60000"/>
                    <a:lumOff val="40000"/>
                  </a:schemeClr>
                </a:solidFill>
                <a:latin typeface="Century Gothic" panose="020B0502020202020204" pitchFamily="34" charset="0"/>
              </a:rPr>
              <a:t>Exemplos LER </a:t>
            </a:r>
          </a:p>
        </p:txBody>
      </p:sp>
      <p:sp>
        <p:nvSpPr>
          <p:cNvPr id="4" name="Retângulo 3"/>
          <p:cNvSpPr/>
          <p:nvPr/>
        </p:nvSpPr>
        <p:spPr>
          <a:xfrm>
            <a:off x="0" y="0"/>
            <a:ext cx="12192000" cy="279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0" y="6351815"/>
            <a:ext cx="12192000" cy="5061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6">
                  <a:lumMod val="40000"/>
                  <a:lumOff val="60000"/>
                </a:schemeClr>
              </a:solidFill>
            </a:endParaRPr>
          </a:p>
        </p:txBody>
      </p:sp>
      <p:pic>
        <p:nvPicPr>
          <p:cNvPr id="7" name="Imagem 6"/>
          <p:cNvPicPr>
            <a:picLocks noChangeAspect="1"/>
          </p:cNvPicPr>
          <p:nvPr/>
        </p:nvPicPr>
        <p:blipFill>
          <a:blip r:embed="rId2"/>
          <a:stretch>
            <a:fillRect/>
          </a:stretch>
        </p:blipFill>
        <p:spPr>
          <a:xfrm>
            <a:off x="10907486" y="6447784"/>
            <a:ext cx="1046181" cy="367230"/>
          </a:xfrm>
          <a:prstGeom prst="rect">
            <a:avLst/>
          </a:prstGeom>
        </p:spPr>
      </p:pic>
      <p:pic>
        <p:nvPicPr>
          <p:cNvPr id="8" name="Imagem 7"/>
          <p:cNvPicPr>
            <a:picLocks noChangeAspect="1"/>
          </p:cNvPicPr>
          <p:nvPr/>
        </p:nvPicPr>
        <p:blipFill>
          <a:blip r:embed="rId3"/>
          <a:stretch>
            <a:fillRect/>
          </a:stretch>
        </p:blipFill>
        <p:spPr>
          <a:xfrm>
            <a:off x="9568543" y="6455849"/>
            <a:ext cx="1182253" cy="359165"/>
          </a:xfrm>
          <a:prstGeom prst="rect">
            <a:avLst/>
          </a:prstGeom>
        </p:spPr>
      </p:pic>
      <p:pic>
        <p:nvPicPr>
          <p:cNvPr id="9" name="Imagem 8"/>
          <p:cNvPicPr>
            <a:picLocks noChangeAspect="1"/>
          </p:cNvPicPr>
          <p:nvPr/>
        </p:nvPicPr>
        <p:blipFill rotWithShape="1">
          <a:blip r:embed="rId4"/>
          <a:srcRect l="39034" t="38799" r="19119" b="12348"/>
          <a:stretch/>
        </p:blipFill>
        <p:spPr>
          <a:xfrm>
            <a:off x="0" y="1989377"/>
            <a:ext cx="5643083" cy="3705727"/>
          </a:xfrm>
          <a:prstGeom prst="rect">
            <a:avLst/>
          </a:prstGeom>
        </p:spPr>
      </p:pic>
      <p:pic>
        <p:nvPicPr>
          <p:cNvPr id="10" name="Imagem 9"/>
          <p:cNvPicPr>
            <a:picLocks noChangeAspect="1"/>
          </p:cNvPicPr>
          <p:nvPr/>
        </p:nvPicPr>
        <p:blipFill rotWithShape="1">
          <a:blip r:embed="rId5"/>
          <a:srcRect l="38693" t="38182" r="18864" b="10810"/>
          <a:stretch/>
        </p:blipFill>
        <p:spPr>
          <a:xfrm>
            <a:off x="5896002" y="1989377"/>
            <a:ext cx="5865994" cy="3965521"/>
          </a:xfrm>
          <a:prstGeom prst="rect">
            <a:avLst/>
          </a:prstGeom>
        </p:spPr>
      </p:pic>
      <p:sp>
        <p:nvSpPr>
          <p:cNvPr id="11" name="CaixaDeTexto 10"/>
          <p:cNvSpPr txBox="1"/>
          <p:nvPr/>
        </p:nvSpPr>
        <p:spPr>
          <a:xfrm>
            <a:off x="-9713" y="1620045"/>
            <a:ext cx="1736373" cy="369332"/>
          </a:xfrm>
          <a:prstGeom prst="rect">
            <a:avLst/>
          </a:prstGeom>
          <a:noFill/>
        </p:spPr>
        <p:txBody>
          <a:bodyPr wrap="none" rtlCol="0">
            <a:spAutoFit/>
          </a:bodyPr>
          <a:lstStyle/>
          <a:p>
            <a:r>
              <a:rPr lang="pt-PT" b="1" dirty="0">
                <a:solidFill>
                  <a:srgbClr val="40BAD2">
                    <a:lumMod val="60000"/>
                    <a:lumOff val="40000"/>
                  </a:srgbClr>
                </a:solidFill>
                <a:latin typeface="Corbel" panose="020B0503020204020204"/>
              </a:rPr>
              <a:t>Eventos </a:t>
            </a:r>
            <a:r>
              <a:rPr lang="pt-PT" b="1" dirty="0" smtClean="0">
                <a:solidFill>
                  <a:srgbClr val="40BAD2">
                    <a:lumMod val="60000"/>
                    <a:lumOff val="40000"/>
                  </a:srgbClr>
                </a:solidFill>
                <a:latin typeface="Corbel" panose="020B0503020204020204"/>
              </a:rPr>
              <a:t>música</a:t>
            </a:r>
            <a:endParaRPr lang="pt-PT" b="1" dirty="0">
              <a:solidFill>
                <a:srgbClr val="40BAD2">
                  <a:lumMod val="60000"/>
                  <a:lumOff val="40000"/>
                </a:srgbClr>
              </a:solidFill>
              <a:latin typeface="Corbel" panose="020B0503020204020204"/>
            </a:endParaRPr>
          </a:p>
        </p:txBody>
      </p:sp>
      <p:sp>
        <p:nvSpPr>
          <p:cNvPr id="12" name="CaixaDeTexto 11"/>
          <p:cNvSpPr txBox="1"/>
          <p:nvPr/>
        </p:nvSpPr>
        <p:spPr>
          <a:xfrm>
            <a:off x="6054569" y="1620045"/>
            <a:ext cx="1872629" cy="369332"/>
          </a:xfrm>
          <a:prstGeom prst="rect">
            <a:avLst/>
          </a:prstGeom>
          <a:noFill/>
        </p:spPr>
        <p:txBody>
          <a:bodyPr wrap="none" rtlCol="0">
            <a:spAutoFit/>
          </a:bodyPr>
          <a:lstStyle/>
          <a:p>
            <a:r>
              <a:rPr lang="pt-PT" b="1" dirty="0">
                <a:solidFill>
                  <a:srgbClr val="40BAD2">
                    <a:lumMod val="60000"/>
                    <a:lumOff val="40000"/>
                  </a:srgbClr>
                </a:solidFill>
                <a:latin typeface="Corbel" panose="020B0503020204020204"/>
              </a:rPr>
              <a:t>Eventos </a:t>
            </a:r>
            <a:r>
              <a:rPr lang="pt-PT" b="1" dirty="0" smtClean="0">
                <a:solidFill>
                  <a:srgbClr val="40BAD2">
                    <a:lumMod val="60000"/>
                    <a:lumOff val="40000"/>
                  </a:srgbClr>
                </a:solidFill>
                <a:latin typeface="Corbel" panose="020B0503020204020204"/>
              </a:rPr>
              <a:t>festejos </a:t>
            </a:r>
            <a:endParaRPr lang="pt-PT" b="1" dirty="0">
              <a:solidFill>
                <a:srgbClr val="40BAD2">
                  <a:lumMod val="60000"/>
                  <a:lumOff val="40000"/>
                </a:srgbClr>
              </a:solidFill>
              <a:latin typeface="Corbel" panose="020B0503020204020204"/>
            </a:endParaRPr>
          </a:p>
        </p:txBody>
      </p:sp>
      <p:sp>
        <p:nvSpPr>
          <p:cNvPr id="13" name="Marcador de Posição de Conteúdo 2"/>
          <p:cNvSpPr txBox="1">
            <a:spLocks/>
          </p:cNvSpPr>
          <p:nvPr/>
        </p:nvSpPr>
        <p:spPr>
          <a:xfrm>
            <a:off x="0" y="5644966"/>
            <a:ext cx="6223431" cy="54343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Clr>
                <a:srgbClr val="D5393D"/>
              </a:buClr>
            </a:pPr>
            <a:r>
              <a:rPr lang="pt-PT" sz="1400" b="1" dirty="0" smtClean="0">
                <a:solidFill>
                  <a:srgbClr val="D5393D">
                    <a:lumMod val="60000"/>
                    <a:lumOff val="40000"/>
                  </a:srgbClr>
                </a:solidFill>
                <a:latin typeface="Corbel" panose="020B0503020204020204"/>
              </a:rPr>
              <a:t>Limitação do horário solicitado</a:t>
            </a:r>
          </a:p>
          <a:p>
            <a:pPr lvl="1">
              <a:lnSpc>
                <a:spcPct val="150000"/>
              </a:lnSpc>
              <a:buClr>
                <a:srgbClr val="40BAD2"/>
              </a:buClr>
            </a:pPr>
            <a:endParaRPr lang="pt-PT" sz="1400" b="1" dirty="0">
              <a:solidFill>
                <a:srgbClr val="D5393D">
                  <a:lumMod val="60000"/>
                  <a:lumOff val="40000"/>
                </a:srgbClr>
              </a:solidFill>
              <a:latin typeface="Corbel" panose="020B0503020204020204"/>
            </a:endParaRPr>
          </a:p>
        </p:txBody>
      </p:sp>
    </p:spTree>
    <p:extLst>
      <p:ext uri="{BB962C8B-B14F-4D97-AF65-F5344CB8AC3E}">
        <p14:creationId xmlns:p14="http://schemas.microsoft.com/office/powerpoint/2010/main" val="1317566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ldura">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oldura">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oldur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63</TotalTime>
  <Words>609</Words>
  <Application>Microsoft Office PowerPoint</Application>
  <PresentationFormat>Ecrã Panorâmico</PresentationFormat>
  <Paragraphs>80</Paragraphs>
  <Slides>14</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14</vt:i4>
      </vt:variant>
    </vt:vector>
  </HeadingPairs>
  <TitlesOfParts>
    <vt:vector size="21" baseType="lpstr">
      <vt:lpstr>Arial</vt:lpstr>
      <vt:lpstr>Calibri</vt:lpstr>
      <vt:lpstr>Calibri Light</vt:lpstr>
      <vt:lpstr>Century Gothic</vt:lpstr>
      <vt:lpstr>Corbel</vt:lpstr>
      <vt:lpstr>Wingdings 2</vt:lpstr>
      <vt:lpstr>Tema do Office</vt:lpstr>
      <vt:lpstr>LICENÇAS ESPECIAIS DO RUÍDO  Município de Guimarães</vt:lpstr>
      <vt:lpstr>Guimarães</vt:lpstr>
      <vt:lpstr>Regulamento Geral do Ruído</vt:lpstr>
      <vt:lpstr>Licença Especial do Ruído (LER)</vt:lpstr>
      <vt:lpstr>Formulário para a emissão da LER em Guimarães</vt:lpstr>
      <vt:lpstr>Procedimentos</vt:lpstr>
      <vt:lpstr>LER emitidas</vt:lpstr>
      <vt:lpstr>Valor das taxas LER aprovadas 2018</vt:lpstr>
      <vt:lpstr>Exemplos LER </vt:lpstr>
      <vt:lpstr>Exemplos LER </vt:lpstr>
      <vt:lpstr>Exemplos LER </vt:lpstr>
      <vt:lpstr>Exemplos LER </vt:lpstr>
      <vt:lpstr>Medidas a adotar </vt:lpstr>
      <vt:lpstr>Obrigada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Joel Pais</dc:creator>
  <cp:lastModifiedBy>Dalila Sepúlveda</cp:lastModifiedBy>
  <cp:revision>9</cp:revision>
  <dcterms:created xsi:type="dcterms:W3CDTF">2018-04-12T16:16:46Z</dcterms:created>
  <dcterms:modified xsi:type="dcterms:W3CDTF">2018-04-13T12:57:56Z</dcterms:modified>
</cp:coreProperties>
</file>