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4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5.xml" ContentType="application/vnd.openxmlformats-officedocument.drawingml.chartshapes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6.xml" ContentType="application/vnd.openxmlformats-officedocument.drawingml.chartshapes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7.xml" ContentType="application/vnd.openxmlformats-officedocument.drawingml.chartshapes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8.xml" ContentType="application/vnd.openxmlformats-officedocument.drawingml.chartshapes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9.xml" ContentType="application/vnd.openxmlformats-officedocument.drawingml.chartshapes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rawings/drawing10.xml" ContentType="application/vnd.openxmlformats-officedocument.drawingml.chartshapes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rawings/drawing11.xml" ContentType="application/vnd.openxmlformats-officedocument.drawingml.chartshapes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drawings/drawing12.xml" ContentType="application/vnd.openxmlformats-officedocument.drawingml.chartshapes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drawings/drawing13.xml" ContentType="application/vnd.openxmlformats-officedocument.drawingml.chartshapes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drawings/drawing14.xml" ContentType="application/vnd.openxmlformats-officedocument.drawingml.chartshapes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drawings/drawing15.xml" ContentType="application/vnd.openxmlformats-officedocument.drawingml.chartshapes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drawings/drawing16.xml" ContentType="application/vnd.openxmlformats-officedocument.drawingml.chartshapes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drawings/drawing17.xml" ContentType="application/vnd.openxmlformats-officedocument.drawingml.chartshapes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drawings/drawing18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65" r:id="rId6"/>
    <p:sldId id="263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4" r:id="rId15"/>
    <p:sldId id="275" r:id="rId16"/>
    <p:sldId id="276" r:id="rId17"/>
    <p:sldId id="283" r:id="rId18"/>
    <p:sldId id="277" r:id="rId19"/>
    <p:sldId id="278" r:id="rId20"/>
    <p:sldId id="279" r:id="rId21"/>
    <p:sldId id="280" r:id="rId22"/>
    <p:sldId id="281" r:id="rId23"/>
    <p:sldId id="284" r:id="rId24"/>
    <p:sldId id="282" r:id="rId25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6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7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8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9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chartUserShapes" Target="../drawings/drawing10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chartUserShapes" Target="../drawings/drawing11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chartUserShapes" Target="../drawings/drawing12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chartUserShapes" Target="../drawings/drawing13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chartUserShapes" Target="../drawings/drawing14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chartUserShapes" Target="../drawings/drawing1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chartUserShapes" Target="../drawings/drawing16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chartUserShapes" Target="../drawings/drawing17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microsoft.com/office/2011/relationships/chartColorStyle" Target="colors22.xml"/><Relationship Id="rId1" Type="http://schemas.microsoft.com/office/2011/relationships/chartStyle" Target="style22.xml"/><Relationship Id="rId4" Type="http://schemas.openxmlformats.org/officeDocument/2006/relationships/chartUserShapes" Target="../drawings/drawing18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4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Tipologia</a:t>
            </a:r>
            <a:r>
              <a:rPr lang="en-US" baseline="0" dirty="0"/>
              <a:t>  dos </a:t>
            </a:r>
            <a:r>
              <a:rPr lang="en-US" baseline="0" dirty="0" err="1"/>
              <a:t>Pedidos</a:t>
            </a:r>
            <a:r>
              <a:rPr lang="en-US" baseline="0" dirty="0"/>
              <a:t> %</a:t>
            </a:r>
            <a:endParaRPr lang="en-US" dirty="0"/>
          </a:p>
        </c:rich>
      </c:tx>
      <c:layout>
        <c:manualLayout>
          <c:xMode val="edge"/>
          <c:yMode val="edge"/>
          <c:x val="0.27219048202044438"/>
          <c:y val="6.67167878041483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Folha1!$O$70</c:f>
              <c:strCache>
                <c:ptCount val="1"/>
                <c:pt idx="0">
                  <c:v>Pedidos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dLblPos val="outEnd"/>
            <c:showLegendKey val="1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Folha1!$P$69:$T$69</c:f>
              <c:strCache>
                <c:ptCount val="5"/>
                <c:pt idx="0">
                  <c:v>festas/convívios</c:v>
                </c:pt>
                <c:pt idx="1">
                  <c:v>manifestação desportiva</c:v>
                </c:pt>
                <c:pt idx="2">
                  <c:v>obras</c:v>
                </c:pt>
                <c:pt idx="3">
                  <c:v>procissão/cortejo/desfile</c:v>
                </c:pt>
                <c:pt idx="4">
                  <c:v>propaganda/eleitoral</c:v>
                </c:pt>
              </c:strCache>
            </c:strRef>
          </c:cat>
          <c:val>
            <c:numRef>
              <c:f>Folha1!$P$70:$T$70</c:f>
              <c:numCache>
                <c:formatCode>0.0</c:formatCode>
                <c:ptCount val="5"/>
                <c:pt idx="0">
                  <c:v>56.852198316183348</c:v>
                </c:pt>
                <c:pt idx="1">
                  <c:v>7.2029934518241339</c:v>
                </c:pt>
                <c:pt idx="2">
                  <c:v>30.074836295603369</c:v>
                </c:pt>
                <c:pt idx="3">
                  <c:v>5.6828811973807296</c:v>
                </c:pt>
                <c:pt idx="4">
                  <c:v>0.18709073900841908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68589374872590858"/>
          <c:y val="0.13215773593152957"/>
          <c:w val="0.31410625127409147"/>
          <c:h val="0.293957676506686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Tipologia</a:t>
            </a:r>
            <a:r>
              <a:rPr lang="en-US" baseline="0" dirty="0"/>
              <a:t>  dos </a:t>
            </a:r>
            <a:r>
              <a:rPr lang="en-US" baseline="0" dirty="0" err="1"/>
              <a:t>Pedidos</a:t>
            </a:r>
            <a:r>
              <a:rPr lang="en-US" baseline="0" dirty="0"/>
              <a:t> %</a:t>
            </a:r>
            <a:endParaRPr lang="en-US" dirty="0"/>
          </a:p>
        </c:rich>
      </c:tx>
      <c:layout>
        <c:manualLayout>
          <c:xMode val="edge"/>
          <c:yMode val="edge"/>
          <c:x val="0.27219048202044438"/>
          <c:y val="6.67167878041483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68589374872590858"/>
          <c:y val="0.13215773593152957"/>
          <c:w val="0.31410625127409147"/>
          <c:h val="0.293957676506686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Tipologia</a:t>
            </a:r>
            <a:r>
              <a:rPr lang="en-US" baseline="0" dirty="0"/>
              <a:t>  dos </a:t>
            </a:r>
            <a:r>
              <a:rPr lang="en-US" baseline="0" dirty="0" err="1"/>
              <a:t>Pedidos</a:t>
            </a:r>
            <a:r>
              <a:rPr lang="en-US" baseline="0" dirty="0"/>
              <a:t> %</a:t>
            </a:r>
            <a:endParaRPr lang="en-US" dirty="0"/>
          </a:p>
        </c:rich>
      </c:tx>
      <c:layout>
        <c:manualLayout>
          <c:xMode val="edge"/>
          <c:yMode val="edge"/>
          <c:x val="0.27219048202044438"/>
          <c:y val="6.67167878041483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68589374872590858"/>
          <c:y val="0.13215773593152957"/>
          <c:w val="0.31410625127409147"/>
          <c:h val="0.293957676506686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Tipologia</a:t>
            </a:r>
            <a:r>
              <a:rPr lang="en-US" baseline="0" dirty="0"/>
              <a:t>  dos </a:t>
            </a:r>
            <a:r>
              <a:rPr lang="en-US" baseline="0" dirty="0" err="1"/>
              <a:t>Pedidos</a:t>
            </a:r>
            <a:r>
              <a:rPr lang="en-US" baseline="0" dirty="0"/>
              <a:t> %</a:t>
            </a:r>
            <a:endParaRPr lang="en-US" dirty="0"/>
          </a:p>
        </c:rich>
      </c:tx>
      <c:layout>
        <c:manualLayout>
          <c:xMode val="edge"/>
          <c:yMode val="edge"/>
          <c:x val="0.27219048202044438"/>
          <c:y val="6.67167878041483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68589374872590858"/>
          <c:y val="0.13215773593152957"/>
          <c:w val="0.31410625127409147"/>
          <c:h val="0.293957676506686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Tipologia</a:t>
            </a:r>
            <a:r>
              <a:rPr lang="en-US" baseline="0" dirty="0"/>
              <a:t>  dos </a:t>
            </a:r>
            <a:r>
              <a:rPr lang="en-US" baseline="0" dirty="0" err="1"/>
              <a:t>Pedidos</a:t>
            </a:r>
            <a:r>
              <a:rPr lang="en-US" baseline="0" dirty="0"/>
              <a:t> %</a:t>
            </a:r>
            <a:endParaRPr lang="en-US" dirty="0"/>
          </a:p>
        </c:rich>
      </c:tx>
      <c:layout>
        <c:manualLayout>
          <c:xMode val="edge"/>
          <c:yMode val="edge"/>
          <c:x val="0.27219048202044438"/>
          <c:y val="6.67167878041483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68589374872590858"/>
          <c:y val="0.13215773593152957"/>
          <c:w val="0.31410625127409147"/>
          <c:h val="0.293957676506686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Tipologia</a:t>
            </a:r>
            <a:r>
              <a:rPr lang="en-US" baseline="0" dirty="0"/>
              <a:t>  dos </a:t>
            </a:r>
            <a:r>
              <a:rPr lang="en-US" baseline="0" dirty="0" err="1"/>
              <a:t>Pedidos</a:t>
            </a:r>
            <a:r>
              <a:rPr lang="en-US" baseline="0" dirty="0"/>
              <a:t> %</a:t>
            </a:r>
            <a:endParaRPr lang="en-US" dirty="0"/>
          </a:p>
        </c:rich>
      </c:tx>
      <c:layout>
        <c:manualLayout>
          <c:xMode val="edge"/>
          <c:yMode val="edge"/>
          <c:x val="0.27219048202044438"/>
          <c:y val="6.67167878041483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68589374872590858"/>
          <c:y val="0.13215773593152957"/>
          <c:w val="0.31410625127409147"/>
          <c:h val="0.293957676506686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Tipologia</a:t>
            </a:r>
            <a:r>
              <a:rPr lang="en-US" baseline="0" dirty="0"/>
              <a:t>  dos </a:t>
            </a:r>
            <a:r>
              <a:rPr lang="en-US" baseline="0" dirty="0" err="1"/>
              <a:t>Pedidos</a:t>
            </a:r>
            <a:r>
              <a:rPr lang="en-US" baseline="0" dirty="0"/>
              <a:t> %</a:t>
            </a:r>
            <a:endParaRPr lang="en-US" dirty="0"/>
          </a:p>
        </c:rich>
      </c:tx>
      <c:layout>
        <c:manualLayout>
          <c:xMode val="edge"/>
          <c:yMode val="edge"/>
          <c:x val="0.27219048202044438"/>
          <c:y val="6.67167878041483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68589374872590858"/>
          <c:y val="0.13215773593152957"/>
          <c:w val="0.31410625127409147"/>
          <c:h val="0.293957676506686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Tipologia</a:t>
            </a:r>
            <a:r>
              <a:rPr lang="en-US" baseline="0" dirty="0"/>
              <a:t>  dos </a:t>
            </a:r>
            <a:r>
              <a:rPr lang="en-US" baseline="0" dirty="0" err="1"/>
              <a:t>Pedidos</a:t>
            </a:r>
            <a:r>
              <a:rPr lang="en-US" baseline="0" dirty="0"/>
              <a:t> %</a:t>
            </a:r>
            <a:endParaRPr lang="en-US" dirty="0"/>
          </a:p>
        </c:rich>
      </c:tx>
      <c:layout>
        <c:manualLayout>
          <c:xMode val="edge"/>
          <c:yMode val="edge"/>
          <c:x val="0.27219048202044438"/>
          <c:y val="6.67167878041483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68589374872590858"/>
          <c:y val="0.13215773593152957"/>
          <c:w val="0.31410625127409147"/>
          <c:h val="0.293957676506686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Tipologia</a:t>
            </a:r>
            <a:r>
              <a:rPr lang="en-US" baseline="0" dirty="0"/>
              <a:t>  dos </a:t>
            </a:r>
            <a:r>
              <a:rPr lang="en-US" baseline="0" dirty="0" err="1"/>
              <a:t>Pedidos</a:t>
            </a:r>
            <a:r>
              <a:rPr lang="en-US" baseline="0" dirty="0"/>
              <a:t> %</a:t>
            </a:r>
            <a:endParaRPr lang="en-US" dirty="0"/>
          </a:p>
        </c:rich>
      </c:tx>
      <c:layout>
        <c:manualLayout>
          <c:xMode val="edge"/>
          <c:yMode val="edge"/>
          <c:x val="0.27219048202044438"/>
          <c:y val="6.67167878041483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68589374872590858"/>
          <c:y val="0.13215773593152957"/>
          <c:w val="0.31410625127409147"/>
          <c:h val="0.293957676506686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  <c:userShapes r:id="rId4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Tipologia</a:t>
            </a:r>
            <a:r>
              <a:rPr lang="en-US" baseline="0" dirty="0"/>
              <a:t>  dos </a:t>
            </a:r>
            <a:r>
              <a:rPr lang="en-US" baseline="0" dirty="0" err="1"/>
              <a:t>Pedidos</a:t>
            </a:r>
            <a:r>
              <a:rPr lang="en-US" baseline="0" dirty="0"/>
              <a:t> %</a:t>
            </a:r>
            <a:endParaRPr lang="en-US" dirty="0"/>
          </a:p>
        </c:rich>
      </c:tx>
      <c:layout>
        <c:manualLayout>
          <c:xMode val="edge"/>
          <c:yMode val="edge"/>
          <c:x val="0.27219048202044438"/>
          <c:y val="6.67167878041483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68589374872590858"/>
          <c:y val="0.13215773593152957"/>
          <c:w val="0.31410625127409147"/>
          <c:h val="0.293957676506686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  <c:userShapes r:id="rId4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Tipologia</a:t>
            </a:r>
            <a:r>
              <a:rPr lang="en-US" baseline="0" dirty="0"/>
              <a:t>  dos </a:t>
            </a:r>
            <a:r>
              <a:rPr lang="en-US" baseline="0" dirty="0" err="1"/>
              <a:t>Pedidos</a:t>
            </a:r>
            <a:r>
              <a:rPr lang="en-US" baseline="0" dirty="0"/>
              <a:t> %</a:t>
            </a:r>
            <a:endParaRPr lang="en-US" dirty="0"/>
          </a:p>
        </c:rich>
      </c:tx>
      <c:layout>
        <c:manualLayout>
          <c:xMode val="edge"/>
          <c:yMode val="edge"/>
          <c:x val="0.27219048202044438"/>
          <c:y val="6.67167878041483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68589374872590858"/>
          <c:y val="0.13215773593152957"/>
          <c:w val="0.31410625127409147"/>
          <c:h val="0.293957676506686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Tipologia</a:t>
            </a:r>
            <a:r>
              <a:rPr lang="en-US" baseline="0" dirty="0"/>
              <a:t>  dos </a:t>
            </a:r>
            <a:r>
              <a:rPr lang="en-US" baseline="0" dirty="0" err="1"/>
              <a:t>Pedidos</a:t>
            </a:r>
            <a:r>
              <a:rPr lang="en-US" baseline="0" dirty="0"/>
              <a:t> %</a:t>
            </a:r>
            <a:endParaRPr lang="en-US" dirty="0"/>
          </a:p>
        </c:rich>
      </c:tx>
      <c:layout>
        <c:manualLayout>
          <c:xMode val="edge"/>
          <c:yMode val="edge"/>
          <c:x val="0.27219048202044438"/>
          <c:y val="6.67167878041483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68589374872590858"/>
          <c:y val="0.13215773593152957"/>
          <c:w val="0.31410625127409147"/>
          <c:h val="0.293957676506686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  <c:userShapes r:id="rId4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Tipologia</a:t>
            </a:r>
            <a:r>
              <a:rPr lang="en-US" baseline="0" dirty="0"/>
              <a:t>  dos </a:t>
            </a:r>
            <a:r>
              <a:rPr lang="en-US" baseline="0" dirty="0" err="1"/>
              <a:t>Pedidos</a:t>
            </a:r>
            <a:r>
              <a:rPr lang="en-US" baseline="0" dirty="0"/>
              <a:t> %</a:t>
            </a:r>
            <a:endParaRPr lang="en-US" dirty="0"/>
          </a:p>
        </c:rich>
      </c:tx>
      <c:layout>
        <c:manualLayout>
          <c:xMode val="edge"/>
          <c:yMode val="edge"/>
          <c:x val="0.27219048202044438"/>
          <c:y val="6.67167878041483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68589374872590858"/>
          <c:y val="0.13215773593152957"/>
          <c:w val="0.31410625127409147"/>
          <c:h val="0.293957676506686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  <c:userShapes r:id="rId4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Tipologia</a:t>
            </a:r>
            <a:r>
              <a:rPr lang="en-US" baseline="0" dirty="0"/>
              <a:t>  dos </a:t>
            </a:r>
            <a:r>
              <a:rPr lang="en-US" baseline="0" dirty="0" err="1"/>
              <a:t>Pedidos</a:t>
            </a:r>
            <a:r>
              <a:rPr lang="en-US" baseline="0" dirty="0"/>
              <a:t> %</a:t>
            </a:r>
            <a:endParaRPr lang="en-US" dirty="0"/>
          </a:p>
        </c:rich>
      </c:tx>
      <c:layout>
        <c:manualLayout>
          <c:xMode val="edge"/>
          <c:yMode val="edge"/>
          <c:x val="0.27219048202044438"/>
          <c:y val="6.67167878041483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68589374872590858"/>
          <c:y val="0.13215773593152957"/>
          <c:w val="0.31410625127409147"/>
          <c:h val="0.293957676506686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  <c:userShapes r:id="rId4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Tipologia</a:t>
            </a:r>
            <a:r>
              <a:rPr lang="en-US" baseline="0" dirty="0"/>
              <a:t>  dos </a:t>
            </a:r>
            <a:r>
              <a:rPr lang="en-US" baseline="0" dirty="0" err="1"/>
              <a:t>Pedidos</a:t>
            </a:r>
            <a:r>
              <a:rPr lang="en-US" baseline="0" dirty="0"/>
              <a:t> %</a:t>
            </a:r>
            <a:endParaRPr lang="en-US" dirty="0"/>
          </a:p>
        </c:rich>
      </c:tx>
      <c:layout>
        <c:manualLayout>
          <c:xMode val="edge"/>
          <c:yMode val="edge"/>
          <c:x val="0.27219048202044438"/>
          <c:y val="6.67167878041483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68589374872590858"/>
          <c:y val="0.13215773593152957"/>
          <c:w val="0.31410625127409147"/>
          <c:h val="0.293957676506686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Tipologia</a:t>
            </a:r>
            <a:r>
              <a:rPr lang="en-US" baseline="0" dirty="0"/>
              <a:t>  dos </a:t>
            </a:r>
            <a:r>
              <a:rPr lang="en-US" baseline="0" dirty="0" err="1"/>
              <a:t>Pedidos</a:t>
            </a:r>
            <a:r>
              <a:rPr lang="en-US" baseline="0" dirty="0"/>
              <a:t> %</a:t>
            </a:r>
            <a:endParaRPr lang="en-US" dirty="0"/>
          </a:p>
        </c:rich>
      </c:tx>
      <c:layout>
        <c:manualLayout>
          <c:xMode val="edge"/>
          <c:yMode val="edge"/>
          <c:x val="0.27219048202044438"/>
          <c:y val="6.67167878041483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68589374872590858"/>
          <c:y val="0.13215773593152957"/>
          <c:w val="0.31410625127409147"/>
          <c:h val="0.293957676506686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Tipologia</a:t>
            </a:r>
            <a:r>
              <a:rPr lang="en-US" baseline="0" dirty="0"/>
              <a:t>  dos </a:t>
            </a:r>
            <a:r>
              <a:rPr lang="en-US" baseline="0" dirty="0" err="1"/>
              <a:t>Pedidos</a:t>
            </a:r>
            <a:r>
              <a:rPr lang="en-US" baseline="0" dirty="0"/>
              <a:t> %</a:t>
            </a:r>
            <a:endParaRPr lang="en-US" dirty="0"/>
          </a:p>
        </c:rich>
      </c:tx>
      <c:layout>
        <c:manualLayout>
          <c:xMode val="edge"/>
          <c:yMode val="edge"/>
          <c:x val="0.27219048202044438"/>
          <c:y val="6.67167878041483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68589374872590858"/>
          <c:y val="0.13215773593152957"/>
          <c:w val="0.31410625127409147"/>
          <c:h val="0.293957676506686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Tipologia</a:t>
            </a:r>
            <a:r>
              <a:rPr lang="en-US" baseline="0" dirty="0"/>
              <a:t>  dos </a:t>
            </a:r>
            <a:r>
              <a:rPr lang="en-US" baseline="0" dirty="0" err="1"/>
              <a:t>Pedidos</a:t>
            </a:r>
            <a:r>
              <a:rPr lang="en-US" baseline="0" dirty="0"/>
              <a:t> %</a:t>
            </a:r>
            <a:endParaRPr lang="en-US" dirty="0"/>
          </a:p>
        </c:rich>
      </c:tx>
      <c:layout>
        <c:manualLayout>
          <c:xMode val="edge"/>
          <c:yMode val="edge"/>
          <c:x val="0.27219048202044438"/>
          <c:y val="6.67167878041483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68589374872590858"/>
          <c:y val="0.13215773593152957"/>
          <c:w val="0.31410625127409147"/>
          <c:h val="0.293957676506686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Tipologia</a:t>
            </a:r>
            <a:r>
              <a:rPr lang="en-US" baseline="0" dirty="0"/>
              <a:t>  dos </a:t>
            </a:r>
            <a:r>
              <a:rPr lang="en-US" baseline="0" dirty="0" err="1"/>
              <a:t>Pedidos</a:t>
            </a:r>
            <a:r>
              <a:rPr lang="en-US" baseline="0" dirty="0"/>
              <a:t> %</a:t>
            </a:r>
            <a:endParaRPr lang="en-US" dirty="0"/>
          </a:p>
        </c:rich>
      </c:tx>
      <c:layout>
        <c:manualLayout>
          <c:xMode val="edge"/>
          <c:yMode val="edge"/>
          <c:x val="0.27219048202044438"/>
          <c:y val="6.67167878041483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68589374872590858"/>
          <c:y val="0.13215773593152957"/>
          <c:w val="0.31410625127409147"/>
          <c:h val="0.293957676506686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Tipologia</a:t>
            </a:r>
            <a:r>
              <a:rPr lang="en-US" baseline="0" dirty="0"/>
              <a:t>  dos </a:t>
            </a:r>
            <a:r>
              <a:rPr lang="en-US" baseline="0" dirty="0" err="1"/>
              <a:t>Pedidos</a:t>
            </a:r>
            <a:r>
              <a:rPr lang="en-US" baseline="0" dirty="0"/>
              <a:t> %</a:t>
            </a:r>
            <a:endParaRPr lang="en-US" dirty="0"/>
          </a:p>
        </c:rich>
      </c:tx>
      <c:layout>
        <c:manualLayout>
          <c:xMode val="edge"/>
          <c:yMode val="edge"/>
          <c:x val="0.27219048202044438"/>
          <c:y val="6.67167878041483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68589374872590858"/>
          <c:y val="0.13215773593152957"/>
          <c:w val="0.31410625127409147"/>
          <c:h val="0.293957676506686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Tipologia</a:t>
            </a:r>
            <a:r>
              <a:rPr lang="en-US" baseline="0" dirty="0"/>
              <a:t>  dos </a:t>
            </a:r>
            <a:r>
              <a:rPr lang="en-US" baseline="0" dirty="0" err="1"/>
              <a:t>Pedidos</a:t>
            </a:r>
            <a:r>
              <a:rPr lang="en-US" baseline="0" dirty="0"/>
              <a:t> %</a:t>
            </a:r>
            <a:endParaRPr lang="en-US" dirty="0"/>
          </a:p>
        </c:rich>
      </c:tx>
      <c:layout>
        <c:manualLayout>
          <c:xMode val="edge"/>
          <c:yMode val="edge"/>
          <c:x val="0.27219048202044438"/>
          <c:y val="6.67167878041483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68589374872590858"/>
          <c:y val="0.13215773593152957"/>
          <c:w val="0.31410625127409147"/>
          <c:h val="0.293957676506686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Tipologia</a:t>
            </a:r>
            <a:r>
              <a:rPr lang="en-US" baseline="0" dirty="0"/>
              <a:t>  dos </a:t>
            </a:r>
            <a:r>
              <a:rPr lang="en-US" baseline="0" dirty="0" err="1"/>
              <a:t>Pedidos</a:t>
            </a:r>
            <a:r>
              <a:rPr lang="en-US" baseline="0" dirty="0"/>
              <a:t> %</a:t>
            </a:r>
            <a:endParaRPr lang="en-US" dirty="0"/>
          </a:p>
        </c:rich>
      </c:tx>
      <c:layout>
        <c:manualLayout>
          <c:xMode val="edge"/>
          <c:yMode val="edge"/>
          <c:x val="0.27219048202044438"/>
          <c:y val="6.67167878041483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68589374872590858"/>
          <c:y val="0.13215773593152957"/>
          <c:w val="0.31410625127409147"/>
          <c:h val="0.293957676506686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drawing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rawing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drawing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drawing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rawings/_rels/drawing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image" Target="../media/image25.png"/></Relationships>
</file>

<file path=ppt/drawings/_rels/drawing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0.08081</cdr:x>
      <cdr:y>0.03209</cdr:y>
    </cdr:from>
    <cdr:to>
      <cdr:x>0.91919</cdr:x>
      <cdr:y>0.8734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25720" y="157888"/>
          <a:ext cx="7529213" cy="4139543"/>
        </a:xfrm>
        <a:prstGeom xmlns:a="http://schemas.openxmlformats.org/drawingml/2006/main" prst="rect">
          <a:avLst/>
        </a:prstGeom>
      </cdr:spPr>
    </cdr:pic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0.02326</cdr:x>
      <cdr:y>0</cdr:y>
    </cdr:from>
    <cdr:to>
      <cdr:x>0.95853</cdr:x>
      <cdr:y>1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61257" y="-618310"/>
          <a:ext cx="10506892" cy="5573484"/>
        </a:xfrm>
        <a:prstGeom xmlns:a="http://schemas.openxmlformats.org/drawingml/2006/main" prst="rect">
          <a:avLst/>
        </a:prstGeom>
      </cdr:spPr>
    </cdr:pic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0.72314</cdr:x>
      <cdr:y>0.97111</cdr:y>
    </cdr:to>
    <cdr:pic>
      <cdr:nvPicPr>
        <cdr:cNvPr id="5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3123568" cy="26346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7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-2835847" y="-1760302"/>
          <a:ext cx="3884024" cy="2991740"/>
        </a:xfrm>
        <a:prstGeom xmlns:a="http://schemas.openxmlformats.org/drawingml/2006/main" prst="rect">
          <a:avLst/>
        </a:prstGeom>
      </cdr:spPr>
    </cdr:pic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0.96109</cdr:x>
      <cdr:y>0.96875</cdr:y>
    </cdr:to>
    <cdr:pic>
      <cdr:nvPicPr>
        <cdr:cNvPr id="4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10796952" cy="5399312"/>
        </a:xfrm>
        <a:prstGeom xmlns:a="http://schemas.openxmlformats.org/drawingml/2006/main" prst="rect">
          <a:avLst/>
        </a:prstGeom>
      </cdr:spPr>
    </cdr:pic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0.01395</cdr:x>
      <cdr:y>0.0118</cdr:y>
    </cdr:from>
    <cdr:to>
      <cdr:x>1</cdr:x>
      <cdr:y>0.95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56755" y="65758"/>
          <a:ext cx="11077302" cy="5229051"/>
        </a:xfrm>
        <a:prstGeom xmlns:a="http://schemas.openxmlformats.org/drawingml/2006/main" prst="rect">
          <a:avLst/>
        </a:prstGeom>
      </cdr:spPr>
    </cdr:pic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0.99524</cdr:x>
      <cdr:y>0.90781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11180564" cy="5059679"/>
        </a:xfrm>
        <a:prstGeom xmlns:a="http://schemas.openxmlformats.org/drawingml/2006/main" prst="rect">
          <a:avLst/>
        </a:prstGeom>
      </cdr:spPr>
    </cdr:pic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0.0112</cdr:x>
      <cdr:y>0.02071</cdr:y>
    </cdr:from>
    <cdr:to>
      <cdr:x>0.975</cdr:x>
      <cdr:y>0.89687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25772" y="115399"/>
          <a:ext cx="10827434" cy="4883319"/>
        </a:xfrm>
        <a:prstGeom xmlns:a="http://schemas.openxmlformats.org/drawingml/2006/main" prst="rect">
          <a:avLst/>
        </a:prstGeom>
      </cdr:spPr>
    </cdr:pic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0.95046</cdr:y>
    </cdr:to>
    <cdr:pic>
      <cdr:nvPicPr>
        <cdr:cNvPr id="5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11460480" cy="534706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</cdr:y>
    </cdr:from>
    <cdr:to>
      <cdr:x>1</cdr:x>
      <cdr:y>0.93902</cdr:y>
    </cdr:to>
    <cdr:pic>
      <cdr:nvPicPr>
        <cdr:cNvPr id="6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11717528" cy="5102794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</cdr:y>
    </cdr:from>
    <cdr:to>
      <cdr:x>1</cdr:x>
      <cdr:y>0.93902</cdr:y>
    </cdr:to>
    <cdr:pic>
      <cdr:nvPicPr>
        <cdr:cNvPr id="7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-400594" y="-618310"/>
          <a:ext cx="11460480" cy="5102794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0.74</cdr:x>
      <cdr:y>0.45595</cdr:y>
    </cdr:from>
    <cdr:to>
      <cdr:x>1</cdr:x>
      <cdr:y>0.82129</cdr:y>
    </cdr:to>
    <cdr:pic>
      <cdr:nvPicPr>
        <cdr:cNvPr id="8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8480700" y="2477724"/>
          <a:ext cx="2979780" cy="1985278"/>
        </a:xfrm>
        <a:prstGeom xmlns:a="http://schemas.openxmlformats.org/drawingml/2006/main" prst="rect">
          <a:avLst/>
        </a:prstGeom>
      </cdr:spPr>
    </cdr:pic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0.18353</cdr:x>
      <cdr:y>0.86803</cdr:y>
    </cdr:to>
    <cdr:pic>
      <cdr:nvPicPr>
        <cdr:cNvPr id="5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103302" cy="4883319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0.18489</cdr:x>
      <cdr:y>0.00202</cdr:y>
    </cdr:from>
    <cdr:to>
      <cdr:x>0.91679</cdr:x>
      <cdr:y>0.12646</cdr:y>
    </cdr:to>
    <cdr:sp macro="" textlink="">
      <cdr:nvSpPr>
        <cdr:cNvPr id="7" name="Retângulo 6"/>
        <cdr:cNvSpPr/>
      </cdr:nvSpPr>
      <cdr:spPr>
        <a:xfrm xmlns:a="http://schemas.openxmlformats.org/drawingml/2006/main">
          <a:off x="2118976" y="11388"/>
          <a:ext cx="8387916" cy="70003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5">
            <a:lumMod val="75000"/>
          </a:scheme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pt-PT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PT" dirty="0" smtClean="0"/>
            <a:t>Verificação em tempo real do comportamento dos limitadores implementados</a:t>
          </a:r>
          <a:endParaRPr lang="pt-PT" dirty="0"/>
        </a:p>
      </cdr:txBody>
    </cdr:sp>
  </cdr:relSizeAnchor>
  <cdr:relSizeAnchor xmlns:cdr="http://schemas.openxmlformats.org/drawingml/2006/chartDrawing">
    <cdr:from>
      <cdr:x>0.32347</cdr:x>
      <cdr:y>0.17458</cdr:y>
    </cdr:from>
    <cdr:to>
      <cdr:x>0.82709</cdr:x>
      <cdr:y>0.85812</cdr:y>
    </cdr:to>
    <cdr:pic>
      <cdr:nvPicPr>
        <cdr:cNvPr id="9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3707142" y="982141"/>
          <a:ext cx="5771727" cy="3845416"/>
        </a:xfrm>
        <a:prstGeom xmlns:a="http://schemas.openxmlformats.org/drawingml/2006/main" prst="rect">
          <a:avLst/>
        </a:prstGeom>
      </cdr:spPr>
    </cdr:pic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0.93732</cdr:x>
      <cdr:y>0.86803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10742083" cy="4883319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0.84189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11217612" cy="4102964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0.81547</cdr:y>
    </cdr:to>
    <cdr:pic>
      <cdr:nvPicPr>
        <cdr:cNvPr id="4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10145486" cy="4040777"/>
        </a:xfrm>
        <a:prstGeom xmlns:a="http://schemas.openxmlformats.org/drawingml/2006/main" prst="rect">
          <a:avLst/>
        </a:prstGeom>
      </cdr:spPr>
    </cdr:pic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0.88154</cdr:x>
      <cdr:y>0.98673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8943702" cy="5207357"/>
        </a:xfrm>
        <a:prstGeom xmlns:a="http://schemas.openxmlformats.org/drawingml/2006/main" prst="rect">
          <a:avLst/>
        </a:prstGeom>
      </cdr:spPr>
    </cdr:pic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0.78093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11132261" cy="4121253"/>
        </a:xfrm>
        <a:prstGeom xmlns:a="http://schemas.openxmlformats.org/drawingml/2006/main" prst="rect">
          <a:avLst/>
        </a:prstGeom>
      </cdr:spPr>
    </cdr:pic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0.8972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10833531" cy="4883319"/>
        </a:xfrm>
        <a:prstGeom xmlns:a="http://schemas.openxmlformats.org/drawingml/2006/main" prst="rect">
          <a:avLst/>
        </a:prstGeom>
      </cdr:spPr>
    </cdr:pic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0.90153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10687214" cy="4883319"/>
        </a:xfrm>
        <a:prstGeom xmlns:a="http://schemas.openxmlformats.org/drawingml/2006/main" prst="rect">
          <a:avLst/>
        </a:prstGeom>
      </cdr:spPr>
    </cdr:pic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0.92813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-400594" y="-618310"/>
          <a:ext cx="11234057" cy="5172890"/>
        </a:xfrm>
        <a:prstGeom xmlns:a="http://schemas.openxmlformats.org/drawingml/2006/main" prst="rect">
          <a:avLst/>
        </a:prstGeom>
      </cdr:spPr>
    </cdr:pic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0.89148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11235902" cy="4968671"/>
        </a:xfrm>
        <a:prstGeom xmlns:a="http://schemas.openxmlformats.org/drawingml/2006/main" prst="rect">
          <a:avLst/>
        </a:prstGeom>
      </cdr:spPr>
    </cdr:pic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BAA2-C276-41C9-AD08-D9C31F545E01}" type="datetimeFigureOut">
              <a:rPr lang="pt-PT" smtClean="0"/>
              <a:t>13/04/2018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E215-F34B-489E-9C80-BD0F6FC12F2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94287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BAA2-C276-41C9-AD08-D9C31F545E01}" type="datetimeFigureOut">
              <a:rPr lang="pt-PT" smtClean="0"/>
              <a:t>13/04/2018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E215-F34B-489E-9C80-BD0F6FC12F2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38760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BAA2-C276-41C9-AD08-D9C31F545E01}" type="datetimeFigureOut">
              <a:rPr lang="pt-PT" smtClean="0"/>
              <a:t>13/04/2018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E215-F34B-489E-9C80-BD0F6FC12F2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95554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BAA2-C276-41C9-AD08-D9C31F545E01}" type="datetimeFigureOut">
              <a:rPr lang="pt-PT" smtClean="0"/>
              <a:t>13/04/2018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E215-F34B-489E-9C80-BD0F6FC12F2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59526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BAA2-C276-41C9-AD08-D9C31F545E01}" type="datetimeFigureOut">
              <a:rPr lang="pt-PT" smtClean="0"/>
              <a:t>13/04/2018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E215-F34B-489E-9C80-BD0F6FC12F2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86491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BAA2-C276-41C9-AD08-D9C31F545E01}" type="datetimeFigureOut">
              <a:rPr lang="pt-PT" smtClean="0"/>
              <a:t>13/04/2018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E215-F34B-489E-9C80-BD0F6FC12F2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76878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BAA2-C276-41C9-AD08-D9C31F545E01}" type="datetimeFigureOut">
              <a:rPr lang="pt-PT" smtClean="0"/>
              <a:t>13/04/2018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E215-F34B-489E-9C80-BD0F6FC12F2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54101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BAA2-C276-41C9-AD08-D9C31F545E01}" type="datetimeFigureOut">
              <a:rPr lang="pt-PT" smtClean="0"/>
              <a:t>13/04/2018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E215-F34B-489E-9C80-BD0F6FC12F2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79084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BAA2-C276-41C9-AD08-D9C31F545E01}" type="datetimeFigureOut">
              <a:rPr lang="pt-PT" smtClean="0"/>
              <a:t>13/04/2018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E215-F34B-489E-9C80-BD0F6FC12F2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27859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BAA2-C276-41C9-AD08-D9C31F545E01}" type="datetimeFigureOut">
              <a:rPr lang="pt-PT" smtClean="0"/>
              <a:t>13/04/2018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E215-F34B-489E-9C80-BD0F6FC12F2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36733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BAA2-C276-41C9-AD08-D9C31F545E01}" type="datetimeFigureOut">
              <a:rPr lang="pt-PT" smtClean="0"/>
              <a:t>13/04/2018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E215-F34B-489E-9C80-BD0F6FC12F2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1879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35BAA2-C276-41C9-AD08-D9C31F545E01}" type="datetimeFigureOut">
              <a:rPr lang="pt-PT" smtClean="0"/>
              <a:t>13/04/2018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EE215-F34B-489E-9C80-BD0F6FC12F2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74493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image" Target="../media/image24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chart" Target="../charts/chart15.xml"/><Relationship Id="rId9" Type="http://schemas.openxmlformats.org/officeDocument/2006/relationships/image" Target="../media/image2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chart" Target="../charts/char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riângulo retângulo 7"/>
          <p:cNvSpPr/>
          <p:nvPr/>
        </p:nvSpPr>
        <p:spPr>
          <a:xfrm rot="16200000">
            <a:off x="6414407" y="1080405"/>
            <a:ext cx="4408715" cy="7146471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Retângulo 3"/>
          <p:cNvSpPr/>
          <p:nvPr/>
        </p:nvSpPr>
        <p:spPr>
          <a:xfrm>
            <a:off x="415636" y="596137"/>
            <a:ext cx="75777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600" b="1" dirty="0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SESSÃO REGIONAL DO AMBIENTE</a:t>
            </a:r>
            <a:endParaRPr lang="pt-PT" sz="3600" b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415636" y="1413556"/>
            <a:ext cx="110053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200" cap="small" dirty="0">
                <a:solidFill>
                  <a:schemeClr val="accent1">
                    <a:lumMod val="75000"/>
                  </a:schemeClr>
                </a:solidFill>
              </a:rPr>
              <a:t>Guia de Harmonização de Aplicação das Licenças Especiais de Ruído </a:t>
            </a:r>
            <a:endParaRPr lang="pt-PT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5"/>
          <a:stretch/>
        </p:blipFill>
        <p:spPr>
          <a:xfrm>
            <a:off x="4882245" y="2827564"/>
            <a:ext cx="7309755" cy="403043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471" y="6122451"/>
            <a:ext cx="1926774" cy="58927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392" y="6187806"/>
            <a:ext cx="1305795" cy="458561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692061" y="2249905"/>
            <a:ext cx="10728960" cy="2536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20000"/>
              </a:lnSpc>
            </a:pPr>
            <a:endParaRPr lang="pt-PT" sz="14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ctr">
              <a:lnSpc>
                <a:spcPct val="220000"/>
              </a:lnSpc>
            </a:pPr>
            <a:r>
              <a:rPr lang="pt-PT" sz="2400" b="1" i="1" dirty="0">
                <a:solidFill>
                  <a:srgbClr val="002060"/>
                </a:solidFill>
                <a:cs typeface="Arial" panose="020B0604020202020204" pitchFamily="34" charset="0"/>
              </a:rPr>
              <a:t>Licença Especial de Ruído (LER)- Realidade da Câmara Municipal </a:t>
            </a:r>
            <a:r>
              <a:rPr lang="pt-PT" sz="2400" b="1" i="1" dirty="0" smtClean="0">
                <a:solidFill>
                  <a:srgbClr val="002060"/>
                </a:solidFill>
                <a:cs typeface="Arial" panose="020B0604020202020204" pitchFamily="34" charset="0"/>
              </a:rPr>
              <a:t>do Porto </a:t>
            </a:r>
            <a:endParaRPr lang="pt-PT" sz="24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ctr">
              <a:lnSpc>
                <a:spcPct val="220000"/>
              </a:lnSpc>
            </a:pPr>
            <a:r>
              <a:rPr lang="pt-PT" sz="16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Divisão Municipal de </a:t>
            </a:r>
            <a:r>
              <a:rPr lang="pt-PT" sz="1600" b="1" dirty="0">
                <a:solidFill>
                  <a:srgbClr val="002060"/>
                </a:solidFill>
                <a:cs typeface="Arial" panose="020B0604020202020204" pitchFamily="34" charset="0"/>
              </a:rPr>
              <a:t>G</a:t>
            </a:r>
            <a:r>
              <a:rPr lang="pt-PT" sz="16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estão Ambiental</a:t>
            </a:r>
            <a:endParaRPr lang="pt-PT" sz="16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endParaRPr lang="pt-PT" sz="20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endParaRPr lang="pt-PT" sz="20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50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27951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Retângulo 5"/>
          <p:cNvSpPr/>
          <p:nvPr/>
        </p:nvSpPr>
        <p:spPr>
          <a:xfrm>
            <a:off x="0" y="6351815"/>
            <a:ext cx="12192000" cy="5061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7486" y="6447784"/>
            <a:ext cx="1046181" cy="36723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8543" y="6455849"/>
            <a:ext cx="1182253" cy="359165"/>
          </a:xfrm>
          <a:prstGeom prst="rect">
            <a:avLst/>
          </a:prstGeom>
        </p:spPr>
      </p:pic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838200" y="618309"/>
            <a:ext cx="10515600" cy="722812"/>
          </a:xfrm>
        </p:spPr>
        <p:txBody>
          <a:bodyPr>
            <a:normAutofit fontScale="90000"/>
          </a:bodyPr>
          <a:lstStyle/>
          <a:p>
            <a:pPr algn="ctr"/>
            <a:r>
              <a:rPr lang="pt-PT" sz="3200" dirty="0"/>
              <a:t/>
            </a:r>
            <a:br>
              <a:rPr lang="pt-PT" sz="3200" dirty="0"/>
            </a:br>
            <a:endParaRPr lang="pt-PT" sz="3200" dirty="0"/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3102390"/>
              </p:ext>
            </p:extLst>
          </p:nvPr>
        </p:nvGraphicFramePr>
        <p:xfrm>
          <a:off x="1079863" y="775064"/>
          <a:ext cx="10145486" cy="52773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5915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27951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Retângulo 5"/>
          <p:cNvSpPr/>
          <p:nvPr/>
        </p:nvSpPr>
        <p:spPr>
          <a:xfrm>
            <a:off x="0" y="6351815"/>
            <a:ext cx="12192000" cy="5061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7486" y="6447784"/>
            <a:ext cx="1046181" cy="36723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8543" y="6455849"/>
            <a:ext cx="1182253" cy="359165"/>
          </a:xfrm>
          <a:prstGeom prst="rect">
            <a:avLst/>
          </a:prstGeom>
        </p:spPr>
      </p:pic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838200" y="618309"/>
            <a:ext cx="10515600" cy="722812"/>
          </a:xfrm>
        </p:spPr>
        <p:txBody>
          <a:bodyPr>
            <a:normAutofit fontScale="90000"/>
          </a:bodyPr>
          <a:lstStyle/>
          <a:p>
            <a:pPr algn="ctr"/>
            <a:r>
              <a:rPr lang="pt-PT" sz="3200" dirty="0"/>
              <a:t/>
            </a:r>
            <a:br>
              <a:rPr lang="pt-PT" sz="3200" dirty="0"/>
            </a:br>
            <a:endParaRPr lang="pt-PT" sz="3200" dirty="0"/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6794170"/>
              </p:ext>
            </p:extLst>
          </p:nvPr>
        </p:nvGraphicFramePr>
        <p:xfrm>
          <a:off x="1079863" y="775064"/>
          <a:ext cx="10145486" cy="5442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2229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27951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Retângulo 5"/>
          <p:cNvSpPr/>
          <p:nvPr/>
        </p:nvSpPr>
        <p:spPr>
          <a:xfrm>
            <a:off x="0" y="6351815"/>
            <a:ext cx="12192000" cy="5061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7486" y="6447784"/>
            <a:ext cx="1046181" cy="36723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8543" y="6455849"/>
            <a:ext cx="1182253" cy="359165"/>
          </a:xfrm>
          <a:prstGeom prst="rect">
            <a:avLst/>
          </a:prstGeom>
        </p:spPr>
      </p:pic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838200" y="618309"/>
            <a:ext cx="10515600" cy="722812"/>
          </a:xfrm>
        </p:spPr>
        <p:txBody>
          <a:bodyPr>
            <a:normAutofit fontScale="90000"/>
          </a:bodyPr>
          <a:lstStyle/>
          <a:p>
            <a:pPr algn="ctr"/>
            <a:r>
              <a:rPr lang="pt-PT" sz="3200" dirty="0"/>
              <a:t/>
            </a:r>
            <a:br>
              <a:rPr lang="pt-PT" sz="3200" dirty="0"/>
            </a:br>
            <a:endParaRPr lang="pt-PT" sz="3200" dirty="0"/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2537070"/>
              </p:ext>
            </p:extLst>
          </p:nvPr>
        </p:nvGraphicFramePr>
        <p:xfrm>
          <a:off x="635726" y="801188"/>
          <a:ext cx="10589623" cy="5416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7968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27951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Retângulo 5"/>
          <p:cNvSpPr/>
          <p:nvPr/>
        </p:nvSpPr>
        <p:spPr>
          <a:xfrm>
            <a:off x="0" y="6351815"/>
            <a:ext cx="12192000" cy="5061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7486" y="6447784"/>
            <a:ext cx="1046181" cy="36723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8543" y="6455849"/>
            <a:ext cx="1182253" cy="359165"/>
          </a:xfrm>
          <a:prstGeom prst="rect">
            <a:avLst/>
          </a:prstGeom>
        </p:spPr>
      </p:pic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838200" y="618309"/>
            <a:ext cx="10515600" cy="722812"/>
          </a:xfrm>
        </p:spPr>
        <p:txBody>
          <a:bodyPr>
            <a:normAutofit fontScale="90000"/>
          </a:bodyPr>
          <a:lstStyle/>
          <a:p>
            <a:pPr algn="ctr"/>
            <a:r>
              <a:rPr lang="pt-PT" sz="3200" dirty="0"/>
              <a:t/>
            </a:r>
            <a:br>
              <a:rPr lang="pt-PT" sz="3200" dirty="0"/>
            </a:br>
            <a:endParaRPr lang="pt-PT" sz="3200" dirty="0"/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3825051"/>
              </p:ext>
            </p:extLst>
          </p:nvPr>
        </p:nvGraphicFramePr>
        <p:xfrm>
          <a:off x="400594" y="618310"/>
          <a:ext cx="11234057" cy="5573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2486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27951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Retângulo 5"/>
          <p:cNvSpPr/>
          <p:nvPr/>
        </p:nvSpPr>
        <p:spPr>
          <a:xfrm>
            <a:off x="0" y="6351815"/>
            <a:ext cx="12192000" cy="5061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7486" y="6447784"/>
            <a:ext cx="1046181" cy="36723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8543" y="6455849"/>
            <a:ext cx="1182253" cy="359165"/>
          </a:xfrm>
          <a:prstGeom prst="rect">
            <a:avLst/>
          </a:prstGeom>
        </p:spPr>
      </p:pic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838200" y="618309"/>
            <a:ext cx="10515600" cy="722812"/>
          </a:xfrm>
        </p:spPr>
        <p:txBody>
          <a:bodyPr>
            <a:normAutofit fontScale="90000"/>
          </a:bodyPr>
          <a:lstStyle/>
          <a:p>
            <a:pPr algn="ctr"/>
            <a:r>
              <a:rPr lang="pt-PT" sz="3200" dirty="0"/>
              <a:t/>
            </a:r>
            <a:br>
              <a:rPr lang="pt-PT" sz="3200" dirty="0"/>
            </a:br>
            <a:endParaRPr lang="pt-PT" sz="3200" dirty="0"/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5831263"/>
              </p:ext>
            </p:extLst>
          </p:nvPr>
        </p:nvGraphicFramePr>
        <p:xfrm>
          <a:off x="400594" y="618310"/>
          <a:ext cx="11234057" cy="5573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0113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27951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Retângulo 5"/>
          <p:cNvSpPr/>
          <p:nvPr/>
        </p:nvSpPr>
        <p:spPr>
          <a:xfrm>
            <a:off x="0" y="6351815"/>
            <a:ext cx="12192000" cy="5061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7486" y="6447784"/>
            <a:ext cx="1046181" cy="36723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8543" y="6455849"/>
            <a:ext cx="1182253" cy="359165"/>
          </a:xfrm>
          <a:prstGeom prst="rect">
            <a:avLst/>
          </a:prstGeom>
        </p:spPr>
      </p:pic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838200" y="618309"/>
            <a:ext cx="10515600" cy="722812"/>
          </a:xfrm>
        </p:spPr>
        <p:txBody>
          <a:bodyPr>
            <a:normAutofit fontScale="90000"/>
          </a:bodyPr>
          <a:lstStyle/>
          <a:p>
            <a:pPr algn="ctr"/>
            <a:r>
              <a:rPr lang="pt-PT" sz="3200" dirty="0"/>
              <a:t/>
            </a:r>
            <a:br>
              <a:rPr lang="pt-PT" sz="3200" dirty="0"/>
            </a:br>
            <a:endParaRPr lang="pt-PT" sz="3200" dirty="0"/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9543142"/>
              </p:ext>
            </p:extLst>
          </p:nvPr>
        </p:nvGraphicFramePr>
        <p:xfrm>
          <a:off x="400594" y="618310"/>
          <a:ext cx="11234057" cy="5573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6182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27951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Retângulo 5"/>
          <p:cNvSpPr/>
          <p:nvPr/>
        </p:nvSpPr>
        <p:spPr>
          <a:xfrm>
            <a:off x="0" y="6351815"/>
            <a:ext cx="12192000" cy="5061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7486" y="6447784"/>
            <a:ext cx="1046181" cy="36723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8543" y="6455849"/>
            <a:ext cx="1182253" cy="359165"/>
          </a:xfrm>
          <a:prstGeom prst="rect">
            <a:avLst/>
          </a:prstGeom>
        </p:spPr>
      </p:pic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838200" y="618309"/>
            <a:ext cx="10515600" cy="722812"/>
          </a:xfrm>
        </p:spPr>
        <p:txBody>
          <a:bodyPr>
            <a:normAutofit fontScale="90000"/>
          </a:bodyPr>
          <a:lstStyle/>
          <a:p>
            <a:pPr algn="ctr"/>
            <a:r>
              <a:rPr lang="pt-PT" sz="3200" dirty="0"/>
              <a:t/>
            </a:r>
            <a:br>
              <a:rPr lang="pt-PT" sz="3200" dirty="0"/>
            </a:br>
            <a:endParaRPr lang="pt-PT" sz="3200" dirty="0"/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7331310"/>
              </p:ext>
            </p:extLst>
          </p:nvPr>
        </p:nvGraphicFramePr>
        <p:xfrm>
          <a:off x="400594" y="618310"/>
          <a:ext cx="11234057" cy="5573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3416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27951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Retângulo 5"/>
          <p:cNvSpPr/>
          <p:nvPr/>
        </p:nvSpPr>
        <p:spPr>
          <a:xfrm>
            <a:off x="0" y="6351815"/>
            <a:ext cx="12192000" cy="5061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7486" y="6447784"/>
            <a:ext cx="1046181" cy="36723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8543" y="6455849"/>
            <a:ext cx="1182253" cy="359165"/>
          </a:xfrm>
          <a:prstGeom prst="rect">
            <a:avLst/>
          </a:prstGeom>
        </p:spPr>
      </p:pic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838200" y="618309"/>
            <a:ext cx="10515600" cy="722812"/>
          </a:xfrm>
        </p:spPr>
        <p:txBody>
          <a:bodyPr>
            <a:normAutofit fontScale="90000"/>
          </a:bodyPr>
          <a:lstStyle/>
          <a:p>
            <a:pPr algn="ctr"/>
            <a:r>
              <a:rPr lang="pt-PT" sz="3200" dirty="0"/>
              <a:t/>
            </a:r>
            <a:br>
              <a:rPr lang="pt-PT" sz="3200" dirty="0"/>
            </a:br>
            <a:endParaRPr lang="pt-PT" sz="3200" dirty="0"/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658773"/>
              </p:ext>
            </p:extLst>
          </p:nvPr>
        </p:nvGraphicFramePr>
        <p:xfrm>
          <a:off x="2835847" y="1760302"/>
          <a:ext cx="3884024" cy="2991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3077" y="707530"/>
            <a:ext cx="9053466" cy="814681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6382" y="4045911"/>
            <a:ext cx="3356388" cy="223619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3975" y="1618180"/>
            <a:ext cx="3943511" cy="262684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25" y="707531"/>
            <a:ext cx="2103302" cy="506038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90406" y="4101026"/>
            <a:ext cx="3191566" cy="212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4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27951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Retângulo 5"/>
          <p:cNvSpPr/>
          <p:nvPr/>
        </p:nvSpPr>
        <p:spPr>
          <a:xfrm>
            <a:off x="0" y="6351815"/>
            <a:ext cx="12192000" cy="5061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7486" y="6447784"/>
            <a:ext cx="1046181" cy="36723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8543" y="6455849"/>
            <a:ext cx="1182253" cy="359165"/>
          </a:xfrm>
          <a:prstGeom prst="rect">
            <a:avLst/>
          </a:prstGeom>
        </p:spPr>
      </p:pic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838200" y="618309"/>
            <a:ext cx="10515600" cy="722812"/>
          </a:xfrm>
        </p:spPr>
        <p:txBody>
          <a:bodyPr>
            <a:normAutofit fontScale="90000"/>
          </a:bodyPr>
          <a:lstStyle/>
          <a:p>
            <a:pPr algn="ctr"/>
            <a:r>
              <a:rPr lang="pt-PT" sz="3200" dirty="0"/>
              <a:t/>
            </a:r>
            <a:br>
              <a:rPr lang="pt-PT" sz="3200" dirty="0"/>
            </a:br>
            <a:endParaRPr lang="pt-PT" sz="3200" dirty="0"/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2119388"/>
              </p:ext>
            </p:extLst>
          </p:nvPr>
        </p:nvGraphicFramePr>
        <p:xfrm>
          <a:off x="400594" y="618310"/>
          <a:ext cx="11234057" cy="5573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4462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27951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Retângulo 5"/>
          <p:cNvSpPr/>
          <p:nvPr/>
        </p:nvSpPr>
        <p:spPr>
          <a:xfrm>
            <a:off x="0" y="6351815"/>
            <a:ext cx="12192000" cy="5061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7486" y="6447784"/>
            <a:ext cx="1046181" cy="36723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8543" y="6455849"/>
            <a:ext cx="1182253" cy="359165"/>
          </a:xfrm>
          <a:prstGeom prst="rect">
            <a:avLst/>
          </a:prstGeom>
        </p:spPr>
      </p:pic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838200" y="618309"/>
            <a:ext cx="10515600" cy="722812"/>
          </a:xfrm>
        </p:spPr>
        <p:txBody>
          <a:bodyPr>
            <a:normAutofit fontScale="90000"/>
          </a:bodyPr>
          <a:lstStyle/>
          <a:p>
            <a:pPr algn="ctr"/>
            <a:r>
              <a:rPr lang="pt-PT" sz="3200" dirty="0"/>
              <a:t/>
            </a:r>
            <a:br>
              <a:rPr lang="pt-PT" sz="3200" dirty="0"/>
            </a:br>
            <a:endParaRPr lang="pt-PT" sz="3200" dirty="0"/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2943950"/>
              </p:ext>
            </p:extLst>
          </p:nvPr>
        </p:nvGraphicFramePr>
        <p:xfrm>
          <a:off x="400594" y="618310"/>
          <a:ext cx="11234057" cy="5573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8840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27951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Retângulo 5"/>
          <p:cNvSpPr/>
          <p:nvPr/>
        </p:nvSpPr>
        <p:spPr>
          <a:xfrm>
            <a:off x="0" y="6351815"/>
            <a:ext cx="12192000" cy="5061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7486" y="6447784"/>
            <a:ext cx="1046181" cy="36723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8543" y="6455849"/>
            <a:ext cx="1182253" cy="359165"/>
          </a:xfrm>
          <a:prstGeom prst="rect">
            <a:avLst/>
          </a:prstGeom>
        </p:spPr>
      </p:pic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838200" y="618308"/>
            <a:ext cx="10515600" cy="806723"/>
          </a:xfr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t-PT" sz="18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Caudal de solicitações /requerimentos</a:t>
            </a:r>
            <a:br>
              <a:rPr lang="pt-PT" sz="18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</a:br>
            <a:endParaRPr lang="pt-PT" sz="18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7" name="Marcador de Posição de Conteúdo 1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44940" y="1425031"/>
            <a:ext cx="750212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22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27951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Retângulo 5"/>
          <p:cNvSpPr/>
          <p:nvPr/>
        </p:nvSpPr>
        <p:spPr>
          <a:xfrm>
            <a:off x="0" y="6351815"/>
            <a:ext cx="12192000" cy="5061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7486" y="6447784"/>
            <a:ext cx="1046181" cy="36723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8543" y="6455849"/>
            <a:ext cx="1182253" cy="359165"/>
          </a:xfrm>
          <a:prstGeom prst="rect">
            <a:avLst/>
          </a:prstGeom>
        </p:spPr>
      </p:pic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838200" y="618309"/>
            <a:ext cx="10515600" cy="722812"/>
          </a:xfrm>
        </p:spPr>
        <p:txBody>
          <a:bodyPr>
            <a:normAutofit fontScale="90000"/>
          </a:bodyPr>
          <a:lstStyle/>
          <a:p>
            <a:pPr algn="ctr"/>
            <a:r>
              <a:rPr lang="pt-PT" sz="3200" dirty="0"/>
              <a:t/>
            </a:r>
            <a:br>
              <a:rPr lang="pt-PT" sz="3200" dirty="0"/>
            </a:br>
            <a:endParaRPr lang="pt-PT" sz="3200" dirty="0"/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8253074"/>
              </p:ext>
            </p:extLst>
          </p:nvPr>
        </p:nvGraphicFramePr>
        <p:xfrm>
          <a:off x="400594" y="618310"/>
          <a:ext cx="11234057" cy="5573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124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27951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Retângulo 5"/>
          <p:cNvSpPr/>
          <p:nvPr/>
        </p:nvSpPr>
        <p:spPr>
          <a:xfrm>
            <a:off x="0" y="6351815"/>
            <a:ext cx="12192000" cy="5061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7486" y="6447784"/>
            <a:ext cx="1046181" cy="36723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8543" y="6455849"/>
            <a:ext cx="1182253" cy="359165"/>
          </a:xfrm>
          <a:prstGeom prst="rect">
            <a:avLst/>
          </a:prstGeom>
        </p:spPr>
      </p:pic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838200" y="618309"/>
            <a:ext cx="10515600" cy="722812"/>
          </a:xfrm>
        </p:spPr>
        <p:txBody>
          <a:bodyPr>
            <a:normAutofit fontScale="90000"/>
          </a:bodyPr>
          <a:lstStyle/>
          <a:p>
            <a:pPr algn="ctr"/>
            <a:r>
              <a:rPr lang="pt-PT" sz="3200" dirty="0"/>
              <a:t/>
            </a:r>
            <a:br>
              <a:rPr lang="pt-PT" sz="3200" dirty="0"/>
            </a:br>
            <a:endParaRPr lang="pt-PT" sz="3200" dirty="0"/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5057453"/>
              </p:ext>
            </p:extLst>
          </p:nvPr>
        </p:nvGraphicFramePr>
        <p:xfrm>
          <a:off x="400594" y="618310"/>
          <a:ext cx="11234057" cy="5573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4774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27951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Retângulo 5"/>
          <p:cNvSpPr/>
          <p:nvPr/>
        </p:nvSpPr>
        <p:spPr>
          <a:xfrm>
            <a:off x="0" y="6351815"/>
            <a:ext cx="12192000" cy="5061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7486" y="6447784"/>
            <a:ext cx="1046181" cy="36723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8543" y="6455849"/>
            <a:ext cx="1182253" cy="359165"/>
          </a:xfrm>
          <a:prstGeom prst="rect">
            <a:avLst/>
          </a:prstGeom>
        </p:spPr>
      </p:pic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838200" y="618309"/>
            <a:ext cx="10515600" cy="722812"/>
          </a:xfrm>
        </p:spPr>
        <p:txBody>
          <a:bodyPr>
            <a:normAutofit fontScale="90000"/>
          </a:bodyPr>
          <a:lstStyle/>
          <a:p>
            <a:pPr algn="ctr"/>
            <a:r>
              <a:rPr lang="pt-PT" sz="3200" dirty="0"/>
              <a:t/>
            </a:r>
            <a:br>
              <a:rPr lang="pt-PT" sz="3200" dirty="0"/>
            </a:br>
            <a:endParaRPr lang="pt-PT" sz="3200" dirty="0"/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2166503"/>
              </p:ext>
            </p:extLst>
          </p:nvPr>
        </p:nvGraphicFramePr>
        <p:xfrm>
          <a:off x="400594" y="618310"/>
          <a:ext cx="11460480" cy="54341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4432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27951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Retângulo 5"/>
          <p:cNvSpPr/>
          <p:nvPr/>
        </p:nvSpPr>
        <p:spPr>
          <a:xfrm>
            <a:off x="0" y="6351815"/>
            <a:ext cx="12192000" cy="5061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7486" y="6447784"/>
            <a:ext cx="1046181" cy="36723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8543" y="6455849"/>
            <a:ext cx="1182253" cy="359165"/>
          </a:xfrm>
          <a:prstGeom prst="rect">
            <a:avLst/>
          </a:prstGeom>
        </p:spPr>
      </p:pic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838200" y="618309"/>
            <a:ext cx="10515600" cy="722812"/>
          </a:xfrm>
        </p:spPr>
        <p:txBody>
          <a:bodyPr>
            <a:normAutofit fontScale="90000"/>
          </a:bodyPr>
          <a:lstStyle/>
          <a:p>
            <a:pPr algn="ctr"/>
            <a:r>
              <a:rPr lang="pt-PT" sz="3200" dirty="0"/>
              <a:t/>
            </a:r>
            <a:br>
              <a:rPr lang="pt-PT" sz="3200" dirty="0"/>
            </a:br>
            <a:endParaRPr lang="pt-PT" sz="3200" dirty="0"/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4654490"/>
              </p:ext>
            </p:extLst>
          </p:nvPr>
        </p:nvGraphicFramePr>
        <p:xfrm>
          <a:off x="400594" y="618310"/>
          <a:ext cx="11460480" cy="5625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9496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27951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Retângulo 5"/>
          <p:cNvSpPr/>
          <p:nvPr/>
        </p:nvSpPr>
        <p:spPr>
          <a:xfrm>
            <a:off x="0" y="6351815"/>
            <a:ext cx="12192000" cy="5061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7486" y="6447784"/>
            <a:ext cx="1046181" cy="36723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8543" y="6455849"/>
            <a:ext cx="1182253" cy="359165"/>
          </a:xfrm>
          <a:prstGeom prst="rect">
            <a:avLst/>
          </a:prstGeom>
        </p:spPr>
      </p:pic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838200" y="618309"/>
            <a:ext cx="10515600" cy="722812"/>
          </a:xfrm>
        </p:spPr>
        <p:txBody>
          <a:bodyPr>
            <a:normAutofit fontScale="90000"/>
          </a:bodyPr>
          <a:lstStyle/>
          <a:p>
            <a:pPr algn="ctr"/>
            <a:r>
              <a:rPr lang="pt-PT" sz="3200" dirty="0"/>
              <a:t/>
            </a:r>
            <a:br>
              <a:rPr lang="pt-PT" sz="3200" dirty="0"/>
            </a:br>
            <a:endParaRPr lang="pt-PT" sz="3200" dirty="0"/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2374565"/>
              </p:ext>
            </p:extLst>
          </p:nvPr>
        </p:nvGraphicFramePr>
        <p:xfrm>
          <a:off x="400594" y="618310"/>
          <a:ext cx="11460480" cy="5625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1182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27951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Retângulo 5"/>
          <p:cNvSpPr/>
          <p:nvPr/>
        </p:nvSpPr>
        <p:spPr>
          <a:xfrm>
            <a:off x="0" y="6351815"/>
            <a:ext cx="12192000" cy="5061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7486" y="6447784"/>
            <a:ext cx="1046181" cy="36723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8543" y="6455849"/>
            <a:ext cx="1182253" cy="359165"/>
          </a:xfrm>
          <a:prstGeom prst="rect">
            <a:avLst/>
          </a:prstGeom>
        </p:spPr>
      </p:pic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838200" y="618309"/>
            <a:ext cx="10515600" cy="722812"/>
          </a:xfr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8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Caudal de solicitações /requerimentos</a:t>
            </a:r>
            <a:br>
              <a:rPr lang="pt-PT" sz="18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</a:br>
            <a:endParaRPr lang="pt-PT" sz="18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6319221"/>
              </p:ext>
            </p:extLst>
          </p:nvPr>
        </p:nvGraphicFramePr>
        <p:xfrm>
          <a:off x="2522015" y="1341121"/>
          <a:ext cx="7547211" cy="4873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7503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27951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Retângulo 5"/>
          <p:cNvSpPr/>
          <p:nvPr/>
        </p:nvSpPr>
        <p:spPr>
          <a:xfrm>
            <a:off x="0" y="6351815"/>
            <a:ext cx="12192000" cy="5061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7486" y="6447784"/>
            <a:ext cx="1046181" cy="36723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8543" y="6455849"/>
            <a:ext cx="1182253" cy="359165"/>
          </a:xfrm>
          <a:prstGeom prst="rect">
            <a:avLst/>
          </a:prstGeom>
        </p:spPr>
      </p:pic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838200" y="618309"/>
            <a:ext cx="10515600" cy="722812"/>
          </a:xfrm>
        </p:spPr>
        <p:txBody>
          <a:bodyPr>
            <a:normAutofit fontScale="90000"/>
          </a:bodyPr>
          <a:lstStyle/>
          <a:p>
            <a:pPr algn="ctr"/>
            <a:r>
              <a:rPr lang="pt-PT" sz="3200" dirty="0"/>
              <a:t/>
            </a:r>
            <a:br>
              <a:rPr lang="pt-PT" sz="3200" dirty="0"/>
            </a:br>
            <a:endParaRPr lang="pt-PT" sz="3200" dirty="0"/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290436"/>
              </p:ext>
            </p:extLst>
          </p:nvPr>
        </p:nvGraphicFramePr>
        <p:xfrm>
          <a:off x="1088571" y="992778"/>
          <a:ext cx="9818915" cy="4850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6626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27951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Retângulo 5"/>
          <p:cNvSpPr/>
          <p:nvPr/>
        </p:nvSpPr>
        <p:spPr>
          <a:xfrm>
            <a:off x="0" y="6351815"/>
            <a:ext cx="12192000" cy="5061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7486" y="6447784"/>
            <a:ext cx="1046181" cy="36723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8543" y="6455849"/>
            <a:ext cx="1182253" cy="359165"/>
          </a:xfrm>
          <a:prstGeom prst="rect">
            <a:avLst/>
          </a:prstGeom>
        </p:spPr>
      </p:pic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838200" y="618309"/>
            <a:ext cx="10515600" cy="722812"/>
          </a:xfrm>
        </p:spPr>
        <p:txBody>
          <a:bodyPr>
            <a:normAutofit fontScale="90000"/>
          </a:bodyPr>
          <a:lstStyle/>
          <a:p>
            <a:pPr algn="ctr"/>
            <a:r>
              <a:rPr lang="pt-PT" sz="3200" dirty="0"/>
              <a:t/>
            </a:r>
            <a:br>
              <a:rPr lang="pt-PT" sz="3200" dirty="0"/>
            </a:br>
            <a:endParaRPr lang="pt-PT" sz="3200" dirty="0"/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7625799"/>
              </p:ext>
            </p:extLst>
          </p:nvPr>
        </p:nvGraphicFramePr>
        <p:xfrm>
          <a:off x="940526" y="748937"/>
          <a:ext cx="10284823" cy="5303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7797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27951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Retângulo 5"/>
          <p:cNvSpPr/>
          <p:nvPr/>
        </p:nvSpPr>
        <p:spPr>
          <a:xfrm>
            <a:off x="0" y="6351815"/>
            <a:ext cx="12192000" cy="5061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7486" y="6447784"/>
            <a:ext cx="1046181" cy="36723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8543" y="6455849"/>
            <a:ext cx="1182253" cy="359165"/>
          </a:xfrm>
          <a:prstGeom prst="rect">
            <a:avLst/>
          </a:prstGeom>
        </p:spPr>
      </p:pic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838200" y="618309"/>
            <a:ext cx="10515600" cy="722812"/>
          </a:xfrm>
        </p:spPr>
        <p:txBody>
          <a:bodyPr>
            <a:normAutofit fontScale="90000"/>
          </a:bodyPr>
          <a:lstStyle/>
          <a:p>
            <a:pPr algn="ctr"/>
            <a:r>
              <a:rPr lang="pt-PT" sz="3200" dirty="0"/>
              <a:t/>
            </a:r>
            <a:br>
              <a:rPr lang="pt-PT" sz="3200" dirty="0"/>
            </a:br>
            <a:endParaRPr lang="pt-PT" sz="3200" dirty="0"/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5820416"/>
              </p:ext>
            </p:extLst>
          </p:nvPr>
        </p:nvGraphicFramePr>
        <p:xfrm>
          <a:off x="1079863" y="1097280"/>
          <a:ext cx="10145486" cy="4955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2952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27951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Retângulo 5"/>
          <p:cNvSpPr/>
          <p:nvPr/>
        </p:nvSpPr>
        <p:spPr>
          <a:xfrm>
            <a:off x="0" y="6351815"/>
            <a:ext cx="12192000" cy="5061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7486" y="6447784"/>
            <a:ext cx="1046181" cy="36723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8543" y="6455849"/>
            <a:ext cx="1182253" cy="359165"/>
          </a:xfrm>
          <a:prstGeom prst="rect">
            <a:avLst/>
          </a:prstGeom>
        </p:spPr>
      </p:pic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838200" y="618309"/>
            <a:ext cx="10515600" cy="722812"/>
          </a:xfrm>
        </p:spPr>
        <p:txBody>
          <a:bodyPr>
            <a:normAutofit fontScale="90000"/>
          </a:bodyPr>
          <a:lstStyle/>
          <a:p>
            <a:pPr algn="ctr"/>
            <a:r>
              <a:rPr lang="pt-PT" sz="3200" dirty="0"/>
              <a:t/>
            </a:r>
            <a:br>
              <a:rPr lang="pt-PT" sz="3200" dirty="0"/>
            </a:br>
            <a:endParaRPr lang="pt-PT" sz="3200" dirty="0"/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4726489"/>
              </p:ext>
            </p:extLst>
          </p:nvPr>
        </p:nvGraphicFramePr>
        <p:xfrm>
          <a:off x="1079863" y="1097280"/>
          <a:ext cx="10145486" cy="4955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4366" y="635726"/>
            <a:ext cx="9088618" cy="549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75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27951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Retângulo 5"/>
          <p:cNvSpPr/>
          <p:nvPr/>
        </p:nvSpPr>
        <p:spPr>
          <a:xfrm>
            <a:off x="0" y="6351815"/>
            <a:ext cx="12192000" cy="5061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7486" y="6447784"/>
            <a:ext cx="1046181" cy="36723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8543" y="6455849"/>
            <a:ext cx="1182253" cy="359165"/>
          </a:xfrm>
          <a:prstGeom prst="rect">
            <a:avLst/>
          </a:prstGeom>
        </p:spPr>
      </p:pic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838200" y="618309"/>
            <a:ext cx="10515600" cy="722812"/>
          </a:xfrm>
        </p:spPr>
        <p:txBody>
          <a:bodyPr>
            <a:normAutofit fontScale="90000"/>
          </a:bodyPr>
          <a:lstStyle/>
          <a:p>
            <a:pPr algn="ctr"/>
            <a:r>
              <a:rPr lang="pt-PT" sz="3200" dirty="0"/>
              <a:t/>
            </a:r>
            <a:br>
              <a:rPr lang="pt-PT" sz="3200" dirty="0"/>
            </a:br>
            <a:endParaRPr lang="pt-PT" sz="3200" dirty="0"/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4726489"/>
              </p:ext>
            </p:extLst>
          </p:nvPr>
        </p:nvGraphicFramePr>
        <p:xfrm>
          <a:off x="1079863" y="1097280"/>
          <a:ext cx="10145486" cy="4955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794" y="688329"/>
            <a:ext cx="8548687" cy="523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94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27951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Retângulo 5"/>
          <p:cNvSpPr/>
          <p:nvPr/>
        </p:nvSpPr>
        <p:spPr>
          <a:xfrm>
            <a:off x="0" y="6351815"/>
            <a:ext cx="12192000" cy="5061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7486" y="6447784"/>
            <a:ext cx="1046181" cy="36723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8543" y="6455849"/>
            <a:ext cx="1182253" cy="359165"/>
          </a:xfrm>
          <a:prstGeom prst="rect">
            <a:avLst/>
          </a:prstGeom>
        </p:spPr>
      </p:pic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838200" y="618309"/>
            <a:ext cx="10515600" cy="722812"/>
          </a:xfrm>
        </p:spPr>
        <p:txBody>
          <a:bodyPr>
            <a:normAutofit fontScale="90000"/>
          </a:bodyPr>
          <a:lstStyle/>
          <a:p>
            <a:pPr algn="ctr"/>
            <a:r>
              <a:rPr lang="pt-PT" sz="3200" dirty="0"/>
              <a:t/>
            </a:r>
            <a:br>
              <a:rPr lang="pt-PT" sz="3200" dirty="0"/>
            </a:br>
            <a:endParaRPr lang="pt-PT" sz="3200" dirty="0"/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4726489"/>
              </p:ext>
            </p:extLst>
          </p:nvPr>
        </p:nvGraphicFramePr>
        <p:xfrm>
          <a:off x="1079863" y="1097280"/>
          <a:ext cx="10145486" cy="4955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7211" y="752392"/>
            <a:ext cx="8531270" cy="512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37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</TotalTime>
  <Words>139</Words>
  <Application>Microsoft Office PowerPoint</Application>
  <PresentationFormat>Ecrã Panorâmico</PresentationFormat>
  <Paragraphs>51</Paragraphs>
  <Slides>24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Century Gothic</vt:lpstr>
      <vt:lpstr>Tema do Office</vt:lpstr>
      <vt:lpstr>Apresentação do PowerPoint</vt:lpstr>
      <vt:lpstr>Caudal de solicitações /requerimentos </vt:lpstr>
      <vt:lpstr>Caudal de solicitações /requerimentos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Joel Pais</dc:creator>
  <cp:lastModifiedBy>Liliana Carneiro dos Santos Rocha</cp:lastModifiedBy>
  <cp:revision>19</cp:revision>
  <dcterms:created xsi:type="dcterms:W3CDTF">2018-04-12T16:16:46Z</dcterms:created>
  <dcterms:modified xsi:type="dcterms:W3CDTF">2018-04-13T17:17:59Z</dcterms:modified>
</cp:coreProperties>
</file>