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64" r:id="rId2"/>
    <p:sldId id="392" r:id="rId3"/>
    <p:sldId id="464" r:id="rId4"/>
    <p:sldId id="465" r:id="rId5"/>
    <p:sldId id="466" r:id="rId6"/>
    <p:sldId id="467" r:id="rId7"/>
    <p:sldId id="468" r:id="rId8"/>
    <p:sldId id="469" r:id="rId9"/>
    <p:sldId id="470" r:id="rId10"/>
    <p:sldId id="471" r:id="rId11"/>
    <p:sldId id="472" r:id="rId12"/>
    <p:sldId id="481" r:id="rId13"/>
    <p:sldId id="473" r:id="rId14"/>
    <p:sldId id="433" r:id="rId15"/>
    <p:sldId id="474" r:id="rId16"/>
    <p:sldId id="452" r:id="rId17"/>
    <p:sldId id="490" r:id="rId18"/>
    <p:sldId id="454" r:id="rId19"/>
    <p:sldId id="456" r:id="rId20"/>
    <p:sldId id="458" r:id="rId21"/>
    <p:sldId id="475" r:id="rId22"/>
    <p:sldId id="480" r:id="rId23"/>
    <p:sldId id="476" r:id="rId24"/>
    <p:sldId id="477" r:id="rId25"/>
    <p:sldId id="479" r:id="rId26"/>
    <p:sldId id="482" r:id="rId27"/>
    <p:sldId id="483" r:id="rId28"/>
    <p:sldId id="484" r:id="rId29"/>
    <p:sldId id="485" r:id="rId30"/>
    <p:sldId id="459" r:id="rId31"/>
    <p:sldId id="486" r:id="rId32"/>
    <p:sldId id="487" r:id="rId33"/>
    <p:sldId id="488" r:id="rId34"/>
    <p:sldId id="489" r:id="rId35"/>
    <p:sldId id="460" r:id="rId36"/>
    <p:sldId id="462" r:id="rId37"/>
    <p:sldId id="493" r:id="rId38"/>
    <p:sldId id="494" r:id="rId39"/>
    <p:sldId id="495" r:id="rId40"/>
    <p:sldId id="374" r:id="rId41"/>
    <p:sldId id="496" r:id="rId42"/>
    <p:sldId id="497" r:id="rId43"/>
    <p:sldId id="498" r:id="rId44"/>
    <p:sldId id="499" r:id="rId45"/>
  </p:sldIdLst>
  <p:sldSz cx="9144000" cy="6858000" type="screen4x3"/>
  <p:notesSz cx="6669088" cy="97536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DBA"/>
    <a:srgbClr val="3E6CA4"/>
    <a:srgbClr val="72A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55" autoAdjust="0"/>
  </p:normalViewPr>
  <p:slideViewPr>
    <p:cSldViewPr>
      <p:cViewPr varScale="1">
        <p:scale>
          <a:sx n="100" d="100"/>
          <a:sy n="100" d="100"/>
        </p:scale>
        <p:origin x="15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876"/>
    </p:cViewPr>
  </p:sorterViewPr>
  <p:notesViewPr>
    <p:cSldViewPr>
      <p:cViewPr>
        <p:scale>
          <a:sx n="100" d="100"/>
          <a:sy n="100" d="100"/>
        </p:scale>
        <p:origin x="3612" y="-4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8B3941-FA1B-404A-8E6E-921187E92AE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6C89163D-C353-4885-B99D-F683E2864987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pt-PT" sz="1600" b="1" dirty="0" smtClean="0">
              <a:latin typeface="+mn-lt"/>
              <a:cs typeface="Arial" panose="020B0604020202020204" pitchFamily="34" charset="0"/>
            </a:rPr>
            <a:t>Reutilização de solos e rochas não contendo substâncias perigosas, preferencialmente na obra de origem ou noutras obras, bem como na recuperação ambiental e paisagística de pedreiras, na cobertura de aterros destinados a resíduos ou em local licenciado pelas câmaras municipais</a:t>
          </a:r>
        </a:p>
      </dgm:t>
    </dgm:pt>
    <dgm:pt modelId="{7482143A-1AA3-4F0C-A6E4-94DF7511DA98}" type="parTrans" cxnId="{548A669E-DD28-481D-B5D4-8AC915B099D8}">
      <dgm:prSet/>
      <dgm:spPr/>
      <dgm:t>
        <a:bodyPr/>
        <a:lstStyle/>
        <a:p>
          <a:endParaRPr lang="pt-PT">
            <a:latin typeface="+mn-lt"/>
          </a:endParaRPr>
        </a:p>
      </dgm:t>
    </dgm:pt>
    <dgm:pt modelId="{654C8C20-60E2-4A00-91DC-ACD6D902CED1}" type="sibTrans" cxnId="{548A669E-DD28-481D-B5D4-8AC915B099D8}">
      <dgm:prSet/>
      <dgm:spPr/>
      <dgm:t>
        <a:bodyPr/>
        <a:lstStyle/>
        <a:p>
          <a:endParaRPr lang="pt-PT">
            <a:latin typeface="+mn-lt"/>
          </a:endParaRPr>
        </a:p>
      </dgm:t>
    </dgm:pt>
    <dgm:pt modelId="{B8074D2B-B072-4D1D-B458-53E7CE2B45FB}">
      <dgm:prSet custT="1"/>
      <dgm:spPr/>
      <dgm:t>
        <a:bodyPr/>
        <a:lstStyle/>
        <a:p>
          <a:pPr algn="just"/>
          <a:r>
            <a:rPr lang="pt-PT" sz="1600" b="1" dirty="0" smtClean="0">
              <a:latin typeface="+mn-lt"/>
              <a:cs typeface="Arial" panose="020B0604020202020204" pitchFamily="34" charset="0"/>
            </a:rPr>
            <a:t>Obrigatoriedade de triagem prévia à deposição dos RCD em aterro</a:t>
          </a:r>
          <a:endParaRPr lang="pt-PT" sz="1600" b="1" dirty="0">
            <a:latin typeface="+mn-lt"/>
            <a:cs typeface="Arial" panose="020B0604020202020204" pitchFamily="34" charset="0"/>
          </a:endParaRPr>
        </a:p>
      </dgm:t>
    </dgm:pt>
    <dgm:pt modelId="{54F5093C-D27D-4C42-A152-873A68273FA9}" type="parTrans" cxnId="{BFC83B34-F0BA-4CD0-9A34-A46F4F558635}">
      <dgm:prSet/>
      <dgm:spPr/>
      <dgm:t>
        <a:bodyPr/>
        <a:lstStyle/>
        <a:p>
          <a:endParaRPr lang="pt-PT">
            <a:latin typeface="+mn-lt"/>
          </a:endParaRPr>
        </a:p>
      </dgm:t>
    </dgm:pt>
    <dgm:pt modelId="{8ED11E1E-2F23-4640-A0B4-8F921D2DF088}" type="sibTrans" cxnId="{BFC83B34-F0BA-4CD0-9A34-A46F4F558635}">
      <dgm:prSet/>
      <dgm:spPr/>
      <dgm:t>
        <a:bodyPr/>
        <a:lstStyle/>
        <a:p>
          <a:endParaRPr lang="pt-PT">
            <a:latin typeface="+mn-lt"/>
          </a:endParaRPr>
        </a:p>
      </dgm:t>
    </dgm:pt>
    <dgm:pt modelId="{52BB52AF-12B2-435B-A7D6-F7679A17928B}">
      <dgm:prSet phldrT="[Texto]" custT="1"/>
      <dgm:spPr/>
      <dgm:t>
        <a:bodyPr/>
        <a:lstStyle/>
        <a:p>
          <a:pPr marR="0" eaLnBrk="1" fontAlgn="auto" latinLnBrk="0" hangingPunct="1">
            <a:lnSpc>
              <a:spcPct val="100000"/>
            </a:lnSpc>
            <a:buClrTx/>
            <a:buSzTx/>
            <a:buFontTx/>
            <a:tabLst/>
            <a:defRPr/>
          </a:pPr>
          <a:r>
            <a:rPr lang="pt-PT" sz="1600" b="1" dirty="0" smtClean="0">
              <a:latin typeface="+mn-lt"/>
              <a:cs typeface="Arial" panose="020B0604020202020204" pitchFamily="34" charset="0"/>
            </a:rPr>
            <a:t>Estabelecimento da hierarquia de gestão de RCD que privilegia a reutilização em obra, seguida de triagem na obra de origem, ou em local afeto à obra,  dos RCD cuja produção não é passível de prevenir. </a:t>
          </a:r>
          <a:endParaRPr lang="pt-PT" sz="1600" b="1" dirty="0">
            <a:latin typeface="+mn-lt"/>
            <a:cs typeface="Arial" panose="020B0604020202020204" pitchFamily="34" charset="0"/>
          </a:endParaRPr>
        </a:p>
      </dgm:t>
    </dgm:pt>
    <dgm:pt modelId="{94B57358-4D5F-4BE4-AC55-A136C8977447}" type="parTrans" cxnId="{05599221-A609-483C-A287-D2D5A24C0775}">
      <dgm:prSet/>
      <dgm:spPr/>
      <dgm:t>
        <a:bodyPr/>
        <a:lstStyle/>
        <a:p>
          <a:endParaRPr lang="pt-PT">
            <a:latin typeface="+mn-lt"/>
          </a:endParaRPr>
        </a:p>
      </dgm:t>
    </dgm:pt>
    <dgm:pt modelId="{85ECB2F4-8FD7-4760-86A8-905A8F3D7E81}" type="sibTrans" cxnId="{05599221-A609-483C-A287-D2D5A24C0775}">
      <dgm:prSet/>
      <dgm:spPr/>
      <dgm:t>
        <a:bodyPr/>
        <a:lstStyle/>
        <a:p>
          <a:endParaRPr lang="pt-PT">
            <a:latin typeface="+mn-lt"/>
          </a:endParaRPr>
        </a:p>
      </dgm:t>
    </dgm:pt>
    <dgm:pt modelId="{70FA8943-5CC4-4501-B6BF-4F37F793CF97}" type="pres">
      <dgm:prSet presAssocID="{608B3941-FA1B-404A-8E6E-921187E92AE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PT"/>
        </a:p>
      </dgm:t>
    </dgm:pt>
    <dgm:pt modelId="{6A116419-4503-463E-9D86-A077B5CBCB97}" type="pres">
      <dgm:prSet presAssocID="{608B3941-FA1B-404A-8E6E-921187E92AE5}" presName="Name1" presStyleCnt="0"/>
      <dgm:spPr/>
      <dgm:t>
        <a:bodyPr/>
        <a:lstStyle/>
        <a:p>
          <a:endParaRPr lang="en-US"/>
        </a:p>
      </dgm:t>
    </dgm:pt>
    <dgm:pt modelId="{8942C451-F4FC-461A-B7FE-F3B0AB2E785D}" type="pres">
      <dgm:prSet presAssocID="{608B3941-FA1B-404A-8E6E-921187E92AE5}" presName="cycle" presStyleCnt="0"/>
      <dgm:spPr/>
      <dgm:t>
        <a:bodyPr/>
        <a:lstStyle/>
        <a:p>
          <a:endParaRPr lang="en-US"/>
        </a:p>
      </dgm:t>
    </dgm:pt>
    <dgm:pt modelId="{EF4BCAE0-3E51-4668-BF5D-DD7AEDED4B41}" type="pres">
      <dgm:prSet presAssocID="{608B3941-FA1B-404A-8E6E-921187E92AE5}" presName="srcNode" presStyleLbl="node1" presStyleIdx="0" presStyleCnt="3"/>
      <dgm:spPr/>
      <dgm:t>
        <a:bodyPr/>
        <a:lstStyle/>
        <a:p>
          <a:endParaRPr lang="en-US"/>
        </a:p>
      </dgm:t>
    </dgm:pt>
    <dgm:pt modelId="{B01870DD-9484-489F-9181-97ABA728DC16}" type="pres">
      <dgm:prSet presAssocID="{608B3941-FA1B-404A-8E6E-921187E92AE5}" presName="conn" presStyleLbl="parChTrans1D2" presStyleIdx="0" presStyleCnt="1"/>
      <dgm:spPr/>
      <dgm:t>
        <a:bodyPr/>
        <a:lstStyle/>
        <a:p>
          <a:endParaRPr lang="pt-PT"/>
        </a:p>
      </dgm:t>
    </dgm:pt>
    <dgm:pt modelId="{B73EBBCF-BF7C-4988-B4EF-4A3F744412D1}" type="pres">
      <dgm:prSet presAssocID="{608B3941-FA1B-404A-8E6E-921187E92AE5}" presName="extraNode" presStyleLbl="node1" presStyleIdx="0" presStyleCnt="3"/>
      <dgm:spPr/>
      <dgm:t>
        <a:bodyPr/>
        <a:lstStyle/>
        <a:p>
          <a:endParaRPr lang="en-US"/>
        </a:p>
      </dgm:t>
    </dgm:pt>
    <dgm:pt modelId="{439BCA59-4E90-4279-9A12-CDA00546A333}" type="pres">
      <dgm:prSet presAssocID="{608B3941-FA1B-404A-8E6E-921187E92AE5}" presName="dstNode" presStyleLbl="node1" presStyleIdx="0" presStyleCnt="3"/>
      <dgm:spPr/>
      <dgm:t>
        <a:bodyPr/>
        <a:lstStyle/>
        <a:p>
          <a:endParaRPr lang="en-US"/>
        </a:p>
      </dgm:t>
    </dgm:pt>
    <dgm:pt modelId="{7B431051-A65B-4D04-BDD0-68A9B7466AEC}" type="pres">
      <dgm:prSet presAssocID="{52BB52AF-12B2-435B-A7D6-F7679A17928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2419A1B-D126-4FC8-B780-08F41BCF7B2A}" type="pres">
      <dgm:prSet presAssocID="{52BB52AF-12B2-435B-A7D6-F7679A17928B}" presName="accent_1" presStyleCnt="0"/>
      <dgm:spPr/>
      <dgm:t>
        <a:bodyPr/>
        <a:lstStyle/>
        <a:p>
          <a:endParaRPr lang="en-US"/>
        </a:p>
      </dgm:t>
    </dgm:pt>
    <dgm:pt modelId="{73BC932A-871F-451D-AF3F-FDE57FD584EA}" type="pres">
      <dgm:prSet presAssocID="{52BB52AF-12B2-435B-A7D6-F7679A17928B}" presName="accentRepeatNode" presStyleLbl="solidFgAcc1" presStyleIdx="0" presStyleCnt="3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pt-PT"/>
        </a:p>
      </dgm:t>
    </dgm:pt>
    <dgm:pt modelId="{5218A4C3-2906-4C03-9E2E-95D1E8481341}" type="pres">
      <dgm:prSet presAssocID="{6C89163D-C353-4885-B99D-F683E2864987}" presName="text_2" presStyleLbl="node1" presStyleIdx="1" presStyleCnt="3" custScaleX="103609" custScaleY="117557" custLinFactNeighborX="-1367" custLinFactNeighborY="-74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3C0211A-255A-4946-9313-3796B52146DC}" type="pres">
      <dgm:prSet presAssocID="{6C89163D-C353-4885-B99D-F683E2864987}" presName="accent_2" presStyleCnt="0"/>
      <dgm:spPr/>
      <dgm:t>
        <a:bodyPr/>
        <a:lstStyle/>
        <a:p>
          <a:endParaRPr lang="en-US"/>
        </a:p>
      </dgm:t>
    </dgm:pt>
    <dgm:pt modelId="{8EBE1BE6-6196-413B-A0D6-A4E480E8CEE4}" type="pres">
      <dgm:prSet presAssocID="{6C89163D-C353-4885-B99D-F683E2864987}" presName="accentRepeatNode" presStyleLbl="solidFgAcc1" presStyleIdx="1" presStyleCnt="3" custScaleX="96183" custScaleY="93798" custLinFactNeighborX="-19163" custLinFactNeighborY="-596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pt-PT"/>
        </a:p>
      </dgm:t>
    </dgm:pt>
    <dgm:pt modelId="{CF7575CE-F0FD-4BC6-8A40-B28D450B2240}" type="pres">
      <dgm:prSet presAssocID="{B8074D2B-B072-4D1D-B458-53E7CE2B45F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39B5581-6145-412C-B935-8DF4B742505C}" type="pres">
      <dgm:prSet presAssocID="{B8074D2B-B072-4D1D-B458-53E7CE2B45FB}" presName="accent_3" presStyleCnt="0"/>
      <dgm:spPr/>
      <dgm:t>
        <a:bodyPr/>
        <a:lstStyle/>
        <a:p>
          <a:endParaRPr lang="en-US"/>
        </a:p>
      </dgm:t>
    </dgm:pt>
    <dgm:pt modelId="{D29FF9F0-3765-41F1-BF63-31D7D9D8B488}" type="pres">
      <dgm:prSet presAssocID="{B8074D2B-B072-4D1D-B458-53E7CE2B45FB}" presName="accentRepeatNode" presStyleLbl="solidFgAcc1" presStyleIdx="2" presStyleCnt="3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pt-PT"/>
        </a:p>
      </dgm:t>
    </dgm:pt>
  </dgm:ptLst>
  <dgm:cxnLst>
    <dgm:cxn modelId="{8FEB1929-EA18-4706-B287-15C5CA386621}" type="presOf" srcId="{6C89163D-C353-4885-B99D-F683E2864987}" destId="{5218A4C3-2906-4C03-9E2E-95D1E8481341}" srcOrd="0" destOrd="0" presId="urn:microsoft.com/office/officeart/2008/layout/VerticalCurvedList"/>
    <dgm:cxn modelId="{548A669E-DD28-481D-B5D4-8AC915B099D8}" srcId="{608B3941-FA1B-404A-8E6E-921187E92AE5}" destId="{6C89163D-C353-4885-B99D-F683E2864987}" srcOrd="1" destOrd="0" parTransId="{7482143A-1AA3-4F0C-A6E4-94DF7511DA98}" sibTransId="{654C8C20-60E2-4A00-91DC-ACD6D902CED1}"/>
    <dgm:cxn modelId="{05599221-A609-483C-A287-D2D5A24C0775}" srcId="{608B3941-FA1B-404A-8E6E-921187E92AE5}" destId="{52BB52AF-12B2-435B-A7D6-F7679A17928B}" srcOrd="0" destOrd="0" parTransId="{94B57358-4D5F-4BE4-AC55-A136C8977447}" sibTransId="{85ECB2F4-8FD7-4760-86A8-905A8F3D7E81}"/>
    <dgm:cxn modelId="{9E3E9D8D-A43B-4027-B047-37EBD7967910}" type="presOf" srcId="{52BB52AF-12B2-435B-A7D6-F7679A17928B}" destId="{7B431051-A65B-4D04-BDD0-68A9B7466AEC}" srcOrd="0" destOrd="0" presId="urn:microsoft.com/office/officeart/2008/layout/VerticalCurvedList"/>
    <dgm:cxn modelId="{B8A436A5-8BE1-4D18-B7F6-AE5EA35E9243}" type="presOf" srcId="{608B3941-FA1B-404A-8E6E-921187E92AE5}" destId="{70FA8943-5CC4-4501-B6BF-4F37F793CF97}" srcOrd="0" destOrd="0" presId="urn:microsoft.com/office/officeart/2008/layout/VerticalCurvedList"/>
    <dgm:cxn modelId="{56F068FF-B022-457B-A36C-D26B9C2A2E98}" type="presOf" srcId="{85ECB2F4-8FD7-4760-86A8-905A8F3D7E81}" destId="{B01870DD-9484-489F-9181-97ABA728DC16}" srcOrd="0" destOrd="0" presId="urn:microsoft.com/office/officeart/2008/layout/VerticalCurvedList"/>
    <dgm:cxn modelId="{BFC83B34-F0BA-4CD0-9A34-A46F4F558635}" srcId="{608B3941-FA1B-404A-8E6E-921187E92AE5}" destId="{B8074D2B-B072-4D1D-B458-53E7CE2B45FB}" srcOrd="2" destOrd="0" parTransId="{54F5093C-D27D-4C42-A152-873A68273FA9}" sibTransId="{8ED11E1E-2F23-4640-A0B4-8F921D2DF088}"/>
    <dgm:cxn modelId="{115F35C4-4C3B-4206-AFF2-F207462AFF0F}" type="presOf" srcId="{B8074D2B-B072-4D1D-B458-53E7CE2B45FB}" destId="{CF7575CE-F0FD-4BC6-8A40-B28D450B2240}" srcOrd="0" destOrd="0" presId="urn:microsoft.com/office/officeart/2008/layout/VerticalCurvedList"/>
    <dgm:cxn modelId="{EF6BB3D2-A12F-4685-B385-61A821EF6FD1}" type="presParOf" srcId="{70FA8943-5CC4-4501-B6BF-4F37F793CF97}" destId="{6A116419-4503-463E-9D86-A077B5CBCB97}" srcOrd="0" destOrd="0" presId="urn:microsoft.com/office/officeart/2008/layout/VerticalCurvedList"/>
    <dgm:cxn modelId="{3BF08402-2E9A-4F87-B8EC-70F9522DA8FC}" type="presParOf" srcId="{6A116419-4503-463E-9D86-A077B5CBCB97}" destId="{8942C451-F4FC-461A-B7FE-F3B0AB2E785D}" srcOrd="0" destOrd="0" presId="urn:microsoft.com/office/officeart/2008/layout/VerticalCurvedList"/>
    <dgm:cxn modelId="{26BC7385-B78D-4606-84A0-CD1BE8CDE02B}" type="presParOf" srcId="{8942C451-F4FC-461A-B7FE-F3B0AB2E785D}" destId="{EF4BCAE0-3E51-4668-BF5D-DD7AEDED4B41}" srcOrd="0" destOrd="0" presId="urn:microsoft.com/office/officeart/2008/layout/VerticalCurvedList"/>
    <dgm:cxn modelId="{3B1995B4-69E0-4922-87CE-2A29981C4F16}" type="presParOf" srcId="{8942C451-F4FC-461A-B7FE-F3B0AB2E785D}" destId="{B01870DD-9484-489F-9181-97ABA728DC16}" srcOrd="1" destOrd="0" presId="urn:microsoft.com/office/officeart/2008/layout/VerticalCurvedList"/>
    <dgm:cxn modelId="{E725FB26-847E-48F9-BBEA-AD0E81539580}" type="presParOf" srcId="{8942C451-F4FC-461A-B7FE-F3B0AB2E785D}" destId="{B73EBBCF-BF7C-4988-B4EF-4A3F744412D1}" srcOrd="2" destOrd="0" presId="urn:microsoft.com/office/officeart/2008/layout/VerticalCurvedList"/>
    <dgm:cxn modelId="{5C3ED319-8C5D-4AEC-9D8F-4FD7C609C76E}" type="presParOf" srcId="{8942C451-F4FC-461A-B7FE-F3B0AB2E785D}" destId="{439BCA59-4E90-4279-9A12-CDA00546A333}" srcOrd="3" destOrd="0" presId="urn:microsoft.com/office/officeart/2008/layout/VerticalCurvedList"/>
    <dgm:cxn modelId="{D0E6235A-F554-4665-A4E7-32B3C4037AD7}" type="presParOf" srcId="{6A116419-4503-463E-9D86-A077B5CBCB97}" destId="{7B431051-A65B-4D04-BDD0-68A9B7466AEC}" srcOrd="1" destOrd="0" presId="urn:microsoft.com/office/officeart/2008/layout/VerticalCurvedList"/>
    <dgm:cxn modelId="{EB831A1D-B0FF-4BC3-847E-BDB7A70FBBFF}" type="presParOf" srcId="{6A116419-4503-463E-9D86-A077B5CBCB97}" destId="{52419A1B-D126-4FC8-B780-08F41BCF7B2A}" srcOrd="2" destOrd="0" presId="urn:microsoft.com/office/officeart/2008/layout/VerticalCurvedList"/>
    <dgm:cxn modelId="{26EA2CA5-5F4F-4771-912B-B00FE2376789}" type="presParOf" srcId="{52419A1B-D126-4FC8-B780-08F41BCF7B2A}" destId="{73BC932A-871F-451D-AF3F-FDE57FD584EA}" srcOrd="0" destOrd="0" presId="urn:microsoft.com/office/officeart/2008/layout/VerticalCurvedList"/>
    <dgm:cxn modelId="{449526C2-F573-47AE-AACC-5720D341A9BE}" type="presParOf" srcId="{6A116419-4503-463E-9D86-A077B5CBCB97}" destId="{5218A4C3-2906-4C03-9E2E-95D1E8481341}" srcOrd="3" destOrd="0" presId="urn:microsoft.com/office/officeart/2008/layout/VerticalCurvedList"/>
    <dgm:cxn modelId="{C00F3D8F-C61D-4286-A005-EB0D9FADC848}" type="presParOf" srcId="{6A116419-4503-463E-9D86-A077B5CBCB97}" destId="{03C0211A-255A-4946-9313-3796B52146DC}" srcOrd="4" destOrd="0" presId="urn:microsoft.com/office/officeart/2008/layout/VerticalCurvedList"/>
    <dgm:cxn modelId="{89215F88-512B-4D30-A02D-40A11947DD8A}" type="presParOf" srcId="{03C0211A-255A-4946-9313-3796B52146DC}" destId="{8EBE1BE6-6196-413B-A0D6-A4E480E8CEE4}" srcOrd="0" destOrd="0" presId="urn:microsoft.com/office/officeart/2008/layout/VerticalCurvedList"/>
    <dgm:cxn modelId="{3A8B349C-EC5E-43AE-A525-E01CEC8860FB}" type="presParOf" srcId="{6A116419-4503-463E-9D86-A077B5CBCB97}" destId="{CF7575CE-F0FD-4BC6-8A40-B28D450B2240}" srcOrd="5" destOrd="0" presId="urn:microsoft.com/office/officeart/2008/layout/VerticalCurvedList"/>
    <dgm:cxn modelId="{021ECDF4-31AC-43A5-8CBF-B61CD0130656}" type="presParOf" srcId="{6A116419-4503-463E-9D86-A077B5CBCB97}" destId="{239B5581-6145-412C-B935-8DF4B742505C}" srcOrd="6" destOrd="0" presId="urn:microsoft.com/office/officeart/2008/layout/VerticalCurvedList"/>
    <dgm:cxn modelId="{814D4595-490A-4314-A361-133B906C219A}" type="presParOf" srcId="{239B5581-6145-412C-B935-8DF4B742505C}" destId="{D29FF9F0-3765-41F1-BF63-31D7D9D8B488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40F9F5A-6A4D-4925-9AEC-9038B104CB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1DD0F04-EB03-4B55-BC3E-6C42605AA750}">
      <dgm:prSet phldrT="[Texto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pt-PT" sz="1600" dirty="0">
            <a:latin typeface="Calibri" panose="020F0502020204030204" pitchFamily="34" charset="0"/>
          </a:endParaRPr>
        </a:p>
      </dgm:t>
    </dgm:pt>
    <dgm:pt modelId="{BD885813-36B0-467E-8191-1B676A1BCF9D}" type="parTrans" cxnId="{E5210E71-5F4E-4C56-A4C4-5FC88F385F5C}">
      <dgm:prSet/>
      <dgm:spPr/>
      <dgm:t>
        <a:bodyPr/>
        <a:lstStyle/>
        <a:p>
          <a:endParaRPr lang="pt-PT" sz="1600"/>
        </a:p>
      </dgm:t>
    </dgm:pt>
    <dgm:pt modelId="{81C4FBD8-E377-4552-9D7C-5E8E72C51836}" type="sibTrans" cxnId="{E5210E71-5F4E-4C56-A4C4-5FC88F385F5C}">
      <dgm:prSet/>
      <dgm:spPr/>
      <dgm:t>
        <a:bodyPr/>
        <a:lstStyle/>
        <a:p>
          <a:endParaRPr lang="pt-PT" sz="1600"/>
        </a:p>
      </dgm:t>
    </dgm:pt>
    <dgm:pt modelId="{3BA37241-ABD0-4D42-B0C3-CACC11AB1C8B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l"/>
          <a:r>
            <a:rPr lang="pt-PT" sz="1600" b="1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rPr>
            <a:t>Exemplos de melhores práticas</a:t>
          </a:r>
          <a:endParaRPr lang="pt-PT" sz="1600" b="1" dirty="0">
            <a:solidFill>
              <a:schemeClr val="bg1">
                <a:lumMod val="95000"/>
              </a:schemeClr>
            </a:solidFill>
            <a:latin typeface="Calibri" panose="020F0502020204030204" pitchFamily="34" charset="0"/>
          </a:endParaRPr>
        </a:p>
      </dgm:t>
    </dgm:pt>
    <dgm:pt modelId="{97A01AF2-EA1C-45B4-90CF-6A6F709F818E}" type="sibTrans" cxnId="{39343F6F-1377-49A3-83A1-88F999146B66}">
      <dgm:prSet/>
      <dgm:spPr/>
      <dgm:t>
        <a:bodyPr/>
        <a:lstStyle/>
        <a:p>
          <a:endParaRPr lang="pt-PT" sz="1600"/>
        </a:p>
      </dgm:t>
    </dgm:pt>
    <dgm:pt modelId="{F83BA00B-1C01-4DDB-A014-59B322884DED}" type="parTrans" cxnId="{39343F6F-1377-49A3-83A1-88F999146B66}">
      <dgm:prSet/>
      <dgm:spPr/>
      <dgm:t>
        <a:bodyPr/>
        <a:lstStyle/>
        <a:p>
          <a:endParaRPr lang="pt-PT" sz="1600"/>
        </a:p>
      </dgm:t>
    </dgm:pt>
    <dgm:pt modelId="{61DC15DB-065B-4EEC-8C2C-174F6CD86EEB}">
      <dgm:prSet phldrT="[Texto]" custT="1"/>
      <dgm:spPr/>
      <dgm:t>
        <a:bodyPr/>
        <a:lstStyle/>
        <a:p>
          <a:pPr>
            <a:spcBef>
              <a:spcPct val="0"/>
            </a:spcBef>
            <a:spcAft>
              <a:spcPct val="20000"/>
            </a:spcAft>
          </a:pPr>
          <a:endParaRPr lang="pt-PT" sz="1600" dirty="0"/>
        </a:p>
      </dgm:t>
    </dgm:pt>
    <dgm:pt modelId="{86806526-2E77-4CF3-8BC1-2294B9434D83}" type="parTrans" cxnId="{5C517FF9-1BB8-42CE-911B-AE84C870F691}">
      <dgm:prSet/>
      <dgm:spPr/>
      <dgm:t>
        <a:bodyPr/>
        <a:lstStyle/>
        <a:p>
          <a:endParaRPr lang="pt-PT" sz="1600"/>
        </a:p>
      </dgm:t>
    </dgm:pt>
    <dgm:pt modelId="{527914AF-BAD2-49EE-BC2C-4D66E5900DDD}" type="sibTrans" cxnId="{5C517FF9-1BB8-42CE-911B-AE84C870F691}">
      <dgm:prSet/>
      <dgm:spPr/>
      <dgm:t>
        <a:bodyPr/>
        <a:lstStyle/>
        <a:p>
          <a:endParaRPr lang="pt-PT" sz="1600"/>
        </a:p>
      </dgm:t>
    </dgm:pt>
    <dgm:pt modelId="{3230ADCF-E813-429D-AAF5-712FFF402EFE}">
      <dgm:prSet phldrT="[Texto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pt-PT" sz="1600" dirty="0">
            <a:latin typeface="Calibri" panose="020F0502020204030204" pitchFamily="34" charset="0"/>
          </a:endParaRPr>
        </a:p>
      </dgm:t>
    </dgm:pt>
    <dgm:pt modelId="{8866B3A4-F72E-4BCE-A0C0-FE9F981DF8A8}" type="parTrans" cxnId="{8AF965FB-F1BB-43FB-BE53-290EAE170B31}">
      <dgm:prSet/>
      <dgm:spPr/>
      <dgm:t>
        <a:bodyPr/>
        <a:lstStyle/>
        <a:p>
          <a:endParaRPr lang="pt-PT" sz="1600"/>
        </a:p>
      </dgm:t>
    </dgm:pt>
    <dgm:pt modelId="{D0435038-677C-430E-99EA-5EFA8188B3BB}" type="sibTrans" cxnId="{8AF965FB-F1BB-43FB-BE53-290EAE170B31}">
      <dgm:prSet/>
      <dgm:spPr/>
      <dgm:t>
        <a:bodyPr/>
        <a:lstStyle/>
        <a:p>
          <a:endParaRPr lang="pt-PT" sz="1600"/>
        </a:p>
      </dgm:t>
    </dgm:pt>
    <dgm:pt modelId="{6CA76D11-6AF6-4EC3-95EE-1DA7B4A98105}" type="pres">
      <dgm:prSet presAssocID="{F40F9F5A-6A4D-4925-9AEC-9038B104CB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395E72C-D9E7-44AE-A078-380C7E7FF208}" type="pres">
      <dgm:prSet presAssocID="{3BA37241-ABD0-4D42-B0C3-CACC11AB1C8B}" presName="parentText" presStyleLbl="node1" presStyleIdx="0" presStyleCnt="1" custScaleX="39130" custScaleY="40770" custLinFactY="-9022" custLinFactNeighborX="-3217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EEE37BE-0A4F-48A3-A331-EB5FF56B1BB8}" type="pres">
      <dgm:prSet presAssocID="{3BA37241-ABD0-4D42-B0C3-CACC11AB1C8B}" presName="childText" presStyleLbl="revTx" presStyleIdx="0" presStyleCnt="1" custScaleY="93773" custLinFactNeighborX="-265" custLinFactNeighborY="3547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6A42F77D-9990-45A1-9293-44A83ECE09D8}" type="presOf" srcId="{3230ADCF-E813-429D-AAF5-712FFF402EFE}" destId="{0EEE37BE-0A4F-48A3-A331-EB5FF56B1BB8}" srcOrd="0" destOrd="1" presId="urn:microsoft.com/office/officeart/2005/8/layout/vList2"/>
    <dgm:cxn modelId="{2F1C989D-5747-4117-944F-8D43D8D01B88}" type="presOf" srcId="{F40F9F5A-6A4D-4925-9AEC-9038B104CB9E}" destId="{6CA76D11-6AF6-4EC3-95EE-1DA7B4A98105}" srcOrd="0" destOrd="0" presId="urn:microsoft.com/office/officeart/2005/8/layout/vList2"/>
    <dgm:cxn modelId="{FC45206A-FE93-43E3-A8BF-D6A6685AB245}" type="presOf" srcId="{3BA37241-ABD0-4D42-B0C3-CACC11AB1C8B}" destId="{6395E72C-D9E7-44AE-A078-380C7E7FF208}" srcOrd="0" destOrd="0" presId="urn:microsoft.com/office/officeart/2005/8/layout/vList2"/>
    <dgm:cxn modelId="{807EFEF4-0C55-4BA1-B9D9-3DD356437D6F}" type="presOf" srcId="{71DD0F04-EB03-4B55-BC3E-6C42605AA750}" destId="{0EEE37BE-0A4F-48A3-A331-EB5FF56B1BB8}" srcOrd="0" destOrd="0" presId="urn:microsoft.com/office/officeart/2005/8/layout/vList2"/>
    <dgm:cxn modelId="{E5210E71-5F4E-4C56-A4C4-5FC88F385F5C}" srcId="{3BA37241-ABD0-4D42-B0C3-CACC11AB1C8B}" destId="{71DD0F04-EB03-4B55-BC3E-6C42605AA750}" srcOrd="0" destOrd="0" parTransId="{BD885813-36B0-467E-8191-1B676A1BCF9D}" sibTransId="{81C4FBD8-E377-4552-9D7C-5E8E72C51836}"/>
    <dgm:cxn modelId="{8AF965FB-F1BB-43FB-BE53-290EAE170B31}" srcId="{3BA37241-ABD0-4D42-B0C3-CACC11AB1C8B}" destId="{3230ADCF-E813-429D-AAF5-712FFF402EFE}" srcOrd="1" destOrd="0" parTransId="{8866B3A4-F72E-4BCE-A0C0-FE9F981DF8A8}" sibTransId="{D0435038-677C-430E-99EA-5EFA8188B3BB}"/>
    <dgm:cxn modelId="{5C517FF9-1BB8-42CE-911B-AE84C870F691}" srcId="{3BA37241-ABD0-4D42-B0C3-CACC11AB1C8B}" destId="{61DC15DB-065B-4EEC-8C2C-174F6CD86EEB}" srcOrd="2" destOrd="0" parTransId="{86806526-2E77-4CF3-8BC1-2294B9434D83}" sibTransId="{527914AF-BAD2-49EE-BC2C-4D66E5900DDD}"/>
    <dgm:cxn modelId="{525E59B0-893A-49BF-B910-C88C731C9F90}" type="presOf" srcId="{61DC15DB-065B-4EEC-8C2C-174F6CD86EEB}" destId="{0EEE37BE-0A4F-48A3-A331-EB5FF56B1BB8}" srcOrd="0" destOrd="2" presId="urn:microsoft.com/office/officeart/2005/8/layout/vList2"/>
    <dgm:cxn modelId="{39343F6F-1377-49A3-83A1-88F999146B66}" srcId="{F40F9F5A-6A4D-4925-9AEC-9038B104CB9E}" destId="{3BA37241-ABD0-4D42-B0C3-CACC11AB1C8B}" srcOrd="0" destOrd="0" parTransId="{F83BA00B-1C01-4DDB-A014-59B322884DED}" sibTransId="{97A01AF2-EA1C-45B4-90CF-6A6F709F818E}"/>
    <dgm:cxn modelId="{1BC64F32-336D-4A47-AABC-18A3D91873C5}" type="presParOf" srcId="{6CA76D11-6AF6-4EC3-95EE-1DA7B4A98105}" destId="{6395E72C-D9E7-44AE-A078-380C7E7FF208}" srcOrd="0" destOrd="0" presId="urn:microsoft.com/office/officeart/2005/8/layout/vList2"/>
    <dgm:cxn modelId="{69E9680B-DD51-43D9-ACF4-817E1AE0283C}" type="presParOf" srcId="{6CA76D11-6AF6-4EC3-95EE-1DA7B4A98105}" destId="{0EEE37BE-0A4F-48A3-A331-EB5FF56B1BB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40F9F5A-6A4D-4925-9AEC-9038B104CB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1DD0F04-EB03-4B55-BC3E-6C42605AA750}">
      <dgm:prSet phldrT="[Texto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pt-PT" sz="1600" dirty="0">
            <a:latin typeface="Calibri" panose="020F0502020204030204" pitchFamily="34" charset="0"/>
          </a:endParaRPr>
        </a:p>
      </dgm:t>
    </dgm:pt>
    <dgm:pt modelId="{BD885813-36B0-467E-8191-1B676A1BCF9D}" type="parTrans" cxnId="{E5210E71-5F4E-4C56-A4C4-5FC88F385F5C}">
      <dgm:prSet/>
      <dgm:spPr/>
      <dgm:t>
        <a:bodyPr/>
        <a:lstStyle/>
        <a:p>
          <a:endParaRPr lang="pt-PT" sz="1600"/>
        </a:p>
      </dgm:t>
    </dgm:pt>
    <dgm:pt modelId="{81C4FBD8-E377-4552-9D7C-5E8E72C51836}" type="sibTrans" cxnId="{E5210E71-5F4E-4C56-A4C4-5FC88F385F5C}">
      <dgm:prSet/>
      <dgm:spPr/>
      <dgm:t>
        <a:bodyPr/>
        <a:lstStyle/>
        <a:p>
          <a:endParaRPr lang="pt-PT" sz="1600"/>
        </a:p>
      </dgm:t>
    </dgm:pt>
    <dgm:pt modelId="{3BA37241-ABD0-4D42-B0C3-CACC11AB1C8B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l"/>
          <a:r>
            <a:rPr lang="pt-PT" sz="1600" b="1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rPr>
            <a:t>Exemplos de melhores práticas</a:t>
          </a:r>
          <a:endParaRPr lang="pt-PT" sz="1600" b="1" dirty="0">
            <a:solidFill>
              <a:schemeClr val="bg1">
                <a:lumMod val="95000"/>
              </a:schemeClr>
            </a:solidFill>
            <a:latin typeface="Calibri" panose="020F0502020204030204" pitchFamily="34" charset="0"/>
          </a:endParaRPr>
        </a:p>
      </dgm:t>
    </dgm:pt>
    <dgm:pt modelId="{97A01AF2-EA1C-45B4-90CF-6A6F709F818E}" type="sibTrans" cxnId="{39343F6F-1377-49A3-83A1-88F999146B66}">
      <dgm:prSet/>
      <dgm:spPr/>
      <dgm:t>
        <a:bodyPr/>
        <a:lstStyle/>
        <a:p>
          <a:endParaRPr lang="pt-PT" sz="1600"/>
        </a:p>
      </dgm:t>
    </dgm:pt>
    <dgm:pt modelId="{F83BA00B-1C01-4DDB-A014-59B322884DED}" type="parTrans" cxnId="{39343F6F-1377-49A3-83A1-88F999146B66}">
      <dgm:prSet/>
      <dgm:spPr/>
      <dgm:t>
        <a:bodyPr/>
        <a:lstStyle/>
        <a:p>
          <a:endParaRPr lang="pt-PT" sz="1600"/>
        </a:p>
      </dgm:t>
    </dgm:pt>
    <dgm:pt modelId="{61DC15DB-065B-4EEC-8C2C-174F6CD86EEB}">
      <dgm:prSet phldrT="[Texto]" custT="1"/>
      <dgm:spPr/>
      <dgm:t>
        <a:bodyPr/>
        <a:lstStyle/>
        <a:p>
          <a:pPr>
            <a:spcBef>
              <a:spcPct val="0"/>
            </a:spcBef>
            <a:spcAft>
              <a:spcPct val="20000"/>
            </a:spcAft>
          </a:pPr>
          <a:endParaRPr lang="pt-PT" sz="1600" dirty="0"/>
        </a:p>
      </dgm:t>
    </dgm:pt>
    <dgm:pt modelId="{86806526-2E77-4CF3-8BC1-2294B9434D83}" type="parTrans" cxnId="{5C517FF9-1BB8-42CE-911B-AE84C870F691}">
      <dgm:prSet/>
      <dgm:spPr/>
      <dgm:t>
        <a:bodyPr/>
        <a:lstStyle/>
        <a:p>
          <a:endParaRPr lang="pt-PT" sz="1600"/>
        </a:p>
      </dgm:t>
    </dgm:pt>
    <dgm:pt modelId="{527914AF-BAD2-49EE-BC2C-4D66E5900DDD}" type="sibTrans" cxnId="{5C517FF9-1BB8-42CE-911B-AE84C870F691}">
      <dgm:prSet/>
      <dgm:spPr/>
      <dgm:t>
        <a:bodyPr/>
        <a:lstStyle/>
        <a:p>
          <a:endParaRPr lang="pt-PT" sz="1600"/>
        </a:p>
      </dgm:t>
    </dgm:pt>
    <dgm:pt modelId="{3230ADCF-E813-429D-AAF5-712FFF402EFE}">
      <dgm:prSet phldrT="[Texto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pt-PT" sz="1600" dirty="0">
            <a:latin typeface="Calibri" panose="020F0502020204030204" pitchFamily="34" charset="0"/>
          </a:endParaRPr>
        </a:p>
      </dgm:t>
    </dgm:pt>
    <dgm:pt modelId="{8866B3A4-F72E-4BCE-A0C0-FE9F981DF8A8}" type="parTrans" cxnId="{8AF965FB-F1BB-43FB-BE53-290EAE170B31}">
      <dgm:prSet/>
      <dgm:spPr/>
      <dgm:t>
        <a:bodyPr/>
        <a:lstStyle/>
        <a:p>
          <a:endParaRPr lang="pt-PT" sz="1600"/>
        </a:p>
      </dgm:t>
    </dgm:pt>
    <dgm:pt modelId="{D0435038-677C-430E-99EA-5EFA8188B3BB}" type="sibTrans" cxnId="{8AF965FB-F1BB-43FB-BE53-290EAE170B31}">
      <dgm:prSet/>
      <dgm:spPr/>
      <dgm:t>
        <a:bodyPr/>
        <a:lstStyle/>
        <a:p>
          <a:endParaRPr lang="pt-PT" sz="1600"/>
        </a:p>
      </dgm:t>
    </dgm:pt>
    <dgm:pt modelId="{6CA76D11-6AF6-4EC3-95EE-1DA7B4A98105}" type="pres">
      <dgm:prSet presAssocID="{F40F9F5A-6A4D-4925-9AEC-9038B104CB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395E72C-D9E7-44AE-A078-380C7E7FF208}" type="pres">
      <dgm:prSet presAssocID="{3BA37241-ABD0-4D42-B0C3-CACC11AB1C8B}" presName="parentText" presStyleLbl="node1" presStyleIdx="0" presStyleCnt="1" custScaleX="39130" custScaleY="40770" custLinFactY="-9022" custLinFactNeighborX="-3217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EEE37BE-0A4F-48A3-A331-EB5FF56B1BB8}" type="pres">
      <dgm:prSet presAssocID="{3BA37241-ABD0-4D42-B0C3-CACC11AB1C8B}" presName="childText" presStyleLbl="revTx" presStyleIdx="0" presStyleCnt="1" custScaleY="93773" custLinFactNeighborX="-265" custLinFactNeighborY="3547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6033D905-C0DB-4356-AFEB-3C5E5802AF38}" type="presOf" srcId="{61DC15DB-065B-4EEC-8C2C-174F6CD86EEB}" destId="{0EEE37BE-0A4F-48A3-A331-EB5FF56B1BB8}" srcOrd="0" destOrd="2" presId="urn:microsoft.com/office/officeart/2005/8/layout/vList2"/>
    <dgm:cxn modelId="{0F20014F-3C61-44AA-B16A-0B73B7751B6A}" type="presOf" srcId="{3BA37241-ABD0-4D42-B0C3-CACC11AB1C8B}" destId="{6395E72C-D9E7-44AE-A078-380C7E7FF208}" srcOrd="0" destOrd="0" presId="urn:microsoft.com/office/officeart/2005/8/layout/vList2"/>
    <dgm:cxn modelId="{E5210E71-5F4E-4C56-A4C4-5FC88F385F5C}" srcId="{3BA37241-ABD0-4D42-B0C3-CACC11AB1C8B}" destId="{71DD0F04-EB03-4B55-BC3E-6C42605AA750}" srcOrd="0" destOrd="0" parTransId="{BD885813-36B0-467E-8191-1B676A1BCF9D}" sibTransId="{81C4FBD8-E377-4552-9D7C-5E8E72C51836}"/>
    <dgm:cxn modelId="{8AF965FB-F1BB-43FB-BE53-290EAE170B31}" srcId="{3BA37241-ABD0-4D42-B0C3-CACC11AB1C8B}" destId="{3230ADCF-E813-429D-AAF5-712FFF402EFE}" srcOrd="1" destOrd="0" parTransId="{8866B3A4-F72E-4BCE-A0C0-FE9F981DF8A8}" sibTransId="{D0435038-677C-430E-99EA-5EFA8188B3BB}"/>
    <dgm:cxn modelId="{5C517FF9-1BB8-42CE-911B-AE84C870F691}" srcId="{3BA37241-ABD0-4D42-B0C3-CACC11AB1C8B}" destId="{61DC15DB-065B-4EEC-8C2C-174F6CD86EEB}" srcOrd="2" destOrd="0" parTransId="{86806526-2E77-4CF3-8BC1-2294B9434D83}" sibTransId="{527914AF-BAD2-49EE-BC2C-4D66E5900DDD}"/>
    <dgm:cxn modelId="{24C668E9-6CC1-44C6-87B4-1C73F53A51DA}" type="presOf" srcId="{71DD0F04-EB03-4B55-BC3E-6C42605AA750}" destId="{0EEE37BE-0A4F-48A3-A331-EB5FF56B1BB8}" srcOrd="0" destOrd="0" presId="urn:microsoft.com/office/officeart/2005/8/layout/vList2"/>
    <dgm:cxn modelId="{6BAF3E1A-EEB7-482F-8DBB-3E4ACAE894C0}" type="presOf" srcId="{F40F9F5A-6A4D-4925-9AEC-9038B104CB9E}" destId="{6CA76D11-6AF6-4EC3-95EE-1DA7B4A98105}" srcOrd="0" destOrd="0" presId="urn:microsoft.com/office/officeart/2005/8/layout/vList2"/>
    <dgm:cxn modelId="{1E08EAA3-4116-47BF-8FD3-AF92D37729DB}" type="presOf" srcId="{3230ADCF-E813-429D-AAF5-712FFF402EFE}" destId="{0EEE37BE-0A4F-48A3-A331-EB5FF56B1BB8}" srcOrd="0" destOrd="1" presId="urn:microsoft.com/office/officeart/2005/8/layout/vList2"/>
    <dgm:cxn modelId="{39343F6F-1377-49A3-83A1-88F999146B66}" srcId="{F40F9F5A-6A4D-4925-9AEC-9038B104CB9E}" destId="{3BA37241-ABD0-4D42-B0C3-CACC11AB1C8B}" srcOrd="0" destOrd="0" parTransId="{F83BA00B-1C01-4DDB-A014-59B322884DED}" sibTransId="{97A01AF2-EA1C-45B4-90CF-6A6F709F818E}"/>
    <dgm:cxn modelId="{14599C9E-36DF-4F17-B42A-737972B65E8C}" type="presParOf" srcId="{6CA76D11-6AF6-4EC3-95EE-1DA7B4A98105}" destId="{6395E72C-D9E7-44AE-A078-380C7E7FF208}" srcOrd="0" destOrd="0" presId="urn:microsoft.com/office/officeart/2005/8/layout/vList2"/>
    <dgm:cxn modelId="{E096D32B-5A3E-49F9-A25D-D45146861A16}" type="presParOf" srcId="{6CA76D11-6AF6-4EC3-95EE-1DA7B4A98105}" destId="{0EEE37BE-0A4F-48A3-A331-EB5FF56B1BB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40F9F5A-6A4D-4925-9AEC-9038B104CB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1DD0F04-EB03-4B55-BC3E-6C42605AA750}">
      <dgm:prSet phldrT="[Texto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pt-PT" sz="1600" dirty="0">
            <a:latin typeface="Calibri" panose="020F0502020204030204" pitchFamily="34" charset="0"/>
          </a:endParaRPr>
        </a:p>
      </dgm:t>
    </dgm:pt>
    <dgm:pt modelId="{BD885813-36B0-467E-8191-1B676A1BCF9D}" type="parTrans" cxnId="{E5210E71-5F4E-4C56-A4C4-5FC88F385F5C}">
      <dgm:prSet/>
      <dgm:spPr/>
      <dgm:t>
        <a:bodyPr/>
        <a:lstStyle/>
        <a:p>
          <a:endParaRPr lang="pt-PT" sz="1600"/>
        </a:p>
      </dgm:t>
    </dgm:pt>
    <dgm:pt modelId="{81C4FBD8-E377-4552-9D7C-5E8E72C51836}" type="sibTrans" cxnId="{E5210E71-5F4E-4C56-A4C4-5FC88F385F5C}">
      <dgm:prSet/>
      <dgm:spPr/>
      <dgm:t>
        <a:bodyPr/>
        <a:lstStyle/>
        <a:p>
          <a:endParaRPr lang="pt-PT" sz="1600"/>
        </a:p>
      </dgm:t>
    </dgm:pt>
    <dgm:pt modelId="{3BA37241-ABD0-4D42-B0C3-CACC11AB1C8B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l"/>
          <a:r>
            <a:rPr lang="pt-PT" sz="1600" b="1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rPr>
            <a:t>Exemplos de melhores práticas</a:t>
          </a:r>
          <a:endParaRPr lang="pt-PT" sz="1600" b="1" dirty="0">
            <a:solidFill>
              <a:schemeClr val="bg1">
                <a:lumMod val="95000"/>
              </a:schemeClr>
            </a:solidFill>
            <a:latin typeface="Calibri" panose="020F0502020204030204" pitchFamily="34" charset="0"/>
          </a:endParaRPr>
        </a:p>
      </dgm:t>
    </dgm:pt>
    <dgm:pt modelId="{97A01AF2-EA1C-45B4-90CF-6A6F709F818E}" type="sibTrans" cxnId="{39343F6F-1377-49A3-83A1-88F999146B66}">
      <dgm:prSet/>
      <dgm:spPr/>
      <dgm:t>
        <a:bodyPr/>
        <a:lstStyle/>
        <a:p>
          <a:endParaRPr lang="pt-PT" sz="1600"/>
        </a:p>
      </dgm:t>
    </dgm:pt>
    <dgm:pt modelId="{F83BA00B-1C01-4DDB-A014-59B322884DED}" type="parTrans" cxnId="{39343F6F-1377-49A3-83A1-88F999146B66}">
      <dgm:prSet/>
      <dgm:spPr/>
      <dgm:t>
        <a:bodyPr/>
        <a:lstStyle/>
        <a:p>
          <a:endParaRPr lang="pt-PT" sz="1600"/>
        </a:p>
      </dgm:t>
    </dgm:pt>
    <dgm:pt modelId="{61DC15DB-065B-4EEC-8C2C-174F6CD86EEB}">
      <dgm:prSet phldrT="[Texto]" custT="1"/>
      <dgm:spPr/>
      <dgm:t>
        <a:bodyPr/>
        <a:lstStyle/>
        <a:p>
          <a:pPr>
            <a:spcBef>
              <a:spcPct val="0"/>
            </a:spcBef>
            <a:spcAft>
              <a:spcPct val="20000"/>
            </a:spcAft>
          </a:pPr>
          <a:endParaRPr lang="pt-PT" sz="1600" dirty="0"/>
        </a:p>
      </dgm:t>
    </dgm:pt>
    <dgm:pt modelId="{86806526-2E77-4CF3-8BC1-2294B9434D83}" type="parTrans" cxnId="{5C517FF9-1BB8-42CE-911B-AE84C870F691}">
      <dgm:prSet/>
      <dgm:spPr/>
      <dgm:t>
        <a:bodyPr/>
        <a:lstStyle/>
        <a:p>
          <a:endParaRPr lang="pt-PT" sz="1600"/>
        </a:p>
      </dgm:t>
    </dgm:pt>
    <dgm:pt modelId="{527914AF-BAD2-49EE-BC2C-4D66E5900DDD}" type="sibTrans" cxnId="{5C517FF9-1BB8-42CE-911B-AE84C870F691}">
      <dgm:prSet/>
      <dgm:spPr/>
      <dgm:t>
        <a:bodyPr/>
        <a:lstStyle/>
        <a:p>
          <a:endParaRPr lang="pt-PT" sz="1600"/>
        </a:p>
      </dgm:t>
    </dgm:pt>
    <dgm:pt modelId="{3230ADCF-E813-429D-AAF5-712FFF402EFE}">
      <dgm:prSet phldrT="[Texto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pt-PT" sz="1600" dirty="0">
            <a:latin typeface="Calibri" panose="020F0502020204030204" pitchFamily="34" charset="0"/>
          </a:endParaRPr>
        </a:p>
      </dgm:t>
    </dgm:pt>
    <dgm:pt modelId="{8866B3A4-F72E-4BCE-A0C0-FE9F981DF8A8}" type="parTrans" cxnId="{8AF965FB-F1BB-43FB-BE53-290EAE170B31}">
      <dgm:prSet/>
      <dgm:spPr/>
      <dgm:t>
        <a:bodyPr/>
        <a:lstStyle/>
        <a:p>
          <a:endParaRPr lang="pt-PT" sz="1600"/>
        </a:p>
      </dgm:t>
    </dgm:pt>
    <dgm:pt modelId="{D0435038-677C-430E-99EA-5EFA8188B3BB}" type="sibTrans" cxnId="{8AF965FB-F1BB-43FB-BE53-290EAE170B31}">
      <dgm:prSet/>
      <dgm:spPr/>
      <dgm:t>
        <a:bodyPr/>
        <a:lstStyle/>
        <a:p>
          <a:endParaRPr lang="pt-PT" sz="1600"/>
        </a:p>
      </dgm:t>
    </dgm:pt>
    <dgm:pt modelId="{6CA76D11-6AF6-4EC3-95EE-1DA7B4A98105}" type="pres">
      <dgm:prSet presAssocID="{F40F9F5A-6A4D-4925-9AEC-9038B104CB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395E72C-D9E7-44AE-A078-380C7E7FF208}" type="pres">
      <dgm:prSet presAssocID="{3BA37241-ABD0-4D42-B0C3-CACC11AB1C8B}" presName="parentText" presStyleLbl="node1" presStyleIdx="0" presStyleCnt="1" custScaleX="39130" custScaleY="40770" custLinFactY="-100000" custLinFactNeighborX="-32277" custLinFactNeighborY="-10899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EEE37BE-0A4F-48A3-A331-EB5FF56B1BB8}" type="pres">
      <dgm:prSet presAssocID="{3BA37241-ABD0-4D42-B0C3-CACC11AB1C8B}" presName="childText" presStyleLbl="revTx" presStyleIdx="0" presStyleCnt="1" custScaleY="93773" custLinFactNeighborX="-265" custLinFactNeighborY="3547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868AA54-1CFF-451B-8E8F-4899F6617091}" type="presOf" srcId="{3BA37241-ABD0-4D42-B0C3-CACC11AB1C8B}" destId="{6395E72C-D9E7-44AE-A078-380C7E7FF208}" srcOrd="0" destOrd="0" presId="urn:microsoft.com/office/officeart/2005/8/layout/vList2"/>
    <dgm:cxn modelId="{03C74A9E-2830-4C27-8769-9EB5369F4B79}" type="presOf" srcId="{61DC15DB-065B-4EEC-8C2C-174F6CD86EEB}" destId="{0EEE37BE-0A4F-48A3-A331-EB5FF56B1BB8}" srcOrd="0" destOrd="2" presId="urn:microsoft.com/office/officeart/2005/8/layout/vList2"/>
    <dgm:cxn modelId="{E5210E71-5F4E-4C56-A4C4-5FC88F385F5C}" srcId="{3BA37241-ABD0-4D42-B0C3-CACC11AB1C8B}" destId="{71DD0F04-EB03-4B55-BC3E-6C42605AA750}" srcOrd="0" destOrd="0" parTransId="{BD885813-36B0-467E-8191-1B676A1BCF9D}" sibTransId="{81C4FBD8-E377-4552-9D7C-5E8E72C51836}"/>
    <dgm:cxn modelId="{AE492A12-FB91-4A3C-B787-4FC9334940B0}" type="presOf" srcId="{F40F9F5A-6A4D-4925-9AEC-9038B104CB9E}" destId="{6CA76D11-6AF6-4EC3-95EE-1DA7B4A98105}" srcOrd="0" destOrd="0" presId="urn:microsoft.com/office/officeart/2005/8/layout/vList2"/>
    <dgm:cxn modelId="{8AF965FB-F1BB-43FB-BE53-290EAE170B31}" srcId="{3BA37241-ABD0-4D42-B0C3-CACC11AB1C8B}" destId="{3230ADCF-E813-429D-AAF5-712FFF402EFE}" srcOrd="1" destOrd="0" parTransId="{8866B3A4-F72E-4BCE-A0C0-FE9F981DF8A8}" sibTransId="{D0435038-677C-430E-99EA-5EFA8188B3BB}"/>
    <dgm:cxn modelId="{5C517FF9-1BB8-42CE-911B-AE84C870F691}" srcId="{3BA37241-ABD0-4D42-B0C3-CACC11AB1C8B}" destId="{61DC15DB-065B-4EEC-8C2C-174F6CD86EEB}" srcOrd="2" destOrd="0" parTransId="{86806526-2E77-4CF3-8BC1-2294B9434D83}" sibTransId="{527914AF-BAD2-49EE-BC2C-4D66E5900DDD}"/>
    <dgm:cxn modelId="{42DC73CE-3CF8-4A2C-BE17-C4DEA31A61F7}" type="presOf" srcId="{3230ADCF-E813-429D-AAF5-712FFF402EFE}" destId="{0EEE37BE-0A4F-48A3-A331-EB5FF56B1BB8}" srcOrd="0" destOrd="1" presId="urn:microsoft.com/office/officeart/2005/8/layout/vList2"/>
    <dgm:cxn modelId="{5B9A726D-D4C1-4A02-87FD-13D254B48C37}" type="presOf" srcId="{71DD0F04-EB03-4B55-BC3E-6C42605AA750}" destId="{0EEE37BE-0A4F-48A3-A331-EB5FF56B1BB8}" srcOrd="0" destOrd="0" presId="urn:microsoft.com/office/officeart/2005/8/layout/vList2"/>
    <dgm:cxn modelId="{39343F6F-1377-49A3-83A1-88F999146B66}" srcId="{F40F9F5A-6A4D-4925-9AEC-9038B104CB9E}" destId="{3BA37241-ABD0-4D42-B0C3-CACC11AB1C8B}" srcOrd="0" destOrd="0" parTransId="{F83BA00B-1C01-4DDB-A014-59B322884DED}" sibTransId="{97A01AF2-EA1C-45B4-90CF-6A6F709F818E}"/>
    <dgm:cxn modelId="{FA28E71D-B08C-4D75-91B0-8243484632C3}" type="presParOf" srcId="{6CA76D11-6AF6-4EC3-95EE-1DA7B4A98105}" destId="{6395E72C-D9E7-44AE-A078-380C7E7FF208}" srcOrd="0" destOrd="0" presId="urn:microsoft.com/office/officeart/2005/8/layout/vList2"/>
    <dgm:cxn modelId="{7DCB6A09-7157-4AB3-9F50-0EAE875D5A38}" type="presParOf" srcId="{6CA76D11-6AF6-4EC3-95EE-1DA7B4A98105}" destId="{0EEE37BE-0A4F-48A3-A331-EB5FF56B1BB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40F9F5A-6A4D-4925-9AEC-9038B104CB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1DD0F04-EB03-4B55-BC3E-6C42605AA750}">
      <dgm:prSet phldrT="[Texto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pt-PT" sz="1600" dirty="0">
            <a:latin typeface="Calibri" panose="020F0502020204030204" pitchFamily="34" charset="0"/>
          </a:endParaRPr>
        </a:p>
      </dgm:t>
    </dgm:pt>
    <dgm:pt modelId="{BD885813-36B0-467E-8191-1B676A1BCF9D}" type="parTrans" cxnId="{E5210E71-5F4E-4C56-A4C4-5FC88F385F5C}">
      <dgm:prSet/>
      <dgm:spPr/>
      <dgm:t>
        <a:bodyPr/>
        <a:lstStyle/>
        <a:p>
          <a:endParaRPr lang="pt-PT" sz="1600"/>
        </a:p>
      </dgm:t>
    </dgm:pt>
    <dgm:pt modelId="{81C4FBD8-E377-4552-9D7C-5E8E72C51836}" type="sibTrans" cxnId="{E5210E71-5F4E-4C56-A4C4-5FC88F385F5C}">
      <dgm:prSet/>
      <dgm:spPr/>
      <dgm:t>
        <a:bodyPr/>
        <a:lstStyle/>
        <a:p>
          <a:endParaRPr lang="pt-PT" sz="1600"/>
        </a:p>
      </dgm:t>
    </dgm:pt>
    <dgm:pt modelId="{3BA37241-ABD0-4D42-B0C3-CACC11AB1C8B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l"/>
          <a:r>
            <a:rPr lang="pt-PT" sz="1600" b="1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rPr>
            <a:t>Exemplos de melhores práticas</a:t>
          </a:r>
          <a:endParaRPr lang="pt-PT" sz="1600" b="1" dirty="0">
            <a:solidFill>
              <a:schemeClr val="bg1">
                <a:lumMod val="95000"/>
              </a:schemeClr>
            </a:solidFill>
            <a:latin typeface="Calibri" panose="020F0502020204030204" pitchFamily="34" charset="0"/>
          </a:endParaRPr>
        </a:p>
      </dgm:t>
    </dgm:pt>
    <dgm:pt modelId="{97A01AF2-EA1C-45B4-90CF-6A6F709F818E}" type="sibTrans" cxnId="{39343F6F-1377-49A3-83A1-88F999146B66}">
      <dgm:prSet/>
      <dgm:spPr/>
      <dgm:t>
        <a:bodyPr/>
        <a:lstStyle/>
        <a:p>
          <a:endParaRPr lang="pt-PT" sz="1600"/>
        </a:p>
      </dgm:t>
    </dgm:pt>
    <dgm:pt modelId="{F83BA00B-1C01-4DDB-A014-59B322884DED}" type="parTrans" cxnId="{39343F6F-1377-49A3-83A1-88F999146B66}">
      <dgm:prSet/>
      <dgm:spPr/>
      <dgm:t>
        <a:bodyPr/>
        <a:lstStyle/>
        <a:p>
          <a:endParaRPr lang="pt-PT" sz="1600"/>
        </a:p>
      </dgm:t>
    </dgm:pt>
    <dgm:pt modelId="{61DC15DB-065B-4EEC-8C2C-174F6CD86EEB}">
      <dgm:prSet phldrT="[Texto]" custT="1"/>
      <dgm:spPr/>
      <dgm:t>
        <a:bodyPr/>
        <a:lstStyle/>
        <a:p>
          <a:pPr>
            <a:spcBef>
              <a:spcPct val="0"/>
            </a:spcBef>
            <a:spcAft>
              <a:spcPct val="20000"/>
            </a:spcAft>
          </a:pPr>
          <a:endParaRPr lang="pt-PT" sz="1600" dirty="0"/>
        </a:p>
      </dgm:t>
    </dgm:pt>
    <dgm:pt modelId="{86806526-2E77-4CF3-8BC1-2294B9434D83}" type="parTrans" cxnId="{5C517FF9-1BB8-42CE-911B-AE84C870F691}">
      <dgm:prSet/>
      <dgm:spPr/>
      <dgm:t>
        <a:bodyPr/>
        <a:lstStyle/>
        <a:p>
          <a:endParaRPr lang="pt-PT" sz="1600"/>
        </a:p>
      </dgm:t>
    </dgm:pt>
    <dgm:pt modelId="{527914AF-BAD2-49EE-BC2C-4D66E5900DDD}" type="sibTrans" cxnId="{5C517FF9-1BB8-42CE-911B-AE84C870F691}">
      <dgm:prSet/>
      <dgm:spPr/>
      <dgm:t>
        <a:bodyPr/>
        <a:lstStyle/>
        <a:p>
          <a:endParaRPr lang="pt-PT" sz="1600"/>
        </a:p>
      </dgm:t>
    </dgm:pt>
    <dgm:pt modelId="{3230ADCF-E813-429D-AAF5-712FFF402EFE}">
      <dgm:prSet phldrT="[Texto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pt-PT" sz="1600" dirty="0">
            <a:latin typeface="Calibri" panose="020F0502020204030204" pitchFamily="34" charset="0"/>
          </a:endParaRPr>
        </a:p>
      </dgm:t>
    </dgm:pt>
    <dgm:pt modelId="{8866B3A4-F72E-4BCE-A0C0-FE9F981DF8A8}" type="parTrans" cxnId="{8AF965FB-F1BB-43FB-BE53-290EAE170B31}">
      <dgm:prSet/>
      <dgm:spPr/>
      <dgm:t>
        <a:bodyPr/>
        <a:lstStyle/>
        <a:p>
          <a:endParaRPr lang="pt-PT" sz="1600"/>
        </a:p>
      </dgm:t>
    </dgm:pt>
    <dgm:pt modelId="{D0435038-677C-430E-99EA-5EFA8188B3BB}" type="sibTrans" cxnId="{8AF965FB-F1BB-43FB-BE53-290EAE170B31}">
      <dgm:prSet/>
      <dgm:spPr/>
      <dgm:t>
        <a:bodyPr/>
        <a:lstStyle/>
        <a:p>
          <a:endParaRPr lang="pt-PT" sz="1600"/>
        </a:p>
      </dgm:t>
    </dgm:pt>
    <dgm:pt modelId="{6CA76D11-6AF6-4EC3-95EE-1DA7B4A98105}" type="pres">
      <dgm:prSet presAssocID="{F40F9F5A-6A4D-4925-9AEC-9038B104CB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395E72C-D9E7-44AE-A078-380C7E7FF208}" type="pres">
      <dgm:prSet presAssocID="{3BA37241-ABD0-4D42-B0C3-CACC11AB1C8B}" presName="parentText" presStyleLbl="node1" presStyleIdx="0" presStyleCnt="1" custScaleX="39130" custScaleY="40770" custLinFactY="-31392" custLinFactNeighborX="-3130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EEE37BE-0A4F-48A3-A331-EB5FF56B1BB8}" type="pres">
      <dgm:prSet presAssocID="{3BA37241-ABD0-4D42-B0C3-CACC11AB1C8B}" presName="childText" presStyleLbl="revTx" presStyleIdx="0" presStyleCnt="1" custScaleY="93773" custLinFactNeighborX="-265" custLinFactNeighborY="3547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1B9A11F9-2C3D-4C08-9A4F-5618E96F8393}" type="presOf" srcId="{3230ADCF-E813-429D-AAF5-712FFF402EFE}" destId="{0EEE37BE-0A4F-48A3-A331-EB5FF56B1BB8}" srcOrd="0" destOrd="1" presId="urn:microsoft.com/office/officeart/2005/8/layout/vList2"/>
    <dgm:cxn modelId="{E5210E71-5F4E-4C56-A4C4-5FC88F385F5C}" srcId="{3BA37241-ABD0-4D42-B0C3-CACC11AB1C8B}" destId="{71DD0F04-EB03-4B55-BC3E-6C42605AA750}" srcOrd="0" destOrd="0" parTransId="{BD885813-36B0-467E-8191-1B676A1BCF9D}" sibTransId="{81C4FBD8-E377-4552-9D7C-5E8E72C51836}"/>
    <dgm:cxn modelId="{8AF965FB-F1BB-43FB-BE53-290EAE170B31}" srcId="{3BA37241-ABD0-4D42-B0C3-CACC11AB1C8B}" destId="{3230ADCF-E813-429D-AAF5-712FFF402EFE}" srcOrd="1" destOrd="0" parTransId="{8866B3A4-F72E-4BCE-A0C0-FE9F981DF8A8}" sibTransId="{D0435038-677C-430E-99EA-5EFA8188B3BB}"/>
    <dgm:cxn modelId="{5C517FF9-1BB8-42CE-911B-AE84C870F691}" srcId="{3BA37241-ABD0-4D42-B0C3-CACC11AB1C8B}" destId="{61DC15DB-065B-4EEC-8C2C-174F6CD86EEB}" srcOrd="2" destOrd="0" parTransId="{86806526-2E77-4CF3-8BC1-2294B9434D83}" sibTransId="{527914AF-BAD2-49EE-BC2C-4D66E5900DDD}"/>
    <dgm:cxn modelId="{51746EFB-A78F-45E6-9F0D-35787543402F}" type="presOf" srcId="{61DC15DB-065B-4EEC-8C2C-174F6CD86EEB}" destId="{0EEE37BE-0A4F-48A3-A331-EB5FF56B1BB8}" srcOrd="0" destOrd="2" presId="urn:microsoft.com/office/officeart/2005/8/layout/vList2"/>
    <dgm:cxn modelId="{EBE1CB60-A1B2-4B22-A78C-49CA28764D6F}" type="presOf" srcId="{3BA37241-ABD0-4D42-B0C3-CACC11AB1C8B}" destId="{6395E72C-D9E7-44AE-A078-380C7E7FF208}" srcOrd="0" destOrd="0" presId="urn:microsoft.com/office/officeart/2005/8/layout/vList2"/>
    <dgm:cxn modelId="{A1F045BA-20EF-4FBB-9DCC-21ECA7307A8A}" type="presOf" srcId="{71DD0F04-EB03-4B55-BC3E-6C42605AA750}" destId="{0EEE37BE-0A4F-48A3-A331-EB5FF56B1BB8}" srcOrd="0" destOrd="0" presId="urn:microsoft.com/office/officeart/2005/8/layout/vList2"/>
    <dgm:cxn modelId="{FA3E5F8C-87FE-4E83-88A8-D7E448F3C31A}" type="presOf" srcId="{F40F9F5A-6A4D-4925-9AEC-9038B104CB9E}" destId="{6CA76D11-6AF6-4EC3-95EE-1DA7B4A98105}" srcOrd="0" destOrd="0" presId="urn:microsoft.com/office/officeart/2005/8/layout/vList2"/>
    <dgm:cxn modelId="{39343F6F-1377-49A3-83A1-88F999146B66}" srcId="{F40F9F5A-6A4D-4925-9AEC-9038B104CB9E}" destId="{3BA37241-ABD0-4D42-B0C3-CACC11AB1C8B}" srcOrd="0" destOrd="0" parTransId="{F83BA00B-1C01-4DDB-A014-59B322884DED}" sibTransId="{97A01AF2-EA1C-45B4-90CF-6A6F709F818E}"/>
    <dgm:cxn modelId="{AA3150C0-7D7A-4B98-9EBC-1F3428815193}" type="presParOf" srcId="{6CA76D11-6AF6-4EC3-95EE-1DA7B4A98105}" destId="{6395E72C-D9E7-44AE-A078-380C7E7FF208}" srcOrd="0" destOrd="0" presId="urn:microsoft.com/office/officeart/2005/8/layout/vList2"/>
    <dgm:cxn modelId="{89D2409D-FC1C-43DD-9D21-2CC7A2387715}" type="presParOf" srcId="{6CA76D11-6AF6-4EC3-95EE-1DA7B4A98105}" destId="{0EEE37BE-0A4F-48A3-A331-EB5FF56B1BB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7CE3887-6F7D-4E93-9615-EE89671763A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F373AFF-6620-4CA1-BE3B-74573B03AB41}">
      <dgm:prSet phldrT="[Texto]"/>
      <dgm:spPr/>
      <dgm:t>
        <a:bodyPr/>
        <a:lstStyle/>
        <a:p>
          <a:r>
            <a:rPr lang="pt-PT" dirty="0" smtClean="0">
              <a:latin typeface="Calibri" pitchFamily="34" charset="0"/>
            </a:rPr>
            <a:t>Protocolo</a:t>
          </a:r>
          <a:endParaRPr lang="pt-PT" dirty="0">
            <a:latin typeface="Calibri" pitchFamily="34" charset="0"/>
          </a:endParaRPr>
        </a:p>
      </dgm:t>
    </dgm:pt>
    <dgm:pt modelId="{13CC1E15-A714-4779-AC41-3CF35725D6C2}" type="parTrans" cxnId="{9DD403BD-9413-4D81-AA24-153D86485FAD}">
      <dgm:prSet/>
      <dgm:spPr/>
      <dgm:t>
        <a:bodyPr/>
        <a:lstStyle/>
        <a:p>
          <a:endParaRPr lang="pt-PT"/>
        </a:p>
      </dgm:t>
    </dgm:pt>
    <dgm:pt modelId="{425B7FF0-28D1-4A14-803A-F9DFF62FCEEE}" type="sibTrans" cxnId="{9DD403BD-9413-4D81-AA24-153D86485FAD}">
      <dgm:prSet/>
      <dgm:spPr/>
      <dgm:t>
        <a:bodyPr/>
        <a:lstStyle/>
        <a:p>
          <a:endParaRPr lang="pt-PT"/>
        </a:p>
      </dgm:t>
    </dgm:pt>
    <dgm:pt modelId="{BBC5980E-7A81-4D25-9D7D-D5AD4ADF128A}">
      <dgm:prSet phldrT="[Texto]"/>
      <dgm:spPr/>
      <dgm:t>
        <a:bodyPr/>
        <a:lstStyle/>
        <a:p>
          <a:r>
            <a:rPr lang="pt-PT" dirty="0" smtClean="0">
              <a:latin typeface="Calibri" pitchFamily="34" charset="0"/>
            </a:rPr>
            <a:t>Profissionais da indústria</a:t>
          </a:r>
          <a:endParaRPr lang="pt-PT" dirty="0">
            <a:latin typeface="Calibri" pitchFamily="34" charset="0"/>
          </a:endParaRPr>
        </a:p>
      </dgm:t>
    </dgm:pt>
    <dgm:pt modelId="{726DCCEF-DA26-4279-97CD-3EA45C49C2EB}" type="parTrans" cxnId="{7403B434-294D-4B63-8D5A-5AB763F78068}">
      <dgm:prSet/>
      <dgm:spPr/>
      <dgm:t>
        <a:bodyPr/>
        <a:lstStyle/>
        <a:p>
          <a:endParaRPr lang="pt-PT"/>
        </a:p>
      </dgm:t>
    </dgm:pt>
    <dgm:pt modelId="{3AA62088-8823-4774-AAD1-93F6D9644745}" type="sibTrans" cxnId="{7403B434-294D-4B63-8D5A-5AB763F78068}">
      <dgm:prSet/>
      <dgm:spPr/>
      <dgm:t>
        <a:bodyPr/>
        <a:lstStyle/>
        <a:p>
          <a:endParaRPr lang="pt-PT"/>
        </a:p>
      </dgm:t>
    </dgm:pt>
    <dgm:pt modelId="{89A7DBCC-443A-4369-9DEC-9E5CAD9C03C4}">
      <dgm:prSet phldrT="[Texto]"/>
      <dgm:spPr/>
      <dgm:t>
        <a:bodyPr/>
        <a:lstStyle/>
        <a:p>
          <a:r>
            <a:rPr lang="pt-PT" dirty="0" smtClean="0">
              <a:latin typeface="Calibri" pitchFamily="34" charset="0"/>
            </a:rPr>
            <a:t>Autoridades públicas</a:t>
          </a:r>
          <a:endParaRPr lang="pt-PT" dirty="0">
            <a:latin typeface="Calibri" pitchFamily="34" charset="0"/>
          </a:endParaRPr>
        </a:p>
      </dgm:t>
    </dgm:pt>
    <dgm:pt modelId="{EE8B71A6-D350-4A24-96D8-554F7DC4A6B6}" type="parTrans" cxnId="{7EF050D8-26E1-4C26-B14A-083CDE251ED2}">
      <dgm:prSet/>
      <dgm:spPr/>
      <dgm:t>
        <a:bodyPr/>
        <a:lstStyle/>
        <a:p>
          <a:endParaRPr lang="pt-PT"/>
        </a:p>
      </dgm:t>
    </dgm:pt>
    <dgm:pt modelId="{3386FE32-104A-49A9-A930-2D8441B30E77}" type="sibTrans" cxnId="{7EF050D8-26E1-4C26-B14A-083CDE251ED2}">
      <dgm:prSet/>
      <dgm:spPr/>
      <dgm:t>
        <a:bodyPr/>
        <a:lstStyle/>
        <a:p>
          <a:endParaRPr lang="pt-PT"/>
        </a:p>
      </dgm:t>
    </dgm:pt>
    <dgm:pt modelId="{098B07D2-4882-4659-BD37-4FD52FCADF11}">
      <dgm:prSet phldrT="[Texto]"/>
      <dgm:spPr/>
      <dgm:t>
        <a:bodyPr/>
        <a:lstStyle/>
        <a:p>
          <a:r>
            <a:rPr lang="pt-PT" dirty="0" smtClean="0">
              <a:latin typeface="Calibri" pitchFamily="34" charset="0"/>
            </a:rPr>
            <a:t>Organismos de certificação da qualidade</a:t>
          </a:r>
          <a:endParaRPr lang="pt-PT" dirty="0">
            <a:latin typeface="Calibri" pitchFamily="34" charset="0"/>
          </a:endParaRPr>
        </a:p>
      </dgm:t>
    </dgm:pt>
    <dgm:pt modelId="{677BE4C4-76DE-4A21-A8D1-D18751C878CF}" type="parTrans" cxnId="{A3DE8139-92B2-4461-BA0D-52ABF0120C48}">
      <dgm:prSet/>
      <dgm:spPr/>
      <dgm:t>
        <a:bodyPr/>
        <a:lstStyle/>
        <a:p>
          <a:endParaRPr lang="pt-PT"/>
        </a:p>
      </dgm:t>
    </dgm:pt>
    <dgm:pt modelId="{345B2B3F-F791-434E-8880-E5A05C8EEA7F}" type="sibTrans" cxnId="{A3DE8139-92B2-4461-BA0D-52ABF0120C48}">
      <dgm:prSet/>
      <dgm:spPr/>
      <dgm:t>
        <a:bodyPr/>
        <a:lstStyle/>
        <a:p>
          <a:endParaRPr lang="pt-PT"/>
        </a:p>
      </dgm:t>
    </dgm:pt>
    <dgm:pt modelId="{0BFAE2C8-8502-4EC8-B5C7-B3095B0D0F52}">
      <dgm:prSet/>
      <dgm:spPr/>
      <dgm:t>
        <a:bodyPr/>
        <a:lstStyle/>
        <a:p>
          <a:r>
            <a:rPr lang="pt-PT" dirty="0" smtClean="0">
              <a:latin typeface="Calibri" pitchFamily="34" charset="0"/>
            </a:rPr>
            <a:t>Clientes de materiais reciclados</a:t>
          </a:r>
          <a:endParaRPr lang="pt-PT" dirty="0">
            <a:latin typeface="Calibri" pitchFamily="34" charset="0"/>
          </a:endParaRPr>
        </a:p>
      </dgm:t>
    </dgm:pt>
    <dgm:pt modelId="{89BDE517-83AD-4D93-B1E6-205F3088F9F9}" type="parTrans" cxnId="{4EBD2B9A-A283-4183-BE92-CBE2D960A5EA}">
      <dgm:prSet/>
      <dgm:spPr/>
      <dgm:t>
        <a:bodyPr/>
        <a:lstStyle/>
        <a:p>
          <a:endParaRPr lang="pt-PT"/>
        </a:p>
      </dgm:t>
    </dgm:pt>
    <dgm:pt modelId="{9DF2B30B-3A96-4708-8915-CFBFDBFAB093}" type="sibTrans" cxnId="{4EBD2B9A-A283-4183-BE92-CBE2D960A5EA}">
      <dgm:prSet/>
      <dgm:spPr/>
      <dgm:t>
        <a:bodyPr/>
        <a:lstStyle/>
        <a:p>
          <a:endParaRPr lang="pt-PT"/>
        </a:p>
      </dgm:t>
    </dgm:pt>
    <dgm:pt modelId="{B5BD56D4-EAD9-47D0-8471-CF309BCEE4F0}">
      <dgm:prSet/>
      <dgm:spPr/>
      <dgm:t>
        <a:bodyPr/>
        <a:lstStyle/>
        <a:p>
          <a:r>
            <a:rPr lang="pt-PT" dirty="0" smtClean="0">
              <a:latin typeface="Calibri" pitchFamily="34" charset="0"/>
            </a:rPr>
            <a:t>Empresas de reciclagem</a:t>
          </a:r>
          <a:endParaRPr lang="pt-PT" dirty="0">
            <a:latin typeface="Calibri" pitchFamily="34" charset="0"/>
          </a:endParaRPr>
        </a:p>
      </dgm:t>
    </dgm:pt>
    <dgm:pt modelId="{A2961264-49CD-4320-9C82-CA92FCC769FF}" type="parTrans" cxnId="{18B438DE-2FF8-4CC8-9CAE-223EBDF87476}">
      <dgm:prSet/>
      <dgm:spPr/>
      <dgm:t>
        <a:bodyPr/>
        <a:lstStyle/>
        <a:p>
          <a:endParaRPr lang="pt-PT"/>
        </a:p>
      </dgm:t>
    </dgm:pt>
    <dgm:pt modelId="{C09B4A14-21CC-4C7A-9EBF-15387B8AD272}" type="sibTrans" cxnId="{18B438DE-2FF8-4CC8-9CAE-223EBDF87476}">
      <dgm:prSet/>
      <dgm:spPr/>
      <dgm:t>
        <a:bodyPr/>
        <a:lstStyle/>
        <a:p>
          <a:endParaRPr lang="pt-PT"/>
        </a:p>
      </dgm:t>
    </dgm:pt>
    <dgm:pt modelId="{B9CD5ECE-2EF0-481D-9E0C-268879459F6F}">
      <dgm:prSet custScaleX="80119" custScaleY="87022" custRadScaleRad="101764" custRadScaleInc="1290"/>
      <dgm:spPr/>
      <dgm:t>
        <a:bodyPr/>
        <a:lstStyle/>
        <a:p>
          <a:endParaRPr lang="pt-PT" dirty="0"/>
        </a:p>
      </dgm:t>
    </dgm:pt>
    <dgm:pt modelId="{4EA0EBA2-F761-4DDD-9397-2C9F50D0F177}" type="parTrans" cxnId="{74E1BF03-2895-4270-8909-71299DFEF713}">
      <dgm:prSet custAng="5218078" custFlipHor="1" custScaleX="47406" custLinFactNeighborX="-29296" custLinFactNeighborY="84251"/>
      <dgm:spPr/>
      <dgm:t>
        <a:bodyPr/>
        <a:lstStyle/>
        <a:p>
          <a:endParaRPr lang="pt-PT"/>
        </a:p>
      </dgm:t>
    </dgm:pt>
    <dgm:pt modelId="{25C12A6A-123D-496F-8AE0-330CF3E4E8A9}" type="sibTrans" cxnId="{74E1BF03-2895-4270-8909-71299DFEF713}">
      <dgm:prSet/>
      <dgm:spPr/>
      <dgm:t>
        <a:bodyPr/>
        <a:lstStyle/>
        <a:p>
          <a:endParaRPr lang="pt-PT"/>
        </a:p>
      </dgm:t>
    </dgm:pt>
    <dgm:pt modelId="{E6CC1065-127E-48E7-A792-6EEC60DA6C5E}" type="pres">
      <dgm:prSet presAssocID="{07CE3887-6F7D-4E93-9615-EE89671763A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CF32536-5236-42A4-83E4-DF559CB7B4CF}" type="pres">
      <dgm:prSet presAssocID="{4F373AFF-6620-4CA1-BE3B-74573B03AB41}" presName="centerShape" presStyleLbl="node0" presStyleIdx="0" presStyleCnt="1"/>
      <dgm:spPr/>
      <dgm:t>
        <a:bodyPr/>
        <a:lstStyle/>
        <a:p>
          <a:endParaRPr lang="pt-PT"/>
        </a:p>
      </dgm:t>
    </dgm:pt>
    <dgm:pt modelId="{5C3537A9-BC27-4313-BACC-7500363393B6}" type="pres">
      <dgm:prSet presAssocID="{726DCCEF-DA26-4279-97CD-3EA45C49C2EB}" presName="parTrans" presStyleLbl="bgSibTrans2D1" presStyleIdx="0" presStyleCnt="5" custAng="10800000" custScaleX="57296" custLinFactNeighborX="19027" custLinFactNeighborY="8947"/>
      <dgm:spPr/>
      <dgm:t>
        <a:bodyPr/>
        <a:lstStyle/>
        <a:p>
          <a:endParaRPr lang="pt-PT"/>
        </a:p>
      </dgm:t>
    </dgm:pt>
    <dgm:pt modelId="{4DD2D3EA-8A1F-4AE9-A130-47AE8B1CF4D9}" type="pres">
      <dgm:prSet presAssocID="{BBC5980E-7A81-4D25-9D7D-D5AD4ADF128A}" presName="node" presStyleLbl="node1" presStyleIdx="0" presStyleCnt="5" custScaleX="79473" custScaleY="8069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277EC32-13F5-46E0-A907-4739B5845C8A}" type="pres">
      <dgm:prSet presAssocID="{EE8B71A6-D350-4A24-96D8-554F7DC4A6B6}" presName="parTrans" presStyleLbl="bgSibTrans2D1" presStyleIdx="1" presStyleCnt="5" custAng="11403084" custScaleX="55537" custScaleY="84471" custLinFactNeighborX="15339" custLinFactNeighborY="61180"/>
      <dgm:spPr/>
      <dgm:t>
        <a:bodyPr/>
        <a:lstStyle/>
        <a:p>
          <a:endParaRPr lang="pt-PT"/>
        </a:p>
      </dgm:t>
    </dgm:pt>
    <dgm:pt modelId="{159E6BE7-865A-4EE1-A285-6B62730CF0A3}" type="pres">
      <dgm:prSet presAssocID="{89A7DBCC-443A-4369-9DEC-9E5CAD9C03C4}" presName="node" presStyleLbl="node1" presStyleIdx="1" presStyleCnt="5" custScaleX="80330" custScaleY="74865" custRadScaleRad="101699" custRadScaleInc="-263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94A8D62-4217-41AC-9102-7EC2DA75A82D}" type="pres">
      <dgm:prSet presAssocID="{677BE4C4-76DE-4A21-A8D1-D18751C878CF}" presName="parTrans" presStyleLbl="bgSibTrans2D1" presStyleIdx="2" presStyleCnt="5" custAng="10750190" custScaleX="60251" custLinFactNeighborX="-5835" custLinFactNeighborY="64754"/>
      <dgm:spPr/>
      <dgm:t>
        <a:bodyPr/>
        <a:lstStyle/>
        <a:p>
          <a:endParaRPr lang="pt-PT"/>
        </a:p>
      </dgm:t>
    </dgm:pt>
    <dgm:pt modelId="{416C63F9-BAA7-4FDE-AE1B-A2BC125EEDC0}" type="pres">
      <dgm:prSet presAssocID="{098B07D2-4882-4659-BD37-4FD52FCADF11}" presName="node" presStyleLbl="node1" presStyleIdx="2" presStyleCnt="5" custScaleX="85969" custScaleY="74045" custRadScaleRad="99664" custRadScaleInc="-15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84C9BDA-2241-4116-A397-7AEACD630E23}" type="pres">
      <dgm:prSet presAssocID="{89BDE517-83AD-4D93-B1E6-205F3088F9F9}" presName="parTrans" presStyleLbl="bgSibTrans2D1" presStyleIdx="3" presStyleCnt="5" custAng="5218078" custFlipHor="1" custScaleX="47406" custLinFactNeighborX="-21449" custLinFactNeighborY="67128"/>
      <dgm:spPr/>
      <dgm:t>
        <a:bodyPr/>
        <a:lstStyle/>
        <a:p>
          <a:endParaRPr lang="pt-PT"/>
        </a:p>
      </dgm:t>
    </dgm:pt>
    <dgm:pt modelId="{BA960794-BC7F-49AD-9ACD-B081160C25DF}" type="pres">
      <dgm:prSet presAssocID="{0BFAE2C8-8502-4EC8-B5C7-B3095B0D0F52}" presName="node" presStyleLbl="node1" presStyleIdx="3" presStyleCnt="5" custScaleX="80119" custScaleY="87022" custRadScaleRad="101764" custRadScaleInc="129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DD2CC6E-783D-44E4-80BF-75328F0702BE}" type="pres">
      <dgm:prSet presAssocID="{A2961264-49CD-4320-9C82-CA92FCC769FF}" presName="parTrans" presStyleLbl="bgSibTrans2D1" presStyleIdx="4" presStyleCnt="5" custAng="10800000" custScaleX="46424" custLinFactNeighborX="-30802" custLinFactNeighborY="3952"/>
      <dgm:spPr/>
      <dgm:t>
        <a:bodyPr/>
        <a:lstStyle/>
        <a:p>
          <a:endParaRPr lang="pt-PT"/>
        </a:p>
      </dgm:t>
    </dgm:pt>
    <dgm:pt modelId="{3119CE09-1030-4EC1-8310-F09BFF726F1E}" type="pres">
      <dgm:prSet presAssocID="{B5BD56D4-EAD9-47D0-8471-CF309BCEE4F0}" presName="node" presStyleLbl="node1" presStyleIdx="4" presStyleCnt="5" custScaleX="76370" custScaleY="7694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E73A6914-85B1-47B5-AEF2-7808CCDCC063}" type="presOf" srcId="{4F373AFF-6620-4CA1-BE3B-74573B03AB41}" destId="{5CF32536-5236-42A4-83E4-DF559CB7B4CF}" srcOrd="0" destOrd="0" presId="urn:microsoft.com/office/officeart/2005/8/layout/radial4"/>
    <dgm:cxn modelId="{7EF050D8-26E1-4C26-B14A-083CDE251ED2}" srcId="{4F373AFF-6620-4CA1-BE3B-74573B03AB41}" destId="{89A7DBCC-443A-4369-9DEC-9E5CAD9C03C4}" srcOrd="1" destOrd="0" parTransId="{EE8B71A6-D350-4A24-96D8-554F7DC4A6B6}" sibTransId="{3386FE32-104A-49A9-A930-2D8441B30E77}"/>
    <dgm:cxn modelId="{3C1CE513-F705-4696-BC70-29A9DCAAD02B}" type="presOf" srcId="{B5BD56D4-EAD9-47D0-8471-CF309BCEE4F0}" destId="{3119CE09-1030-4EC1-8310-F09BFF726F1E}" srcOrd="0" destOrd="0" presId="urn:microsoft.com/office/officeart/2005/8/layout/radial4"/>
    <dgm:cxn modelId="{9C3297F3-48E4-421B-A06F-C69824501B1E}" type="presOf" srcId="{07CE3887-6F7D-4E93-9615-EE89671763AD}" destId="{E6CC1065-127E-48E7-A792-6EEC60DA6C5E}" srcOrd="0" destOrd="0" presId="urn:microsoft.com/office/officeart/2005/8/layout/radial4"/>
    <dgm:cxn modelId="{1AD27787-131A-419E-A43D-55E9480C76FB}" type="presOf" srcId="{0BFAE2C8-8502-4EC8-B5C7-B3095B0D0F52}" destId="{BA960794-BC7F-49AD-9ACD-B081160C25DF}" srcOrd="0" destOrd="0" presId="urn:microsoft.com/office/officeart/2005/8/layout/radial4"/>
    <dgm:cxn modelId="{A339FA80-5B96-469B-9FAC-F08364B14537}" type="presOf" srcId="{677BE4C4-76DE-4A21-A8D1-D18751C878CF}" destId="{994A8D62-4217-41AC-9102-7EC2DA75A82D}" srcOrd="0" destOrd="0" presId="urn:microsoft.com/office/officeart/2005/8/layout/radial4"/>
    <dgm:cxn modelId="{7167C72C-2D63-462F-BE81-41075A4914CE}" type="presOf" srcId="{BBC5980E-7A81-4D25-9D7D-D5AD4ADF128A}" destId="{4DD2D3EA-8A1F-4AE9-A130-47AE8B1CF4D9}" srcOrd="0" destOrd="0" presId="urn:microsoft.com/office/officeart/2005/8/layout/radial4"/>
    <dgm:cxn modelId="{1B7046B7-66DB-4408-981F-04EDD5E421A7}" type="presOf" srcId="{89A7DBCC-443A-4369-9DEC-9E5CAD9C03C4}" destId="{159E6BE7-865A-4EE1-A285-6B62730CF0A3}" srcOrd="0" destOrd="0" presId="urn:microsoft.com/office/officeart/2005/8/layout/radial4"/>
    <dgm:cxn modelId="{74E1BF03-2895-4270-8909-71299DFEF713}" srcId="{07CE3887-6F7D-4E93-9615-EE89671763AD}" destId="{B9CD5ECE-2EF0-481D-9E0C-268879459F6F}" srcOrd="1" destOrd="0" parTransId="{4EA0EBA2-F761-4DDD-9397-2C9F50D0F177}" sibTransId="{25C12A6A-123D-496F-8AE0-330CF3E4E8A9}"/>
    <dgm:cxn modelId="{7403B434-294D-4B63-8D5A-5AB763F78068}" srcId="{4F373AFF-6620-4CA1-BE3B-74573B03AB41}" destId="{BBC5980E-7A81-4D25-9D7D-D5AD4ADF128A}" srcOrd="0" destOrd="0" parTransId="{726DCCEF-DA26-4279-97CD-3EA45C49C2EB}" sibTransId="{3AA62088-8823-4774-AAD1-93F6D9644745}"/>
    <dgm:cxn modelId="{2E160998-3B9F-4F78-8734-FC37570F9CFF}" type="presOf" srcId="{A2961264-49CD-4320-9C82-CA92FCC769FF}" destId="{FDD2CC6E-783D-44E4-80BF-75328F0702BE}" srcOrd="0" destOrd="0" presId="urn:microsoft.com/office/officeart/2005/8/layout/radial4"/>
    <dgm:cxn modelId="{37652180-7DED-4678-98BE-69DEEF1361DC}" type="presOf" srcId="{89BDE517-83AD-4D93-B1E6-205F3088F9F9}" destId="{784C9BDA-2241-4116-A397-7AEACD630E23}" srcOrd="0" destOrd="0" presId="urn:microsoft.com/office/officeart/2005/8/layout/radial4"/>
    <dgm:cxn modelId="{A3DE8139-92B2-4461-BA0D-52ABF0120C48}" srcId="{4F373AFF-6620-4CA1-BE3B-74573B03AB41}" destId="{098B07D2-4882-4659-BD37-4FD52FCADF11}" srcOrd="2" destOrd="0" parTransId="{677BE4C4-76DE-4A21-A8D1-D18751C878CF}" sibTransId="{345B2B3F-F791-434E-8880-E5A05C8EEA7F}"/>
    <dgm:cxn modelId="{4EBD2B9A-A283-4183-BE92-CBE2D960A5EA}" srcId="{4F373AFF-6620-4CA1-BE3B-74573B03AB41}" destId="{0BFAE2C8-8502-4EC8-B5C7-B3095B0D0F52}" srcOrd="3" destOrd="0" parTransId="{89BDE517-83AD-4D93-B1E6-205F3088F9F9}" sibTransId="{9DF2B30B-3A96-4708-8915-CFBFDBFAB093}"/>
    <dgm:cxn modelId="{47D838C0-A403-41C0-B263-58E3B1DF7379}" type="presOf" srcId="{726DCCEF-DA26-4279-97CD-3EA45C49C2EB}" destId="{5C3537A9-BC27-4313-BACC-7500363393B6}" srcOrd="0" destOrd="0" presId="urn:microsoft.com/office/officeart/2005/8/layout/radial4"/>
    <dgm:cxn modelId="{9DD403BD-9413-4D81-AA24-153D86485FAD}" srcId="{07CE3887-6F7D-4E93-9615-EE89671763AD}" destId="{4F373AFF-6620-4CA1-BE3B-74573B03AB41}" srcOrd="0" destOrd="0" parTransId="{13CC1E15-A714-4779-AC41-3CF35725D6C2}" sibTransId="{425B7FF0-28D1-4A14-803A-F9DFF62FCEEE}"/>
    <dgm:cxn modelId="{EF891366-FB5F-46ED-B33B-85E5DE72D2E5}" type="presOf" srcId="{098B07D2-4882-4659-BD37-4FD52FCADF11}" destId="{416C63F9-BAA7-4FDE-AE1B-A2BC125EEDC0}" srcOrd="0" destOrd="0" presId="urn:microsoft.com/office/officeart/2005/8/layout/radial4"/>
    <dgm:cxn modelId="{18B438DE-2FF8-4CC8-9CAE-223EBDF87476}" srcId="{4F373AFF-6620-4CA1-BE3B-74573B03AB41}" destId="{B5BD56D4-EAD9-47D0-8471-CF309BCEE4F0}" srcOrd="4" destOrd="0" parTransId="{A2961264-49CD-4320-9C82-CA92FCC769FF}" sibTransId="{C09B4A14-21CC-4C7A-9EBF-15387B8AD272}"/>
    <dgm:cxn modelId="{3C93BA05-44EA-46ED-9D3C-34255A7E13CF}" type="presOf" srcId="{EE8B71A6-D350-4A24-96D8-554F7DC4A6B6}" destId="{4277EC32-13F5-46E0-A907-4739B5845C8A}" srcOrd="0" destOrd="0" presId="urn:microsoft.com/office/officeart/2005/8/layout/radial4"/>
    <dgm:cxn modelId="{244DBFF3-512C-4913-BD9A-FB9E48970E9F}" type="presParOf" srcId="{E6CC1065-127E-48E7-A792-6EEC60DA6C5E}" destId="{5CF32536-5236-42A4-83E4-DF559CB7B4CF}" srcOrd="0" destOrd="0" presId="urn:microsoft.com/office/officeart/2005/8/layout/radial4"/>
    <dgm:cxn modelId="{41B98493-C620-42EC-A40D-E0F2D9DCE028}" type="presParOf" srcId="{E6CC1065-127E-48E7-A792-6EEC60DA6C5E}" destId="{5C3537A9-BC27-4313-BACC-7500363393B6}" srcOrd="1" destOrd="0" presId="urn:microsoft.com/office/officeart/2005/8/layout/radial4"/>
    <dgm:cxn modelId="{49FB9B6A-BCCB-457A-8C48-68C4D1F7DA75}" type="presParOf" srcId="{E6CC1065-127E-48E7-A792-6EEC60DA6C5E}" destId="{4DD2D3EA-8A1F-4AE9-A130-47AE8B1CF4D9}" srcOrd="2" destOrd="0" presId="urn:microsoft.com/office/officeart/2005/8/layout/radial4"/>
    <dgm:cxn modelId="{32072E0C-4C48-4489-AAB6-7C2C8803ECA3}" type="presParOf" srcId="{E6CC1065-127E-48E7-A792-6EEC60DA6C5E}" destId="{4277EC32-13F5-46E0-A907-4739B5845C8A}" srcOrd="3" destOrd="0" presId="urn:microsoft.com/office/officeart/2005/8/layout/radial4"/>
    <dgm:cxn modelId="{16C8B5C7-634C-483C-9774-2998D175638D}" type="presParOf" srcId="{E6CC1065-127E-48E7-A792-6EEC60DA6C5E}" destId="{159E6BE7-865A-4EE1-A285-6B62730CF0A3}" srcOrd="4" destOrd="0" presId="urn:microsoft.com/office/officeart/2005/8/layout/radial4"/>
    <dgm:cxn modelId="{49612D0E-CEF8-4AF5-8022-5B70D02AE904}" type="presParOf" srcId="{E6CC1065-127E-48E7-A792-6EEC60DA6C5E}" destId="{994A8D62-4217-41AC-9102-7EC2DA75A82D}" srcOrd="5" destOrd="0" presId="urn:microsoft.com/office/officeart/2005/8/layout/radial4"/>
    <dgm:cxn modelId="{F7425E25-73C0-4B62-ABD2-CAF23A31C5DC}" type="presParOf" srcId="{E6CC1065-127E-48E7-A792-6EEC60DA6C5E}" destId="{416C63F9-BAA7-4FDE-AE1B-A2BC125EEDC0}" srcOrd="6" destOrd="0" presId="urn:microsoft.com/office/officeart/2005/8/layout/radial4"/>
    <dgm:cxn modelId="{5D3FAF54-F44D-4195-96D7-4780EDE8D501}" type="presParOf" srcId="{E6CC1065-127E-48E7-A792-6EEC60DA6C5E}" destId="{784C9BDA-2241-4116-A397-7AEACD630E23}" srcOrd="7" destOrd="0" presId="urn:microsoft.com/office/officeart/2005/8/layout/radial4"/>
    <dgm:cxn modelId="{4467E17B-FBCB-4B06-83AB-9B897FB0B47F}" type="presParOf" srcId="{E6CC1065-127E-48E7-A792-6EEC60DA6C5E}" destId="{BA960794-BC7F-49AD-9ACD-B081160C25DF}" srcOrd="8" destOrd="0" presId="urn:microsoft.com/office/officeart/2005/8/layout/radial4"/>
    <dgm:cxn modelId="{679BC814-4CC3-4B68-9689-EB2E62495BD4}" type="presParOf" srcId="{E6CC1065-127E-48E7-A792-6EEC60DA6C5E}" destId="{FDD2CC6E-783D-44E4-80BF-75328F0702BE}" srcOrd="9" destOrd="0" presId="urn:microsoft.com/office/officeart/2005/8/layout/radial4"/>
    <dgm:cxn modelId="{49356171-5756-4783-866F-1F8D87289935}" type="presParOf" srcId="{E6CC1065-127E-48E7-A792-6EEC60DA6C5E}" destId="{3119CE09-1030-4EC1-8310-F09BFF726F1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7CE3887-6F7D-4E93-9615-EE89671763A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F373AFF-6620-4CA1-BE3B-74573B03AB41}">
      <dgm:prSet phldrT="[Texto]"/>
      <dgm:spPr/>
      <dgm:t>
        <a:bodyPr/>
        <a:lstStyle/>
        <a:p>
          <a:r>
            <a:rPr lang="pt-PT" dirty="0" smtClean="0">
              <a:latin typeface="Calibri" pitchFamily="34" charset="0"/>
            </a:rPr>
            <a:t>Objetivo</a:t>
          </a:r>
        </a:p>
        <a:p>
          <a:r>
            <a:rPr lang="pt-PT" dirty="0" smtClean="0">
              <a:latin typeface="Calibri" pitchFamily="34" charset="0"/>
            </a:rPr>
            <a:t>Protocolo</a:t>
          </a:r>
          <a:endParaRPr lang="pt-PT" dirty="0">
            <a:latin typeface="Calibri" pitchFamily="34" charset="0"/>
          </a:endParaRPr>
        </a:p>
      </dgm:t>
    </dgm:pt>
    <dgm:pt modelId="{13CC1E15-A714-4779-AC41-3CF35725D6C2}" type="parTrans" cxnId="{9DD403BD-9413-4D81-AA24-153D86485FAD}">
      <dgm:prSet/>
      <dgm:spPr/>
      <dgm:t>
        <a:bodyPr/>
        <a:lstStyle/>
        <a:p>
          <a:endParaRPr lang="pt-PT"/>
        </a:p>
      </dgm:t>
    </dgm:pt>
    <dgm:pt modelId="{425B7FF0-28D1-4A14-803A-F9DFF62FCEEE}" type="sibTrans" cxnId="{9DD403BD-9413-4D81-AA24-153D86485FAD}">
      <dgm:prSet/>
      <dgm:spPr/>
      <dgm:t>
        <a:bodyPr/>
        <a:lstStyle/>
        <a:p>
          <a:endParaRPr lang="pt-PT"/>
        </a:p>
      </dgm:t>
    </dgm:pt>
    <dgm:pt modelId="{BBC5980E-7A81-4D25-9D7D-D5AD4ADF128A}">
      <dgm:prSet phldrT="[Texto]"/>
      <dgm:spPr/>
      <dgm:t>
        <a:bodyPr/>
        <a:lstStyle/>
        <a:p>
          <a:r>
            <a:rPr lang="pt-PT" dirty="0" smtClean="0">
              <a:latin typeface="Calibri" pitchFamily="34" charset="0"/>
            </a:rPr>
            <a:t>Profissionais da indústria</a:t>
          </a:r>
          <a:endParaRPr lang="pt-PT" dirty="0">
            <a:latin typeface="Calibri" pitchFamily="34" charset="0"/>
          </a:endParaRPr>
        </a:p>
      </dgm:t>
    </dgm:pt>
    <dgm:pt modelId="{726DCCEF-DA26-4279-97CD-3EA45C49C2EB}" type="parTrans" cxnId="{7403B434-294D-4B63-8D5A-5AB763F78068}">
      <dgm:prSet/>
      <dgm:spPr/>
      <dgm:t>
        <a:bodyPr/>
        <a:lstStyle/>
        <a:p>
          <a:endParaRPr lang="pt-PT"/>
        </a:p>
      </dgm:t>
    </dgm:pt>
    <dgm:pt modelId="{3AA62088-8823-4774-AAD1-93F6D9644745}" type="sibTrans" cxnId="{7403B434-294D-4B63-8D5A-5AB763F78068}">
      <dgm:prSet/>
      <dgm:spPr/>
      <dgm:t>
        <a:bodyPr/>
        <a:lstStyle/>
        <a:p>
          <a:endParaRPr lang="pt-PT"/>
        </a:p>
      </dgm:t>
    </dgm:pt>
    <dgm:pt modelId="{89A7DBCC-443A-4369-9DEC-9E5CAD9C03C4}">
      <dgm:prSet phldrT="[Texto]"/>
      <dgm:spPr/>
      <dgm:t>
        <a:bodyPr/>
        <a:lstStyle/>
        <a:p>
          <a:r>
            <a:rPr lang="pt-PT" dirty="0" smtClean="0">
              <a:latin typeface="Calibri" pitchFamily="34" charset="0"/>
            </a:rPr>
            <a:t>Autoridades públicas</a:t>
          </a:r>
          <a:endParaRPr lang="pt-PT" dirty="0">
            <a:latin typeface="Calibri" pitchFamily="34" charset="0"/>
          </a:endParaRPr>
        </a:p>
      </dgm:t>
    </dgm:pt>
    <dgm:pt modelId="{EE8B71A6-D350-4A24-96D8-554F7DC4A6B6}" type="parTrans" cxnId="{7EF050D8-26E1-4C26-B14A-083CDE251ED2}">
      <dgm:prSet/>
      <dgm:spPr/>
      <dgm:t>
        <a:bodyPr/>
        <a:lstStyle/>
        <a:p>
          <a:endParaRPr lang="pt-PT"/>
        </a:p>
      </dgm:t>
    </dgm:pt>
    <dgm:pt modelId="{3386FE32-104A-49A9-A930-2D8441B30E77}" type="sibTrans" cxnId="{7EF050D8-26E1-4C26-B14A-083CDE251ED2}">
      <dgm:prSet/>
      <dgm:spPr/>
      <dgm:t>
        <a:bodyPr/>
        <a:lstStyle/>
        <a:p>
          <a:endParaRPr lang="pt-PT"/>
        </a:p>
      </dgm:t>
    </dgm:pt>
    <dgm:pt modelId="{098B07D2-4882-4659-BD37-4FD52FCADF11}">
      <dgm:prSet phldrT="[Texto]"/>
      <dgm:spPr/>
      <dgm:t>
        <a:bodyPr/>
        <a:lstStyle/>
        <a:p>
          <a:r>
            <a:rPr lang="pt-PT" dirty="0" smtClean="0">
              <a:latin typeface="Calibri" pitchFamily="34" charset="0"/>
            </a:rPr>
            <a:t>Organismos de certificação da qualidade</a:t>
          </a:r>
          <a:endParaRPr lang="pt-PT" dirty="0">
            <a:latin typeface="Calibri" pitchFamily="34" charset="0"/>
          </a:endParaRPr>
        </a:p>
      </dgm:t>
    </dgm:pt>
    <dgm:pt modelId="{677BE4C4-76DE-4A21-A8D1-D18751C878CF}" type="parTrans" cxnId="{A3DE8139-92B2-4461-BA0D-52ABF0120C48}">
      <dgm:prSet/>
      <dgm:spPr/>
      <dgm:t>
        <a:bodyPr/>
        <a:lstStyle/>
        <a:p>
          <a:endParaRPr lang="pt-PT"/>
        </a:p>
      </dgm:t>
    </dgm:pt>
    <dgm:pt modelId="{345B2B3F-F791-434E-8880-E5A05C8EEA7F}" type="sibTrans" cxnId="{A3DE8139-92B2-4461-BA0D-52ABF0120C48}">
      <dgm:prSet/>
      <dgm:spPr/>
      <dgm:t>
        <a:bodyPr/>
        <a:lstStyle/>
        <a:p>
          <a:endParaRPr lang="pt-PT"/>
        </a:p>
      </dgm:t>
    </dgm:pt>
    <dgm:pt modelId="{0BFAE2C8-8502-4EC8-B5C7-B3095B0D0F52}">
      <dgm:prSet/>
      <dgm:spPr/>
      <dgm:t>
        <a:bodyPr/>
        <a:lstStyle/>
        <a:p>
          <a:r>
            <a:rPr lang="pt-PT" dirty="0" smtClean="0">
              <a:latin typeface="Calibri" pitchFamily="34" charset="0"/>
            </a:rPr>
            <a:t>Clientes de materiais reciclados</a:t>
          </a:r>
          <a:endParaRPr lang="pt-PT" dirty="0">
            <a:latin typeface="Calibri" pitchFamily="34" charset="0"/>
          </a:endParaRPr>
        </a:p>
      </dgm:t>
    </dgm:pt>
    <dgm:pt modelId="{89BDE517-83AD-4D93-B1E6-205F3088F9F9}" type="parTrans" cxnId="{4EBD2B9A-A283-4183-BE92-CBE2D960A5EA}">
      <dgm:prSet/>
      <dgm:spPr/>
      <dgm:t>
        <a:bodyPr/>
        <a:lstStyle/>
        <a:p>
          <a:endParaRPr lang="pt-PT"/>
        </a:p>
      </dgm:t>
    </dgm:pt>
    <dgm:pt modelId="{9DF2B30B-3A96-4708-8915-CFBFDBFAB093}" type="sibTrans" cxnId="{4EBD2B9A-A283-4183-BE92-CBE2D960A5EA}">
      <dgm:prSet/>
      <dgm:spPr/>
      <dgm:t>
        <a:bodyPr/>
        <a:lstStyle/>
        <a:p>
          <a:endParaRPr lang="pt-PT"/>
        </a:p>
      </dgm:t>
    </dgm:pt>
    <dgm:pt modelId="{B5BD56D4-EAD9-47D0-8471-CF309BCEE4F0}">
      <dgm:prSet/>
      <dgm:spPr/>
      <dgm:t>
        <a:bodyPr/>
        <a:lstStyle/>
        <a:p>
          <a:r>
            <a:rPr lang="pt-PT" dirty="0" smtClean="0">
              <a:latin typeface="Calibri" pitchFamily="34" charset="0"/>
            </a:rPr>
            <a:t>Empresas de reciclagem</a:t>
          </a:r>
          <a:endParaRPr lang="pt-PT" dirty="0">
            <a:latin typeface="Calibri" pitchFamily="34" charset="0"/>
          </a:endParaRPr>
        </a:p>
      </dgm:t>
    </dgm:pt>
    <dgm:pt modelId="{A2961264-49CD-4320-9C82-CA92FCC769FF}" type="parTrans" cxnId="{18B438DE-2FF8-4CC8-9CAE-223EBDF87476}">
      <dgm:prSet/>
      <dgm:spPr/>
      <dgm:t>
        <a:bodyPr/>
        <a:lstStyle/>
        <a:p>
          <a:endParaRPr lang="pt-PT"/>
        </a:p>
      </dgm:t>
    </dgm:pt>
    <dgm:pt modelId="{C09B4A14-21CC-4C7A-9EBF-15387B8AD272}" type="sibTrans" cxnId="{18B438DE-2FF8-4CC8-9CAE-223EBDF87476}">
      <dgm:prSet/>
      <dgm:spPr/>
      <dgm:t>
        <a:bodyPr/>
        <a:lstStyle/>
        <a:p>
          <a:endParaRPr lang="pt-PT"/>
        </a:p>
      </dgm:t>
    </dgm:pt>
    <dgm:pt modelId="{E6CC1065-127E-48E7-A792-6EEC60DA6C5E}" type="pres">
      <dgm:prSet presAssocID="{07CE3887-6F7D-4E93-9615-EE89671763A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CF32536-5236-42A4-83E4-DF559CB7B4CF}" type="pres">
      <dgm:prSet presAssocID="{4F373AFF-6620-4CA1-BE3B-74573B03AB41}" presName="centerShape" presStyleLbl="node0" presStyleIdx="0" presStyleCnt="1"/>
      <dgm:spPr/>
      <dgm:t>
        <a:bodyPr/>
        <a:lstStyle/>
        <a:p>
          <a:endParaRPr lang="pt-PT"/>
        </a:p>
      </dgm:t>
    </dgm:pt>
    <dgm:pt modelId="{5C3537A9-BC27-4313-BACC-7500363393B6}" type="pres">
      <dgm:prSet presAssocID="{726DCCEF-DA26-4279-97CD-3EA45C49C2EB}" presName="parTrans" presStyleLbl="bgSibTrans2D1" presStyleIdx="0" presStyleCnt="5" custAng="0" custScaleX="57296" custLinFactNeighborX="19027" custLinFactNeighborY="8947"/>
      <dgm:spPr/>
      <dgm:t>
        <a:bodyPr/>
        <a:lstStyle/>
        <a:p>
          <a:endParaRPr lang="pt-PT"/>
        </a:p>
      </dgm:t>
    </dgm:pt>
    <dgm:pt modelId="{4DD2D3EA-8A1F-4AE9-A130-47AE8B1CF4D9}" type="pres">
      <dgm:prSet presAssocID="{BBC5980E-7A81-4D25-9D7D-D5AD4ADF128A}" presName="node" presStyleLbl="node1" presStyleIdx="0" presStyleCnt="5" custScaleX="79473" custScaleY="8069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277EC32-13F5-46E0-A907-4739B5845C8A}" type="pres">
      <dgm:prSet presAssocID="{EE8B71A6-D350-4A24-96D8-554F7DC4A6B6}" presName="parTrans" presStyleLbl="bgSibTrans2D1" presStyleIdx="1" presStyleCnt="5" custAng="270621" custScaleX="55537" custScaleY="84471" custLinFactNeighborX="15339" custLinFactNeighborY="61180"/>
      <dgm:spPr/>
      <dgm:t>
        <a:bodyPr/>
        <a:lstStyle/>
        <a:p>
          <a:endParaRPr lang="pt-PT"/>
        </a:p>
      </dgm:t>
    </dgm:pt>
    <dgm:pt modelId="{159E6BE7-865A-4EE1-A285-6B62730CF0A3}" type="pres">
      <dgm:prSet presAssocID="{89A7DBCC-443A-4369-9DEC-9E5CAD9C03C4}" presName="node" presStyleLbl="node1" presStyleIdx="1" presStyleCnt="5" custScaleX="80330" custScaleY="7486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94A8D62-4217-41AC-9102-7EC2DA75A82D}" type="pres">
      <dgm:prSet presAssocID="{677BE4C4-76DE-4A21-A8D1-D18751C878CF}" presName="parTrans" presStyleLbl="bgSibTrans2D1" presStyleIdx="2" presStyleCnt="5" custAng="21550190" custScaleX="60251" custLinFactNeighborX="-5835" custLinFactNeighborY="64754"/>
      <dgm:spPr/>
      <dgm:t>
        <a:bodyPr/>
        <a:lstStyle/>
        <a:p>
          <a:endParaRPr lang="pt-PT"/>
        </a:p>
      </dgm:t>
    </dgm:pt>
    <dgm:pt modelId="{416C63F9-BAA7-4FDE-AE1B-A2BC125EEDC0}" type="pres">
      <dgm:prSet presAssocID="{098B07D2-4882-4659-BD37-4FD52FCADF11}" presName="node" presStyleLbl="node1" presStyleIdx="2" presStyleCnt="5" custScaleX="85969" custScaleY="74045" custRadScaleRad="99670" custRadScaleInc="230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84C9BDA-2241-4116-A397-7AEACD630E23}" type="pres">
      <dgm:prSet presAssocID="{89BDE517-83AD-4D93-B1E6-205F3088F9F9}" presName="parTrans" presStyleLbl="bgSibTrans2D1" presStyleIdx="3" presStyleCnt="5" custAng="16018363" custFlipHor="1" custScaleX="47406" custLinFactNeighborX="-21449" custLinFactNeighborY="67128"/>
      <dgm:spPr/>
      <dgm:t>
        <a:bodyPr/>
        <a:lstStyle/>
        <a:p>
          <a:endParaRPr lang="pt-PT"/>
        </a:p>
      </dgm:t>
    </dgm:pt>
    <dgm:pt modelId="{BA960794-BC7F-49AD-9ACD-B081160C25DF}" type="pres">
      <dgm:prSet presAssocID="{0BFAE2C8-8502-4EC8-B5C7-B3095B0D0F52}" presName="node" presStyleLbl="node1" presStyleIdx="3" presStyleCnt="5" custScaleX="80119" custScaleY="87022" custRadScaleRad="101764" custRadScaleInc="129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DD2CC6E-783D-44E4-80BF-75328F0702BE}" type="pres">
      <dgm:prSet presAssocID="{A2961264-49CD-4320-9C82-CA92FCC769FF}" presName="parTrans" presStyleLbl="bgSibTrans2D1" presStyleIdx="4" presStyleCnt="5" custAng="0" custScaleX="46424" custLinFactNeighborX="-30802" custLinFactNeighborY="3952"/>
      <dgm:spPr/>
      <dgm:t>
        <a:bodyPr/>
        <a:lstStyle/>
        <a:p>
          <a:endParaRPr lang="pt-PT"/>
        </a:p>
      </dgm:t>
    </dgm:pt>
    <dgm:pt modelId="{3119CE09-1030-4EC1-8310-F09BFF726F1E}" type="pres">
      <dgm:prSet presAssocID="{B5BD56D4-EAD9-47D0-8471-CF309BCEE4F0}" presName="node" presStyleLbl="node1" presStyleIdx="4" presStyleCnt="5" custScaleX="76370" custScaleY="7694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DF9C6651-9AA9-4953-A51E-4ED85DBF4692}" type="presOf" srcId="{BBC5980E-7A81-4D25-9D7D-D5AD4ADF128A}" destId="{4DD2D3EA-8A1F-4AE9-A130-47AE8B1CF4D9}" srcOrd="0" destOrd="0" presId="urn:microsoft.com/office/officeart/2005/8/layout/radial4"/>
    <dgm:cxn modelId="{7EF050D8-26E1-4C26-B14A-083CDE251ED2}" srcId="{4F373AFF-6620-4CA1-BE3B-74573B03AB41}" destId="{89A7DBCC-443A-4369-9DEC-9E5CAD9C03C4}" srcOrd="1" destOrd="0" parTransId="{EE8B71A6-D350-4A24-96D8-554F7DC4A6B6}" sibTransId="{3386FE32-104A-49A9-A930-2D8441B30E77}"/>
    <dgm:cxn modelId="{12E28C58-0732-4B0B-9717-D850D7921233}" type="presOf" srcId="{726DCCEF-DA26-4279-97CD-3EA45C49C2EB}" destId="{5C3537A9-BC27-4313-BACC-7500363393B6}" srcOrd="0" destOrd="0" presId="urn:microsoft.com/office/officeart/2005/8/layout/radial4"/>
    <dgm:cxn modelId="{31D2D31A-B7F9-40A3-9F19-100EFCF96A06}" type="presOf" srcId="{EE8B71A6-D350-4A24-96D8-554F7DC4A6B6}" destId="{4277EC32-13F5-46E0-A907-4739B5845C8A}" srcOrd="0" destOrd="0" presId="urn:microsoft.com/office/officeart/2005/8/layout/radial4"/>
    <dgm:cxn modelId="{7317E660-9A2A-4A59-BA5C-DF03B389E1CD}" type="presOf" srcId="{07CE3887-6F7D-4E93-9615-EE89671763AD}" destId="{E6CC1065-127E-48E7-A792-6EEC60DA6C5E}" srcOrd="0" destOrd="0" presId="urn:microsoft.com/office/officeart/2005/8/layout/radial4"/>
    <dgm:cxn modelId="{17A85E66-1520-45F8-98BF-20228997BB60}" type="presOf" srcId="{89A7DBCC-443A-4369-9DEC-9E5CAD9C03C4}" destId="{159E6BE7-865A-4EE1-A285-6B62730CF0A3}" srcOrd="0" destOrd="0" presId="urn:microsoft.com/office/officeart/2005/8/layout/radial4"/>
    <dgm:cxn modelId="{39DF4594-23BA-422B-BC46-D38E22E8EC86}" type="presOf" srcId="{89BDE517-83AD-4D93-B1E6-205F3088F9F9}" destId="{784C9BDA-2241-4116-A397-7AEACD630E23}" srcOrd="0" destOrd="0" presId="urn:microsoft.com/office/officeart/2005/8/layout/radial4"/>
    <dgm:cxn modelId="{EE943261-AB0A-4AA9-BD78-95213B3E1E95}" type="presOf" srcId="{4F373AFF-6620-4CA1-BE3B-74573B03AB41}" destId="{5CF32536-5236-42A4-83E4-DF559CB7B4CF}" srcOrd="0" destOrd="0" presId="urn:microsoft.com/office/officeart/2005/8/layout/radial4"/>
    <dgm:cxn modelId="{7403B434-294D-4B63-8D5A-5AB763F78068}" srcId="{4F373AFF-6620-4CA1-BE3B-74573B03AB41}" destId="{BBC5980E-7A81-4D25-9D7D-D5AD4ADF128A}" srcOrd="0" destOrd="0" parTransId="{726DCCEF-DA26-4279-97CD-3EA45C49C2EB}" sibTransId="{3AA62088-8823-4774-AAD1-93F6D9644745}"/>
    <dgm:cxn modelId="{39D16C4D-EC9C-4596-BCBF-7EB0B0EF7ED7}" type="presOf" srcId="{A2961264-49CD-4320-9C82-CA92FCC769FF}" destId="{FDD2CC6E-783D-44E4-80BF-75328F0702BE}" srcOrd="0" destOrd="0" presId="urn:microsoft.com/office/officeart/2005/8/layout/radial4"/>
    <dgm:cxn modelId="{86795765-63F6-4032-B67A-9C03807CF4B7}" type="presOf" srcId="{0BFAE2C8-8502-4EC8-B5C7-B3095B0D0F52}" destId="{BA960794-BC7F-49AD-9ACD-B081160C25DF}" srcOrd="0" destOrd="0" presId="urn:microsoft.com/office/officeart/2005/8/layout/radial4"/>
    <dgm:cxn modelId="{A3DE8139-92B2-4461-BA0D-52ABF0120C48}" srcId="{4F373AFF-6620-4CA1-BE3B-74573B03AB41}" destId="{098B07D2-4882-4659-BD37-4FD52FCADF11}" srcOrd="2" destOrd="0" parTransId="{677BE4C4-76DE-4A21-A8D1-D18751C878CF}" sibTransId="{345B2B3F-F791-434E-8880-E5A05C8EEA7F}"/>
    <dgm:cxn modelId="{4EBD2B9A-A283-4183-BE92-CBE2D960A5EA}" srcId="{4F373AFF-6620-4CA1-BE3B-74573B03AB41}" destId="{0BFAE2C8-8502-4EC8-B5C7-B3095B0D0F52}" srcOrd="3" destOrd="0" parTransId="{89BDE517-83AD-4D93-B1E6-205F3088F9F9}" sibTransId="{9DF2B30B-3A96-4708-8915-CFBFDBFAB093}"/>
    <dgm:cxn modelId="{6011FC9E-F722-439F-997B-2B6012020925}" type="presOf" srcId="{677BE4C4-76DE-4A21-A8D1-D18751C878CF}" destId="{994A8D62-4217-41AC-9102-7EC2DA75A82D}" srcOrd="0" destOrd="0" presId="urn:microsoft.com/office/officeart/2005/8/layout/radial4"/>
    <dgm:cxn modelId="{F8D94072-6A64-4CCB-A417-61C79CD9898E}" type="presOf" srcId="{B5BD56D4-EAD9-47D0-8471-CF309BCEE4F0}" destId="{3119CE09-1030-4EC1-8310-F09BFF726F1E}" srcOrd="0" destOrd="0" presId="urn:microsoft.com/office/officeart/2005/8/layout/radial4"/>
    <dgm:cxn modelId="{9DD403BD-9413-4D81-AA24-153D86485FAD}" srcId="{07CE3887-6F7D-4E93-9615-EE89671763AD}" destId="{4F373AFF-6620-4CA1-BE3B-74573B03AB41}" srcOrd="0" destOrd="0" parTransId="{13CC1E15-A714-4779-AC41-3CF35725D6C2}" sibTransId="{425B7FF0-28D1-4A14-803A-F9DFF62FCEEE}"/>
    <dgm:cxn modelId="{18B438DE-2FF8-4CC8-9CAE-223EBDF87476}" srcId="{4F373AFF-6620-4CA1-BE3B-74573B03AB41}" destId="{B5BD56D4-EAD9-47D0-8471-CF309BCEE4F0}" srcOrd="4" destOrd="0" parTransId="{A2961264-49CD-4320-9C82-CA92FCC769FF}" sibTransId="{C09B4A14-21CC-4C7A-9EBF-15387B8AD272}"/>
    <dgm:cxn modelId="{82F361AD-BB95-4525-93A5-73A2C3507D63}" type="presOf" srcId="{098B07D2-4882-4659-BD37-4FD52FCADF11}" destId="{416C63F9-BAA7-4FDE-AE1B-A2BC125EEDC0}" srcOrd="0" destOrd="0" presId="urn:microsoft.com/office/officeart/2005/8/layout/radial4"/>
    <dgm:cxn modelId="{5B73AE0D-8253-4E09-A917-E797B1F4A241}" type="presParOf" srcId="{E6CC1065-127E-48E7-A792-6EEC60DA6C5E}" destId="{5CF32536-5236-42A4-83E4-DF559CB7B4CF}" srcOrd="0" destOrd="0" presId="urn:microsoft.com/office/officeart/2005/8/layout/radial4"/>
    <dgm:cxn modelId="{1B9AB73A-5EF9-46E4-B0D6-2BADB9C434C0}" type="presParOf" srcId="{E6CC1065-127E-48E7-A792-6EEC60DA6C5E}" destId="{5C3537A9-BC27-4313-BACC-7500363393B6}" srcOrd="1" destOrd="0" presId="urn:microsoft.com/office/officeart/2005/8/layout/radial4"/>
    <dgm:cxn modelId="{143D6C80-A52B-417F-9AE4-A36B553916E1}" type="presParOf" srcId="{E6CC1065-127E-48E7-A792-6EEC60DA6C5E}" destId="{4DD2D3EA-8A1F-4AE9-A130-47AE8B1CF4D9}" srcOrd="2" destOrd="0" presId="urn:microsoft.com/office/officeart/2005/8/layout/radial4"/>
    <dgm:cxn modelId="{7DD5CBD0-5139-4676-ADC1-60A040EB9CE8}" type="presParOf" srcId="{E6CC1065-127E-48E7-A792-6EEC60DA6C5E}" destId="{4277EC32-13F5-46E0-A907-4739B5845C8A}" srcOrd="3" destOrd="0" presId="urn:microsoft.com/office/officeart/2005/8/layout/radial4"/>
    <dgm:cxn modelId="{C9A9F9F7-124F-408D-B14C-2C343A42BA41}" type="presParOf" srcId="{E6CC1065-127E-48E7-A792-6EEC60DA6C5E}" destId="{159E6BE7-865A-4EE1-A285-6B62730CF0A3}" srcOrd="4" destOrd="0" presId="urn:microsoft.com/office/officeart/2005/8/layout/radial4"/>
    <dgm:cxn modelId="{E7448D97-B7EF-4D87-B22A-1201A302541C}" type="presParOf" srcId="{E6CC1065-127E-48E7-A792-6EEC60DA6C5E}" destId="{994A8D62-4217-41AC-9102-7EC2DA75A82D}" srcOrd="5" destOrd="0" presId="urn:microsoft.com/office/officeart/2005/8/layout/radial4"/>
    <dgm:cxn modelId="{12ADC2A7-ACAE-42AC-8352-CF1278ED2CF7}" type="presParOf" srcId="{E6CC1065-127E-48E7-A792-6EEC60DA6C5E}" destId="{416C63F9-BAA7-4FDE-AE1B-A2BC125EEDC0}" srcOrd="6" destOrd="0" presId="urn:microsoft.com/office/officeart/2005/8/layout/radial4"/>
    <dgm:cxn modelId="{E2F14882-64FC-45C7-9B9A-A8966A90BB9B}" type="presParOf" srcId="{E6CC1065-127E-48E7-A792-6EEC60DA6C5E}" destId="{784C9BDA-2241-4116-A397-7AEACD630E23}" srcOrd="7" destOrd="0" presId="urn:microsoft.com/office/officeart/2005/8/layout/radial4"/>
    <dgm:cxn modelId="{75CA3646-F166-4403-8A62-35738A4DB54A}" type="presParOf" srcId="{E6CC1065-127E-48E7-A792-6EEC60DA6C5E}" destId="{BA960794-BC7F-49AD-9ACD-B081160C25DF}" srcOrd="8" destOrd="0" presId="urn:microsoft.com/office/officeart/2005/8/layout/radial4"/>
    <dgm:cxn modelId="{9E28DDFE-B2EE-4D20-B4D8-C353AC1B2D81}" type="presParOf" srcId="{E6CC1065-127E-48E7-A792-6EEC60DA6C5E}" destId="{FDD2CC6E-783D-44E4-80BF-75328F0702BE}" srcOrd="9" destOrd="0" presId="urn:microsoft.com/office/officeart/2005/8/layout/radial4"/>
    <dgm:cxn modelId="{7F75565F-8871-42C7-A593-F7C699741919}" type="presParOf" srcId="{E6CC1065-127E-48E7-A792-6EEC60DA6C5E}" destId="{3119CE09-1030-4EC1-8310-F09BFF726F1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8B3941-FA1B-404A-8E6E-921187E92AE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6C89163D-C353-4885-B99D-F683E2864987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pt-PT" sz="1200" dirty="0" smtClean="0">
              <a:latin typeface="+mn-lt"/>
            </a:rPr>
            <a:t>  </a:t>
          </a:r>
          <a:r>
            <a:rPr lang="pt-PT" sz="1600" b="1" dirty="0" smtClean="0">
              <a:latin typeface="+mn-lt"/>
              <a:cs typeface="Arial" panose="020B0604020202020204" pitchFamily="34" charset="0"/>
            </a:rPr>
            <a:t>Responsabilização pela gestão dos RCD dos vários intervenientes no seu ciclo de vida </a:t>
          </a:r>
        </a:p>
      </dgm:t>
    </dgm:pt>
    <dgm:pt modelId="{7482143A-1AA3-4F0C-A6E4-94DF7511DA98}" type="parTrans" cxnId="{548A669E-DD28-481D-B5D4-8AC915B099D8}">
      <dgm:prSet/>
      <dgm:spPr/>
      <dgm:t>
        <a:bodyPr/>
        <a:lstStyle/>
        <a:p>
          <a:endParaRPr lang="pt-PT">
            <a:latin typeface="+mn-lt"/>
          </a:endParaRPr>
        </a:p>
      </dgm:t>
    </dgm:pt>
    <dgm:pt modelId="{654C8C20-60E2-4A00-91DC-ACD6D902CED1}" type="sibTrans" cxnId="{548A669E-DD28-481D-B5D4-8AC915B099D8}">
      <dgm:prSet/>
      <dgm:spPr/>
      <dgm:t>
        <a:bodyPr/>
        <a:lstStyle/>
        <a:p>
          <a:endParaRPr lang="pt-PT">
            <a:latin typeface="+mn-lt"/>
          </a:endParaRPr>
        </a:p>
      </dgm:t>
    </dgm:pt>
    <dgm:pt modelId="{B8074D2B-B072-4D1D-B458-53E7CE2B45FB}">
      <dgm:prSet custT="1"/>
      <dgm:spPr/>
      <dgm:t>
        <a:bodyPr/>
        <a:lstStyle/>
        <a:p>
          <a:pPr algn="just"/>
          <a:r>
            <a:rPr lang="pt-PT" sz="1600" b="1" dirty="0" smtClean="0">
              <a:latin typeface="+mn-lt"/>
              <a:cs typeface="Arial" panose="020B0604020202020204" pitchFamily="34" charset="0"/>
            </a:rPr>
            <a:t>Criação de mecanismos ao nível do planeamento e gestão de RCD  </a:t>
          </a:r>
          <a:br>
            <a:rPr lang="pt-PT" sz="1600" b="1" dirty="0" smtClean="0">
              <a:latin typeface="+mn-lt"/>
              <a:cs typeface="Arial" panose="020B0604020202020204" pitchFamily="34" charset="0"/>
            </a:rPr>
          </a:br>
          <a:r>
            <a:rPr lang="pt-PT" sz="1600" b="1" dirty="0" smtClean="0">
              <a:latin typeface="+mn-lt"/>
              <a:cs typeface="Arial" panose="020B0604020202020204" pitchFamily="34" charset="0"/>
            </a:rPr>
            <a:t>(</a:t>
          </a:r>
          <a:r>
            <a:rPr lang="pt-PT" sz="1600" b="0" dirty="0" smtClean="0">
              <a:latin typeface="+mn-lt"/>
              <a:cs typeface="Arial" panose="020B0604020202020204" pitchFamily="34" charset="0"/>
            </a:rPr>
            <a:t>Plano de Prevenção e Gestão de RCD em obras públicas e Registo de dados de RCD  em obras particulares)</a:t>
          </a:r>
          <a:endParaRPr lang="pt-PT" sz="1600" b="0" dirty="0">
            <a:latin typeface="+mn-lt"/>
            <a:cs typeface="Arial" panose="020B0604020202020204" pitchFamily="34" charset="0"/>
          </a:endParaRPr>
        </a:p>
      </dgm:t>
    </dgm:pt>
    <dgm:pt modelId="{54F5093C-D27D-4C42-A152-873A68273FA9}" type="parTrans" cxnId="{BFC83B34-F0BA-4CD0-9A34-A46F4F558635}">
      <dgm:prSet/>
      <dgm:spPr/>
      <dgm:t>
        <a:bodyPr/>
        <a:lstStyle/>
        <a:p>
          <a:endParaRPr lang="pt-PT">
            <a:latin typeface="+mn-lt"/>
          </a:endParaRPr>
        </a:p>
      </dgm:t>
    </dgm:pt>
    <dgm:pt modelId="{8ED11E1E-2F23-4640-A0B4-8F921D2DF088}" type="sibTrans" cxnId="{BFC83B34-F0BA-4CD0-9A34-A46F4F558635}">
      <dgm:prSet/>
      <dgm:spPr/>
      <dgm:t>
        <a:bodyPr/>
        <a:lstStyle/>
        <a:p>
          <a:endParaRPr lang="pt-PT">
            <a:latin typeface="+mn-lt"/>
          </a:endParaRPr>
        </a:p>
      </dgm:t>
    </dgm:pt>
    <dgm:pt modelId="{52BB52AF-12B2-435B-A7D6-F7679A17928B}">
      <dgm:prSet phldrT="[Texto]" custT="1"/>
      <dgm:spPr/>
      <dgm:t>
        <a:bodyPr/>
        <a:lstStyle/>
        <a:p>
          <a:pPr marR="0" eaLnBrk="1" fontAlgn="auto" latinLnBrk="0" hangingPunct="1">
            <a:lnSpc>
              <a:spcPct val="100000"/>
            </a:lnSpc>
            <a:buClrTx/>
            <a:buSzTx/>
            <a:buFontTx/>
            <a:tabLst/>
            <a:defRPr/>
          </a:pPr>
          <a:r>
            <a:rPr lang="pt-PT" sz="1600" b="1" dirty="0" smtClean="0">
              <a:latin typeface="+mn-lt"/>
              <a:cs typeface="Arial" panose="020B0604020202020204" pitchFamily="34" charset="0"/>
            </a:rPr>
            <a:t>Aplicação de RCD em obra condicionada à observância de normas técnicas nacionais ou comunitárias</a:t>
          </a:r>
          <a:endParaRPr lang="pt-PT" sz="1600" b="1" dirty="0">
            <a:latin typeface="+mn-lt"/>
            <a:cs typeface="Arial" panose="020B0604020202020204" pitchFamily="34" charset="0"/>
          </a:endParaRPr>
        </a:p>
      </dgm:t>
    </dgm:pt>
    <dgm:pt modelId="{94B57358-4D5F-4BE4-AC55-A136C8977447}" type="parTrans" cxnId="{05599221-A609-483C-A287-D2D5A24C0775}">
      <dgm:prSet/>
      <dgm:spPr/>
      <dgm:t>
        <a:bodyPr/>
        <a:lstStyle/>
        <a:p>
          <a:endParaRPr lang="pt-PT">
            <a:latin typeface="+mn-lt"/>
          </a:endParaRPr>
        </a:p>
      </dgm:t>
    </dgm:pt>
    <dgm:pt modelId="{85ECB2F4-8FD7-4760-86A8-905A8F3D7E81}" type="sibTrans" cxnId="{05599221-A609-483C-A287-D2D5A24C0775}">
      <dgm:prSet/>
      <dgm:spPr/>
      <dgm:t>
        <a:bodyPr/>
        <a:lstStyle/>
        <a:p>
          <a:endParaRPr lang="pt-PT">
            <a:latin typeface="+mn-lt"/>
          </a:endParaRPr>
        </a:p>
      </dgm:t>
    </dgm:pt>
    <dgm:pt modelId="{70FA8943-5CC4-4501-B6BF-4F37F793CF97}" type="pres">
      <dgm:prSet presAssocID="{608B3941-FA1B-404A-8E6E-921187E92AE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PT"/>
        </a:p>
      </dgm:t>
    </dgm:pt>
    <dgm:pt modelId="{6A116419-4503-463E-9D86-A077B5CBCB97}" type="pres">
      <dgm:prSet presAssocID="{608B3941-FA1B-404A-8E6E-921187E92AE5}" presName="Name1" presStyleCnt="0"/>
      <dgm:spPr/>
      <dgm:t>
        <a:bodyPr/>
        <a:lstStyle/>
        <a:p>
          <a:endParaRPr lang="pt-PT"/>
        </a:p>
      </dgm:t>
    </dgm:pt>
    <dgm:pt modelId="{8942C451-F4FC-461A-B7FE-F3B0AB2E785D}" type="pres">
      <dgm:prSet presAssocID="{608B3941-FA1B-404A-8E6E-921187E92AE5}" presName="cycle" presStyleCnt="0"/>
      <dgm:spPr/>
      <dgm:t>
        <a:bodyPr/>
        <a:lstStyle/>
        <a:p>
          <a:endParaRPr lang="pt-PT"/>
        </a:p>
      </dgm:t>
    </dgm:pt>
    <dgm:pt modelId="{EF4BCAE0-3E51-4668-BF5D-DD7AEDED4B41}" type="pres">
      <dgm:prSet presAssocID="{608B3941-FA1B-404A-8E6E-921187E92AE5}" presName="srcNode" presStyleLbl="node1" presStyleIdx="0" presStyleCnt="3"/>
      <dgm:spPr/>
      <dgm:t>
        <a:bodyPr/>
        <a:lstStyle/>
        <a:p>
          <a:endParaRPr lang="pt-PT"/>
        </a:p>
      </dgm:t>
    </dgm:pt>
    <dgm:pt modelId="{B01870DD-9484-489F-9181-97ABA728DC16}" type="pres">
      <dgm:prSet presAssocID="{608B3941-FA1B-404A-8E6E-921187E92AE5}" presName="conn" presStyleLbl="parChTrans1D2" presStyleIdx="0" presStyleCnt="1"/>
      <dgm:spPr/>
      <dgm:t>
        <a:bodyPr/>
        <a:lstStyle/>
        <a:p>
          <a:endParaRPr lang="pt-PT"/>
        </a:p>
      </dgm:t>
    </dgm:pt>
    <dgm:pt modelId="{B73EBBCF-BF7C-4988-B4EF-4A3F744412D1}" type="pres">
      <dgm:prSet presAssocID="{608B3941-FA1B-404A-8E6E-921187E92AE5}" presName="extraNode" presStyleLbl="node1" presStyleIdx="0" presStyleCnt="3"/>
      <dgm:spPr/>
      <dgm:t>
        <a:bodyPr/>
        <a:lstStyle/>
        <a:p>
          <a:endParaRPr lang="pt-PT"/>
        </a:p>
      </dgm:t>
    </dgm:pt>
    <dgm:pt modelId="{439BCA59-4E90-4279-9A12-CDA00546A333}" type="pres">
      <dgm:prSet presAssocID="{608B3941-FA1B-404A-8E6E-921187E92AE5}" presName="dstNode" presStyleLbl="node1" presStyleIdx="0" presStyleCnt="3"/>
      <dgm:spPr/>
      <dgm:t>
        <a:bodyPr/>
        <a:lstStyle/>
        <a:p>
          <a:endParaRPr lang="pt-PT"/>
        </a:p>
      </dgm:t>
    </dgm:pt>
    <dgm:pt modelId="{7B431051-A65B-4D04-BDD0-68A9B7466AEC}" type="pres">
      <dgm:prSet presAssocID="{52BB52AF-12B2-435B-A7D6-F7679A17928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2419A1B-D126-4FC8-B780-08F41BCF7B2A}" type="pres">
      <dgm:prSet presAssocID="{52BB52AF-12B2-435B-A7D6-F7679A17928B}" presName="accent_1" presStyleCnt="0"/>
      <dgm:spPr/>
      <dgm:t>
        <a:bodyPr/>
        <a:lstStyle/>
        <a:p>
          <a:endParaRPr lang="pt-PT"/>
        </a:p>
      </dgm:t>
    </dgm:pt>
    <dgm:pt modelId="{73BC932A-871F-451D-AF3F-FDE57FD584EA}" type="pres">
      <dgm:prSet presAssocID="{52BB52AF-12B2-435B-A7D6-F7679A17928B}" presName="accentRepeatNode" presStyleLbl="solidFgAcc1" presStyleIdx="0" presStyleCnt="3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pt-PT"/>
        </a:p>
      </dgm:t>
    </dgm:pt>
    <dgm:pt modelId="{5218A4C3-2906-4C03-9E2E-95D1E8481341}" type="pres">
      <dgm:prSet presAssocID="{6C89163D-C353-4885-B99D-F683E2864987}" presName="text_2" presStyleLbl="node1" presStyleIdx="1" presStyleCnt="3" custScaleX="103609" custScaleY="114432" custLinFactNeighborX="-1367" custLinFactNeighborY="-74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3C0211A-255A-4946-9313-3796B52146DC}" type="pres">
      <dgm:prSet presAssocID="{6C89163D-C353-4885-B99D-F683E2864987}" presName="accent_2" presStyleCnt="0"/>
      <dgm:spPr/>
      <dgm:t>
        <a:bodyPr/>
        <a:lstStyle/>
        <a:p>
          <a:endParaRPr lang="pt-PT"/>
        </a:p>
      </dgm:t>
    </dgm:pt>
    <dgm:pt modelId="{8EBE1BE6-6196-413B-A0D6-A4E480E8CEE4}" type="pres">
      <dgm:prSet presAssocID="{6C89163D-C353-4885-B99D-F683E2864987}" presName="accentRepeatNode" presStyleLbl="solidFgAcc1" presStyleIdx="1" presStyleCnt="3" custScaleX="96183" custScaleY="93798" custLinFactNeighborX="-19163" custLinFactNeighborY="-596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pt-PT"/>
        </a:p>
      </dgm:t>
    </dgm:pt>
    <dgm:pt modelId="{CF7575CE-F0FD-4BC6-8A40-B28D450B2240}" type="pres">
      <dgm:prSet presAssocID="{B8074D2B-B072-4D1D-B458-53E7CE2B45F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39B5581-6145-412C-B935-8DF4B742505C}" type="pres">
      <dgm:prSet presAssocID="{B8074D2B-B072-4D1D-B458-53E7CE2B45FB}" presName="accent_3" presStyleCnt="0"/>
      <dgm:spPr/>
      <dgm:t>
        <a:bodyPr/>
        <a:lstStyle/>
        <a:p>
          <a:endParaRPr lang="pt-PT"/>
        </a:p>
      </dgm:t>
    </dgm:pt>
    <dgm:pt modelId="{D29FF9F0-3765-41F1-BF63-31D7D9D8B488}" type="pres">
      <dgm:prSet presAssocID="{B8074D2B-B072-4D1D-B458-53E7CE2B45FB}" presName="accentRepeatNode" presStyleLbl="solidFgAcc1" presStyleIdx="2" presStyleCnt="3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pt-PT"/>
        </a:p>
      </dgm:t>
    </dgm:pt>
  </dgm:ptLst>
  <dgm:cxnLst>
    <dgm:cxn modelId="{210EF209-8756-4D7F-8959-D872C4C26F8D}" type="presOf" srcId="{6C89163D-C353-4885-B99D-F683E2864987}" destId="{5218A4C3-2906-4C03-9E2E-95D1E8481341}" srcOrd="0" destOrd="0" presId="urn:microsoft.com/office/officeart/2008/layout/VerticalCurvedList"/>
    <dgm:cxn modelId="{548A669E-DD28-481D-B5D4-8AC915B099D8}" srcId="{608B3941-FA1B-404A-8E6E-921187E92AE5}" destId="{6C89163D-C353-4885-B99D-F683E2864987}" srcOrd="1" destOrd="0" parTransId="{7482143A-1AA3-4F0C-A6E4-94DF7511DA98}" sibTransId="{654C8C20-60E2-4A00-91DC-ACD6D902CED1}"/>
    <dgm:cxn modelId="{05599221-A609-483C-A287-D2D5A24C0775}" srcId="{608B3941-FA1B-404A-8E6E-921187E92AE5}" destId="{52BB52AF-12B2-435B-A7D6-F7679A17928B}" srcOrd="0" destOrd="0" parTransId="{94B57358-4D5F-4BE4-AC55-A136C8977447}" sibTransId="{85ECB2F4-8FD7-4760-86A8-905A8F3D7E81}"/>
    <dgm:cxn modelId="{99E92EE5-CB7E-4E5B-A3FF-A69354DCB2B5}" type="presOf" srcId="{85ECB2F4-8FD7-4760-86A8-905A8F3D7E81}" destId="{B01870DD-9484-489F-9181-97ABA728DC16}" srcOrd="0" destOrd="0" presId="urn:microsoft.com/office/officeart/2008/layout/VerticalCurvedList"/>
    <dgm:cxn modelId="{F16C6C35-B684-4D79-9108-62C845B770B4}" type="presOf" srcId="{52BB52AF-12B2-435B-A7D6-F7679A17928B}" destId="{7B431051-A65B-4D04-BDD0-68A9B7466AEC}" srcOrd="0" destOrd="0" presId="urn:microsoft.com/office/officeart/2008/layout/VerticalCurvedList"/>
    <dgm:cxn modelId="{E7E576F1-6369-4CC7-A358-F32FF6607222}" type="presOf" srcId="{608B3941-FA1B-404A-8E6E-921187E92AE5}" destId="{70FA8943-5CC4-4501-B6BF-4F37F793CF97}" srcOrd="0" destOrd="0" presId="urn:microsoft.com/office/officeart/2008/layout/VerticalCurvedList"/>
    <dgm:cxn modelId="{BFC83B34-F0BA-4CD0-9A34-A46F4F558635}" srcId="{608B3941-FA1B-404A-8E6E-921187E92AE5}" destId="{B8074D2B-B072-4D1D-B458-53E7CE2B45FB}" srcOrd="2" destOrd="0" parTransId="{54F5093C-D27D-4C42-A152-873A68273FA9}" sibTransId="{8ED11E1E-2F23-4640-A0B4-8F921D2DF088}"/>
    <dgm:cxn modelId="{59A00517-0EC9-40AB-BEA2-D5D6BC9F0490}" type="presOf" srcId="{B8074D2B-B072-4D1D-B458-53E7CE2B45FB}" destId="{CF7575CE-F0FD-4BC6-8A40-B28D450B2240}" srcOrd="0" destOrd="0" presId="urn:microsoft.com/office/officeart/2008/layout/VerticalCurvedList"/>
    <dgm:cxn modelId="{7381AC17-2C56-4865-A8B1-6A872FF4BD01}" type="presParOf" srcId="{70FA8943-5CC4-4501-B6BF-4F37F793CF97}" destId="{6A116419-4503-463E-9D86-A077B5CBCB97}" srcOrd="0" destOrd="0" presId="urn:microsoft.com/office/officeart/2008/layout/VerticalCurvedList"/>
    <dgm:cxn modelId="{DD14FA05-4E9E-4FAC-9FC6-93DA05E6B044}" type="presParOf" srcId="{6A116419-4503-463E-9D86-A077B5CBCB97}" destId="{8942C451-F4FC-461A-B7FE-F3B0AB2E785D}" srcOrd="0" destOrd="0" presId="urn:microsoft.com/office/officeart/2008/layout/VerticalCurvedList"/>
    <dgm:cxn modelId="{30929586-DCE8-4FD9-91E7-894202391F74}" type="presParOf" srcId="{8942C451-F4FC-461A-B7FE-F3B0AB2E785D}" destId="{EF4BCAE0-3E51-4668-BF5D-DD7AEDED4B41}" srcOrd="0" destOrd="0" presId="urn:microsoft.com/office/officeart/2008/layout/VerticalCurvedList"/>
    <dgm:cxn modelId="{804EF157-C083-418B-BD4E-A714015F0F3D}" type="presParOf" srcId="{8942C451-F4FC-461A-B7FE-F3B0AB2E785D}" destId="{B01870DD-9484-489F-9181-97ABA728DC16}" srcOrd="1" destOrd="0" presId="urn:microsoft.com/office/officeart/2008/layout/VerticalCurvedList"/>
    <dgm:cxn modelId="{153E7653-26E1-48EB-96E3-FF371C1FA31C}" type="presParOf" srcId="{8942C451-F4FC-461A-B7FE-F3B0AB2E785D}" destId="{B73EBBCF-BF7C-4988-B4EF-4A3F744412D1}" srcOrd="2" destOrd="0" presId="urn:microsoft.com/office/officeart/2008/layout/VerticalCurvedList"/>
    <dgm:cxn modelId="{C14ECF61-B0E3-46C8-AD58-A9BFEE054ED7}" type="presParOf" srcId="{8942C451-F4FC-461A-B7FE-F3B0AB2E785D}" destId="{439BCA59-4E90-4279-9A12-CDA00546A333}" srcOrd="3" destOrd="0" presId="urn:microsoft.com/office/officeart/2008/layout/VerticalCurvedList"/>
    <dgm:cxn modelId="{4AD3F4B3-ED9D-4B57-B9A9-D8AC161182D9}" type="presParOf" srcId="{6A116419-4503-463E-9D86-A077B5CBCB97}" destId="{7B431051-A65B-4D04-BDD0-68A9B7466AEC}" srcOrd="1" destOrd="0" presId="urn:microsoft.com/office/officeart/2008/layout/VerticalCurvedList"/>
    <dgm:cxn modelId="{8960FDA3-5144-486B-A36E-E17DC2325D90}" type="presParOf" srcId="{6A116419-4503-463E-9D86-A077B5CBCB97}" destId="{52419A1B-D126-4FC8-B780-08F41BCF7B2A}" srcOrd="2" destOrd="0" presId="urn:microsoft.com/office/officeart/2008/layout/VerticalCurvedList"/>
    <dgm:cxn modelId="{E6E6FF26-6A6C-418D-95F4-6ACBD90324C1}" type="presParOf" srcId="{52419A1B-D126-4FC8-B780-08F41BCF7B2A}" destId="{73BC932A-871F-451D-AF3F-FDE57FD584EA}" srcOrd="0" destOrd="0" presId="urn:microsoft.com/office/officeart/2008/layout/VerticalCurvedList"/>
    <dgm:cxn modelId="{DFBDDEE9-298F-4A67-9831-D0C82CAC5CE8}" type="presParOf" srcId="{6A116419-4503-463E-9D86-A077B5CBCB97}" destId="{5218A4C3-2906-4C03-9E2E-95D1E8481341}" srcOrd="3" destOrd="0" presId="urn:microsoft.com/office/officeart/2008/layout/VerticalCurvedList"/>
    <dgm:cxn modelId="{41F59A67-CCC1-4BB5-8255-1DF7D5B7ACEF}" type="presParOf" srcId="{6A116419-4503-463E-9D86-A077B5CBCB97}" destId="{03C0211A-255A-4946-9313-3796B52146DC}" srcOrd="4" destOrd="0" presId="urn:microsoft.com/office/officeart/2008/layout/VerticalCurvedList"/>
    <dgm:cxn modelId="{FFD75382-D6E1-42C6-808B-8F38B1741C5D}" type="presParOf" srcId="{03C0211A-255A-4946-9313-3796B52146DC}" destId="{8EBE1BE6-6196-413B-A0D6-A4E480E8CEE4}" srcOrd="0" destOrd="0" presId="urn:microsoft.com/office/officeart/2008/layout/VerticalCurvedList"/>
    <dgm:cxn modelId="{DCBFD820-E027-4DCC-9988-56B0B3DD99D2}" type="presParOf" srcId="{6A116419-4503-463E-9D86-A077B5CBCB97}" destId="{CF7575CE-F0FD-4BC6-8A40-B28D450B2240}" srcOrd="5" destOrd="0" presId="urn:microsoft.com/office/officeart/2008/layout/VerticalCurvedList"/>
    <dgm:cxn modelId="{3541237F-2C16-4182-B5BA-2A033BF8CAEF}" type="presParOf" srcId="{6A116419-4503-463E-9D86-A077B5CBCB97}" destId="{239B5581-6145-412C-B935-8DF4B742505C}" srcOrd="6" destOrd="0" presId="urn:microsoft.com/office/officeart/2008/layout/VerticalCurvedList"/>
    <dgm:cxn modelId="{EC7BB608-C60D-4D37-A4F2-762639F35DF0}" type="presParOf" srcId="{239B5581-6145-412C-B935-8DF4B742505C}" destId="{D29FF9F0-3765-41F1-BF63-31D7D9D8B48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D229F4-1D1C-43A1-9B46-02C7DF732640}" type="doc">
      <dgm:prSet loTypeId="urn:microsoft.com/office/officeart/2005/8/layout/process1" loCatId="process" qsTypeId="urn:microsoft.com/office/officeart/2005/8/quickstyle/simple1" qsCatId="simple" csTypeId="urn:microsoft.com/office/officeart/2005/8/colors/accent1_3" csCatId="accent1" phldr="1"/>
      <dgm:spPr/>
    </dgm:pt>
    <dgm:pt modelId="{872D251B-9256-4D08-95CD-563545B6E09D}">
      <dgm:prSet phldrT="[Texto]"/>
      <dgm:spPr/>
      <dgm:t>
        <a:bodyPr/>
        <a:lstStyle/>
        <a:p>
          <a:r>
            <a:rPr lang="pt-PT" dirty="0" smtClean="0">
              <a:latin typeface="Calibri" panose="020F0502020204030204" pitchFamily="34" charset="0"/>
            </a:rPr>
            <a:t>incentivar a utilização dos RCD em obra</a:t>
          </a:r>
          <a:endParaRPr lang="pt-PT" dirty="0">
            <a:latin typeface="Calibri" panose="020F0502020204030204" pitchFamily="34" charset="0"/>
          </a:endParaRPr>
        </a:p>
      </dgm:t>
    </dgm:pt>
    <dgm:pt modelId="{9D639971-8827-4BFD-B605-C98CC28AA8DF}" type="parTrans" cxnId="{04FD27A6-AA6B-4FCD-802F-2D2BAE71022C}">
      <dgm:prSet/>
      <dgm:spPr/>
      <dgm:t>
        <a:bodyPr/>
        <a:lstStyle/>
        <a:p>
          <a:endParaRPr lang="pt-PT"/>
        </a:p>
      </dgm:t>
    </dgm:pt>
    <dgm:pt modelId="{E66849B8-3C09-4907-A6A2-A30FE1A026C8}" type="sibTrans" cxnId="{04FD27A6-AA6B-4FCD-802F-2D2BAE71022C}">
      <dgm:prSet/>
      <dgm:spPr/>
      <dgm:t>
        <a:bodyPr/>
        <a:lstStyle/>
        <a:p>
          <a:endParaRPr lang="pt-PT"/>
        </a:p>
      </dgm:t>
    </dgm:pt>
    <dgm:pt modelId="{1CA260E5-8CD1-49AA-AB20-73D5DC39E95B}">
      <dgm:prSet phldrT="[Texto]"/>
      <dgm:spPr/>
      <dgm:t>
        <a:bodyPr/>
        <a:lstStyle/>
        <a:p>
          <a:r>
            <a:rPr lang="pt-PT" dirty="0" smtClean="0">
              <a:latin typeface="Calibri" panose="020F0502020204030204" pitchFamily="34" charset="0"/>
            </a:rPr>
            <a:t>Minimizar a produção de resíduos e o consumo de matérias-primas não renováveis </a:t>
          </a:r>
          <a:endParaRPr lang="pt-PT" dirty="0">
            <a:latin typeface="Calibri" panose="020F0502020204030204" pitchFamily="34" charset="0"/>
          </a:endParaRPr>
        </a:p>
      </dgm:t>
    </dgm:pt>
    <dgm:pt modelId="{A874D1B7-EBB0-4582-A00D-A8DDA29EA4E2}" type="parTrans" cxnId="{BCC5CCA5-B341-41A6-8613-F2FE0F0822E6}">
      <dgm:prSet/>
      <dgm:spPr/>
      <dgm:t>
        <a:bodyPr/>
        <a:lstStyle/>
        <a:p>
          <a:endParaRPr lang="pt-PT"/>
        </a:p>
      </dgm:t>
    </dgm:pt>
    <dgm:pt modelId="{CFDDC5CA-FA10-464F-BE84-6C26DFF783C0}" type="sibTrans" cxnId="{BCC5CCA5-B341-41A6-8613-F2FE0F0822E6}">
      <dgm:prSet/>
      <dgm:spPr/>
      <dgm:t>
        <a:bodyPr/>
        <a:lstStyle/>
        <a:p>
          <a:endParaRPr lang="pt-PT"/>
        </a:p>
      </dgm:t>
    </dgm:pt>
    <dgm:pt modelId="{69B045FA-EBC2-47E9-8ABE-FE7F31751146}">
      <dgm:prSet phldrT="[Texto]"/>
      <dgm:spPr/>
      <dgm:t>
        <a:bodyPr/>
        <a:lstStyle/>
        <a:p>
          <a:r>
            <a:rPr lang="pt-PT" dirty="0" smtClean="0">
              <a:latin typeface="Calibri" panose="020F0502020204030204" pitchFamily="34" charset="0"/>
            </a:rPr>
            <a:t>Contribuir para a meta comunitária de valorização destes resíduos fixada em 70%, a alcançar em 2020.</a:t>
          </a:r>
          <a:endParaRPr lang="pt-PT" dirty="0">
            <a:latin typeface="Calibri" panose="020F0502020204030204" pitchFamily="34" charset="0"/>
          </a:endParaRPr>
        </a:p>
      </dgm:t>
    </dgm:pt>
    <dgm:pt modelId="{23BAC0B3-EA5D-4A89-A92E-A5FCCA5DEF50}" type="parTrans" cxnId="{D07B467A-81C9-4824-A5E5-97DED8672E87}">
      <dgm:prSet/>
      <dgm:spPr/>
      <dgm:t>
        <a:bodyPr/>
        <a:lstStyle/>
        <a:p>
          <a:endParaRPr lang="pt-PT"/>
        </a:p>
      </dgm:t>
    </dgm:pt>
    <dgm:pt modelId="{36C39C20-12FC-4AC9-836D-55026A71CB70}" type="sibTrans" cxnId="{D07B467A-81C9-4824-A5E5-97DED8672E87}">
      <dgm:prSet/>
      <dgm:spPr/>
      <dgm:t>
        <a:bodyPr/>
        <a:lstStyle/>
        <a:p>
          <a:endParaRPr lang="pt-PT"/>
        </a:p>
      </dgm:t>
    </dgm:pt>
    <dgm:pt modelId="{1349760D-2925-4EAF-BF8E-CB4652BBE38B}" type="pres">
      <dgm:prSet presAssocID="{02D229F4-1D1C-43A1-9B46-02C7DF732640}" presName="Name0" presStyleCnt="0">
        <dgm:presLayoutVars>
          <dgm:dir/>
          <dgm:resizeHandles val="exact"/>
        </dgm:presLayoutVars>
      </dgm:prSet>
      <dgm:spPr/>
    </dgm:pt>
    <dgm:pt modelId="{866DC968-FB53-4236-A9CB-C0B77746C1D1}" type="pres">
      <dgm:prSet presAssocID="{872D251B-9256-4D08-95CD-563545B6E09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66143BB-2A58-43B2-A301-2CAEDD3669B8}" type="pres">
      <dgm:prSet presAssocID="{E66849B8-3C09-4907-A6A2-A30FE1A026C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312E45A-A0EC-47F1-888B-4352EBF56512}" type="pres">
      <dgm:prSet presAssocID="{E66849B8-3C09-4907-A6A2-A30FE1A026C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757F103-918C-4B48-8840-6CEC7E511EA4}" type="pres">
      <dgm:prSet presAssocID="{1CA260E5-8CD1-49AA-AB20-73D5DC39E95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26FAF81-61A7-4E17-9005-198998025AEC}" type="pres">
      <dgm:prSet presAssocID="{CFDDC5CA-FA10-464F-BE84-6C26DFF783C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930F9DD-066C-4E71-8810-26772138AF46}" type="pres">
      <dgm:prSet presAssocID="{CFDDC5CA-FA10-464F-BE84-6C26DFF783C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B887018-6F4F-4CB2-A8A4-46EB297E1B96}" type="pres">
      <dgm:prSet presAssocID="{69B045FA-EBC2-47E9-8ABE-FE7F3175114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554D2AA-CD06-4D56-97DE-F5645A1DF9D6}" type="presOf" srcId="{1CA260E5-8CD1-49AA-AB20-73D5DC39E95B}" destId="{6757F103-918C-4B48-8840-6CEC7E511EA4}" srcOrd="0" destOrd="0" presId="urn:microsoft.com/office/officeart/2005/8/layout/process1"/>
    <dgm:cxn modelId="{D20AD58C-CC25-4070-9B16-D3EF7ED02687}" type="presOf" srcId="{CFDDC5CA-FA10-464F-BE84-6C26DFF783C0}" destId="{B930F9DD-066C-4E71-8810-26772138AF46}" srcOrd="1" destOrd="0" presId="urn:microsoft.com/office/officeart/2005/8/layout/process1"/>
    <dgm:cxn modelId="{022B3F99-EA66-4E87-BE1D-D599685CACC0}" type="presOf" srcId="{E66849B8-3C09-4907-A6A2-A30FE1A026C8}" destId="{F66143BB-2A58-43B2-A301-2CAEDD3669B8}" srcOrd="0" destOrd="0" presId="urn:microsoft.com/office/officeart/2005/8/layout/process1"/>
    <dgm:cxn modelId="{D07B467A-81C9-4824-A5E5-97DED8672E87}" srcId="{02D229F4-1D1C-43A1-9B46-02C7DF732640}" destId="{69B045FA-EBC2-47E9-8ABE-FE7F31751146}" srcOrd="2" destOrd="0" parTransId="{23BAC0B3-EA5D-4A89-A92E-A5FCCA5DEF50}" sibTransId="{36C39C20-12FC-4AC9-836D-55026A71CB70}"/>
    <dgm:cxn modelId="{9AEDC308-0745-4751-B8A7-5DE728CADBE8}" type="presOf" srcId="{E66849B8-3C09-4907-A6A2-A30FE1A026C8}" destId="{F312E45A-A0EC-47F1-888B-4352EBF56512}" srcOrd="1" destOrd="0" presId="urn:microsoft.com/office/officeart/2005/8/layout/process1"/>
    <dgm:cxn modelId="{B3F8D6CD-458C-4B3A-AFB4-BBE6841FCD30}" type="presOf" srcId="{CFDDC5CA-FA10-464F-BE84-6C26DFF783C0}" destId="{C26FAF81-61A7-4E17-9005-198998025AEC}" srcOrd="0" destOrd="0" presId="urn:microsoft.com/office/officeart/2005/8/layout/process1"/>
    <dgm:cxn modelId="{25ACE07C-E5BA-4C6B-B342-1535EEB25E4C}" type="presOf" srcId="{69B045FA-EBC2-47E9-8ABE-FE7F31751146}" destId="{EB887018-6F4F-4CB2-A8A4-46EB297E1B96}" srcOrd="0" destOrd="0" presId="urn:microsoft.com/office/officeart/2005/8/layout/process1"/>
    <dgm:cxn modelId="{BCC5CCA5-B341-41A6-8613-F2FE0F0822E6}" srcId="{02D229F4-1D1C-43A1-9B46-02C7DF732640}" destId="{1CA260E5-8CD1-49AA-AB20-73D5DC39E95B}" srcOrd="1" destOrd="0" parTransId="{A874D1B7-EBB0-4582-A00D-A8DDA29EA4E2}" sibTransId="{CFDDC5CA-FA10-464F-BE84-6C26DFF783C0}"/>
    <dgm:cxn modelId="{FB37D106-BCEA-45CC-9146-1B02802A6EAB}" type="presOf" srcId="{02D229F4-1D1C-43A1-9B46-02C7DF732640}" destId="{1349760D-2925-4EAF-BF8E-CB4652BBE38B}" srcOrd="0" destOrd="0" presId="urn:microsoft.com/office/officeart/2005/8/layout/process1"/>
    <dgm:cxn modelId="{6F8B9EFE-9470-4D3C-A84C-C86FD363072E}" type="presOf" srcId="{872D251B-9256-4D08-95CD-563545B6E09D}" destId="{866DC968-FB53-4236-A9CB-C0B77746C1D1}" srcOrd="0" destOrd="0" presId="urn:microsoft.com/office/officeart/2005/8/layout/process1"/>
    <dgm:cxn modelId="{04FD27A6-AA6B-4FCD-802F-2D2BAE71022C}" srcId="{02D229F4-1D1C-43A1-9B46-02C7DF732640}" destId="{872D251B-9256-4D08-95CD-563545B6E09D}" srcOrd="0" destOrd="0" parTransId="{9D639971-8827-4BFD-B605-C98CC28AA8DF}" sibTransId="{E66849B8-3C09-4907-A6A2-A30FE1A026C8}"/>
    <dgm:cxn modelId="{20B5A503-A836-4384-B84D-E5DB71D1F457}" type="presParOf" srcId="{1349760D-2925-4EAF-BF8E-CB4652BBE38B}" destId="{866DC968-FB53-4236-A9CB-C0B77746C1D1}" srcOrd="0" destOrd="0" presId="urn:microsoft.com/office/officeart/2005/8/layout/process1"/>
    <dgm:cxn modelId="{DFF8F8CA-62C1-40BD-B3B7-36D92C40162B}" type="presParOf" srcId="{1349760D-2925-4EAF-BF8E-CB4652BBE38B}" destId="{F66143BB-2A58-43B2-A301-2CAEDD3669B8}" srcOrd="1" destOrd="0" presId="urn:microsoft.com/office/officeart/2005/8/layout/process1"/>
    <dgm:cxn modelId="{B40ED4B2-9F61-4C72-BE87-F66CD093AC8E}" type="presParOf" srcId="{F66143BB-2A58-43B2-A301-2CAEDD3669B8}" destId="{F312E45A-A0EC-47F1-888B-4352EBF56512}" srcOrd="0" destOrd="0" presId="urn:microsoft.com/office/officeart/2005/8/layout/process1"/>
    <dgm:cxn modelId="{2697A9ED-A285-4649-9932-1B5AF5038010}" type="presParOf" srcId="{1349760D-2925-4EAF-BF8E-CB4652BBE38B}" destId="{6757F103-918C-4B48-8840-6CEC7E511EA4}" srcOrd="2" destOrd="0" presId="urn:microsoft.com/office/officeart/2005/8/layout/process1"/>
    <dgm:cxn modelId="{7C0D95FF-2526-4C7C-BEFB-D72F0DB1C429}" type="presParOf" srcId="{1349760D-2925-4EAF-BF8E-CB4652BBE38B}" destId="{C26FAF81-61A7-4E17-9005-198998025AEC}" srcOrd="3" destOrd="0" presId="urn:microsoft.com/office/officeart/2005/8/layout/process1"/>
    <dgm:cxn modelId="{186BC842-7EF4-4578-B831-134081E359C4}" type="presParOf" srcId="{C26FAF81-61A7-4E17-9005-198998025AEC}" destId="{B930F9DD-066C-4E71-8810-26772138AF46}" srcOrd="0" destOrd="0" presId="urn:microsoft.com/office/officeart/2005/8/layout/process1"/>
    <dgm:cxn modelId="{6E070834-E484-4BF5-8573-F5E257E67596}" type="presParOf" srcId="{1349760D-2925-4EAF-BF8E-CB4652BBE38B}" destId="{EB887018-6F4F-4CB2-A8A4-46EB297E1B9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F9D049-51FC-4091-ADE4-E06C0452C900}" type="doc">
      <dgm:prSet loTypeId="urn:microsoft.com/office/officeart/2005/8/layout/target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PT"/>
        </a:p>
      </dgm:t>
    </dgm:pt>
    <dgm:pt modelId="{F4016FD6-FEF7-41E9-8F74-2014C88B5A96}">
      <dgm:prSet phldrT="[Texto]" custT="1"/>
      <dgm:spPr/>
      <dgm:t>
        <a:bodyPr/>
        <a:lstStyle/>
        <a:p>
          <a:r>
            <a:rPr lang="pt-PT" sz="2000" b="0" dirty="0" smtClean="0">
              <a:latin typeface="Calibri"/>
              <a:cs typeface="Calibri"/>
            </a:rPr>
            <a:t>fomentar a reciclagem dos resíduos e o emprego dos materiais reciclados</a:t>
          </a:r>
          <a:endParaRPr lang="pt-PT" sz="2000" b="0" dirty="0">
            <a:latin typeface="Calibri"/>
            <a:cs typeface="Calibri"/>
          </a:endParaRPr>
        </a:p>
      </dgm:t>
    </dgm:pt>
    <dgm:pt modelId="{43B48CAE-B76A-495B-88D4-A71B57A7B802}" type="parTrans" cxnId="{75452ECC-38A9-43AF-8357-89A485F24504}">
      <dgm:prSet/>
      <dgm:spPr/>
      <dgm:t>
        <a:bodyPr/>
        <a:lstStyle/>
        <a:p>
          <a:endParaRPr lang="pt-PT">
            <a:latin typeface="Calibri"/>
            <a:cs typeface="Calibri"/>
          </a:endParaRPr>
        </a:p>
      </dgm:t>
    </dgm:pt>
    <dgm:pt modelId="{0360E652-3D7A-4ABC-B0F9-DD8C88997B4C}" type="sibTrans" cxnId="{75452ECC-38A9-43AF-8357-89A485F24504}">
      <dgm:prSet/>
      <dgm:spPr/>
      <dgm:t>
        <a:bodyPr/>
        <a:lstStyle/>
        <a:p>
          <a:endParaRPr lang="pt-PT">
            <a:latin typeface="Calibri"/>
            <a:cs typeface="Calibri"/>
          </a:endParaRPr>
        </a:p>
      </dgm:t>
    </dgm:pt>
    <dgm:pt modelId="{45AEB919-E20C-41F1-8A76-C59B6BF15D44}">
      <dgm:prSet phldrT="[Texto]" custT="1"/>
      <dgm:spPr/>
      <dgm:t>
        <a:bodyPr/>
        <a:lstStyle/>
        <a:p>
          <a:r>
            <a:rPr lang="pt-PT" sz="2000" dirty="0" smtClean="0">
              <a:latin typeface="Calibri"/>
              <a:cs typeface="Calibri"/>
            </a:rPr>
            <a:t>promover a sustentabilidade diminuindo a utilização de recursos naturais</a:t>
          </a:r>
        </a:p>
      </dgm:t>
    </dgm:pt>
    <dgm:pt modelId="{CA8CFAE4-1CFB-4E60-A106-D61339E69764}" type="parTrans" cxnId="{9BC78130-FE86-4B11-BCF6-52BB9531D3DF}">
      <dgm:prSet/>
      <dgm:spPr/>
      <dgm:t>
        <a:bodyPr/>
        <a:lstStyle/>
        <a:p>
          <a:endParaRPr lang="pt-PT">
            <a:latin typeface="Calibri"/>
            <a:cs typeface="Calibri"/>
          </a:endParaRPr>
        </a:p>
      </dgm:t>
    </dgm:pt>
    <dgm:pt modelId="{EB925362-C9BF-45D2-90E7-963F6F1DCF2C}" type="sibTrans" cxnId="{9BC78130-FE86-4B11-BCF6-52BB9531D3DF}">
      <dgm:prSet/>
      <dgm:spPr/>
      <dgm:t>
        <a:bodyPr/>
        <a:lstStyle/>
        <a:p>
          <a:endParaRPr lang="pt-PT">
            <a:latin typeface="Calibri"/>
            <a:cs typeface="Calibri"/>
          </a:endParaRPr>
        </a:p>
      </dgm:t>
    </dgm:pt>
    <dgm:pt modelId="{60F509A6-6713-48F3-952F-F67B35141D12}">
      <dgm:prSet phldrT="[Texto]" custT="1"/>
      <dgm:spPr/>
      <dgm:t>
        <a:bodyPr/>
        <a:lstStyle/>
        <a:p>
          <a:r>
            <a:rPr lang="pt-PT" sz="2000" dirty="0" smtClean="0">
              <a:latin typeface="Calibri"/>
              <a:cs typeface="Calibri"/>
            </a:rPr>
            <a:t>contribuir para as metas de valorização dos resíduos a atingir em 2020 </a:t>
          </a:r>
          <a:endParaRPr lang="pt-PT" sz="2000" dirty="0">
            <a:latin typeface="Calibri"/>
            <a:cs typeface="Calibri"/>
          </a:endParaRPr>
        </a:p>
      </dgm:t>
    </dgm:pt>
    <dgm:pt modelId="{7A79ED02-6CC0-42EF-820A-54712FBF3C48}" type="parTrans" cxnId="{DF08BC8B-9572-4B82-A125-05A10FCBBFC7}">
      <dgm:prSet/>
      <dgm:spPr/>
      <dgm:t>
        <a:bodyPr/>
        <a:lstStyle/>
        <a:p>
          <a:endParaRPr lang="pt-PT">
            <a:latin typeface="Calibri"/>
            <a:cs typeface="Calibri"/>
          </a:endParaRPr>
        </a:p>
      </dgm:t>
    </dgm:pt>
    <dgm:pt modelId="{5BBE9204-5D6A-4A9C-8374-2B0158D5A832}" type="sibTrans" cxnId="{DF08BC8B-9572-4B82-A125-05A10FCBBFC7}">
      <dgm:prSet/>
      <dgm:spPr/>
      <dgm:t>
        <a:bodyPr/>
        <a:lstStyle/>
        <a:p>
          <a:endParaRPr lang="pt-PT">
            <a:latin typeface="Calibri"/>
            <a:cs typeface="Calibri"/>
          </a:endParaRPr>
        </a:p>
      </dgm:t>
    </dgm:pt>
    <dgm:pt modelId="{2C9103E2-6DDD-4F71-BBC9-0A1E501C4447}" type="pres">
      <dgm:prSet presAssocID="{88F9D049-51FC-4091-ADE4-E06C0452C90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80C0964C-5EE9-4FE2-8041-9825F6D7ABF8}" type="pres">
      <dgm:prSet presAssocID="{F4016FD6-FEF7-41E9-8F74-2014C88B5A96}" presName="circle1" presStyleLbl="node1" presStyleIdx="0" presStyleCnt="3"/>
      <dgm:spPr/>
    </dgm:pt>
    <dgm:pt modelId="{AB6917D7-2C57-443E-965E-D0690EBBFB95}" type="pres">
      <dgm:prSet presAssocID="{F4016FD6-FEF7-41E9-8F74-2014C88B5A96}" presName="space" presStyleCnt="0"/>
      <dgm:spPr/>
    </dgm:pt>
    <dgm:pt modelId="{9B4EA67D-3F34-4DD5-9EDF-4081E2BFCACE}" type="pres">
      <dgm:prSet presAssocID="{F4016FD6-FEF7-41E9-8F74-2014C88B5A96}" presName="rect1" presStyleLbl="alignAcc1" presStyleIdx="0" presStyleCnt="3"/>
      <dgm:spPr/>
      <dgm:t>
        <a:bodyPr/>
        <a:lstStyle/>
        <a:p>
          <a:endParaRPr lang="pt-PT"/>
        </a:p>
      </dgm:t>
    </dgm:pt>
    <dgm:pt modelId="{8DE1FACC-D43D-4966-BC58-687E90ABF7FA}" type="pres">
      <dgm:prSet presAssocID="{45AEB919-E20C-41F1-8A76-C59B6BF15D44}" presName="vertSpace2" presStyleLbl="node1" presStyleIdx="0" presStyleCnt="3"/>
      <dgm:spPr/>
    </dgm:pt>
    <dgm:pt modelId="{1AEC2FC0-DA01-4150-A919-DD2569E706A0}" type="pres">
      <dgm:prSet presAssocID="{45AEB919-E20C-41F1-8A76-C59B6BF15D44}" presName="circle2" presStyleLbl="node1" presStyleIdx="1" presStyleCnt="3"/>
      <dgm:spPr/>
    </dgm:pt>
    <dgm:pt modelId="{EDA04313-D264-4389-A850-486ACE094528}" type="pres">
      <dgm:prSet presAssocID="{45AEB919-E20C-41F1-8A76-C59B6BF15D44}" presName="rect2" presStyleLbl="alignAcc1" presStyleIdx="1" presStyleCnt="3"/>
      <dgm:spPr/>
      <dgm:t>
        <a:bodyPr/>
        <a:lstStyle/>
        <a:p>
          <a:endParaRPr lang="pt-PT"/>
        </a:p>
      </dgm:t>
    </dgm:pt>
    <dgm:pt modelId="{1D656C14-4681-4C41-AFD5-FF1BF90BF10E}" type="pres">
      <dgm:prSet presAssocID="{60F509A6-6713-48F3-952F-F67B35141D12}" presName="vertSpace3" presStyleLbl="node1" presStyleIdx="1" presStyleCnt="3"/>
      <dgm:spPr/>
    </dgm:pt>
    <dgm:pt modelId="{A8BFF0D3-7F26-4C8D-80F9-40541890C0ED}" type="pres">
      <dgm:prSet presAssocID="{60F509A6-6713-48F3-952F-F67B35141D12}" presName="circle3" presStyleLbl="node1" presStyleIdx="2" presStyleCnt="3"/>
      <dgm:spPr/>
    </dgm:pt>
    <dgm:pt modelId="{F9B8D38C-3136-4CAF-A08E-2F957161ED05}" type="pres">
      <dgm:prSet presAssocID="{60F509A6-6713-48F3-952F-F67B35141D12}" presName="rect3" presStyleLbl="alignAcc1" presStyleIdx="2" presStyleCnt="3"/>
      <dgm:spPr/>
      <dgm:t>
        <a:bodyPr/>
        <a:lstStyle/>
        <a:p>
          <a:endParaRPr lang="pt-PT"/>
        </a:p>
      </dgm:t>
    </dgm:pt>
    <dgm:pt modelId="{1CF34D61-4A32-427A-A5B3-9BFD1B122656}" type="pres">
      <dgm:prSet presAssocID="{F4016FD6-FEF7-41E9-8F74-2014C88B5A96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296BBF8-00C6-4D8C-9F64-922897D0D698}" type="pres">
      <dgm:prSet presAssocID="{45AEB919-E20C-41F1-8A76-C59B6BF15D44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1EA439E-1709-4A24-93C7-D1201EBE3E6B}" type="pres">
      <dgm:prSet presAssocID="{60F509A6-6713-48F3-952F-F67B35141D12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FFF44AE5-8B1E-46C0-BCD1-122EC82AAAC0}" type="presOf" srcId="{45AEB919-E20C-41F1-8A76-C59B6BF15D44}" destId="{EDA04313-D264-4389-A850-486ACE094528}" srcOrd="0" destOrd="0" presId="urn:microsoft.com/office/officeart/2005/8/layout/target3"/>
    <dgm:cxn modelId="{75452ECC-38A9-43AF-8357-89A485F24504}" srcId="{88F9D049-51FC-4091-ADE4-E06C0452C900}" destId="{F4016FD6-FEF7-41E9-8F74-2014C88B5A96}" srcOrd="0" destOrd="0" parTransId="{43B48CAE-B76A-495B-88D4-A71B57A7B802}" sibTransId="{0360E652-3D7A-4ABC-B0F9-DD8C88997B4C}"/>
    <dgm:cxn modelId="{C8BFAC4C-1F7C-487B-B877-69694B3B23FE}" type="presOf" srcId="{88F9D049-51FC-4091-ADE4-E06C0452C900}" destId="{2C9103E2-6DDD-4F71-BBC9-0A1E501C4447}" srcOrd="0" destOrd="0" presId="urn:microsoft.com/office/officeart/2005/8/layout/target3"/>
    <dgm:cxn modelId="{7A54EB36-6D03-4565-AD95-0B57B8B2ED0B}" type="presOf" srcId="{F4016FD6-FEF7-41E9-8F74-2014C88B5A96}" destId="{9B4EA67D-3F34-4DD5-9EDF-4081E2BFCACE}" srcOrd="0" destOrd="0" presId="urn:microsoft.com/office/officeart/2005/8/layout/target3"/>
    <dgm:cxn modelId="{DF08BC8B-9572-4B82-A125-05A10FCBBFC7}" srcId="{88F9D049-51FC-4091-ADE4-E06C0452C900}" destId="{60F509A6-6713-48F3-952F-F67B35141D12}" srcOrd="2" destOrd="0" parTransId="{7A79ED02-6CC0-42EF-820A-54712FBF3C48}" sibTransId="{5BBE9204-5D6A-4A9C-8374-2B0158D5A832}"/>
    <dgm:cxn modelId="{A85F8A9C-8165-4B9B-A31F-418BB0407D80}" type="presOf" srcId="{60F509A6-6713-48F3-952F-F67B35141D12}" destId="{E1EA439E-1709-4A24-93C7-D1201EBE3E6B}" srcOrd="1" destOrd="0" presId="urn:microsoft.com/office/officeart/2005/8/layout/target3"/>
    <dgm:cxn modelId="{9BC78130-FE86-4B11-BCF6-52BB9531D3DF}" srcId="{88F9D049-51FC-4091-ADE4-E06C0452C900}" destId="{45AEB919-E20C-41F1-8A76-C59B6BF15D44}" srcOrd="1" destOrd="0" parTransId="{CA8CFAE4-1CFB-4E60-A106-D61339E69764}" sibTransId="{EB925362-C9BF-45D2-90E7-963F6F1DCF2C}"/>
    <dgm:cxn modelId="{23B9CF4C-1400-4A6F-B31D-D12E449319EC}" type="presOf" srcId="{45AEB919-E20C-41F1-8A76-C59B6BF15D44}" destId="{5296BBF8-00C6-4D8C-9F64-922897D0D698}" srcOrd="1" destOrd="0" presId="urn:microsoft.com/office/officeart/2005/8/layout/target3"/>
    <dgm:cxn modelId="{7F88D374-1EE0-4FB6-A225-26ADF6F3912C}" type="presOf" srcId="{F4016FD6-FEF7-41E9-8F74-2014C88B5A96}" destId="{1CF34D61-4A32-427A-A5B3-9BFD1B122656}" srcOrd="1" destOrd="0" presId="urn:microsoft.com/office/officeart/2005/8/layout/target3"/>
    <dgm:cxn modelId="{69AEC819-57A9-46DB-9742-FE8D89374023}" type="presOf" srcId="{60F509A6-6713-48F3-952F-F67B35141D12}" destId="{F9B8D38C-3136-4CAF-A08E-2F957161ED05}" srcOrd="0" destOrd="0" presId="urn:microsoft.com/office/officeart/2005/8/layout/target3"/>
    <dgm:cxn modelId="{7D0AB5EB-1B86-4B5B-B1AD-827E0CEB3213}" type="presParOf" srcId="{2C9103E2-6DDD-4F71-BBC9-0A1E501C4447}" destId="{80C0964C-5EE9-4FE2-8041-9825F6D7ABF8}" srcOrd="0" destOrd="0" presId="urn:microsoft.com/office/officeart/2005/8/layout/target3"/>
    <dgm:cxn modelId="{1EB85187-2387-4BAB-B9C2-C3C5CB442218}" type="presParOf" srcId="{2C9103E2-6DDD-4F71-BBC9-0A1E501C4447}" destId="{AB6917D7-2C57-443E-965E-D0690EBBFB95}" srcOrd="1" destOrd="0" presId="urn:microsoft.com/office/officeart/2005/8/layout/target3"/>
    <dgm:cxn modelId="{9D92CD97-B582-4A38-80F2-5D425B6C2AFB}" type="presParOf" srcId="{2C9103E2-6DDD-4F71-BBC9-0A1E501C4447}" destId="{9B4EA67D-3F34-4DD5-9EDF-4081E2BFCACE}" srcOrd="2" destOrd="0" presId="urn:microsoft.com/office/officeart/2005/8/layout/target3"/>
    <dgm:cxn modelId="{16F6B6B0-08B2-4809-AF4F-ECC18F0F8627}" type="presParOf" srcId="{2C9103E2-6DDD-4F71-BBC9-0A1E501C4447}" destId="{8DE1FACC-D43D-4966-BC58-687E90ABF7FA}" srcOrd="3" destOrd="0" presId="urn:microsoft.com/office/officeart/2005/8/layout/target3"/>
    <dgm:cxn modelId="{F179392D-E1AF-4F14-B5E8-7A741861852C}" type="presParOf" srcId="{2C9103E2-6DDD-4F71-BBC9-0A1E501C4447}" destId="{1AEC2FC0-DA01-4150-A919-DD2569E706A0}" srcOrd="4" destOrd="0" presId="urn:microsoft.com/office/officeart/2005/8/layout/target3"/>
    <dgm:cxn modelId="{1B035BA6-E3B0-4EB6-B128-0071C81B6D28}" type="presParOf" srcId="{2C9103E2-6DDD-4F71-BBC9-0A1E501C4447}" destId="{EDA04313-D264-4389-A850-486ACE094528}" srcOrd="5" destOrd="0" presId="urn:microsoft.com/office/officeart/2005/8/layout/target3"/>
    <dgm:cxn modelId="{59844DF4-CA41-4822-AFBD-7A5DA328C507}" type="presParOf" srcId="{2C9103E2-6DDD-4F71-BBC9-0A1E501C4447}" destId="{1D656C14-4681-4C41-AFD5-FF1BF90BF10E}" srcOrd="6" destOrd="0" presId="urn:microsoft.com/office/officeart/2005/8/layout/target3"/>
    <dgm:cxn modelId="{DABE4180-E6DE-4F68-AF80-515686B41D60}" type="presParOf" srcId="{2C9103E2-6DDD-4F71-BBC9-0A1E501C4447}" destId="{A8BFF0D3-7F26-4C8D-80F9-40541890C0ED}" srcOrd="7" destOrd="0" presId="urn:microsoft.com/office/officeart/2005/8/layout/target3"/>
    <dgm:cxn modelId="{65BADA8A-725D-4FF2-980B-165473E746FD}" type="presParOf" srcId="{2C9103E2-6DDD-4F71-BBC9-0A1E501C4447}" destId="{F9B8D38C-3136-4CAF-A08E-2F957161ED05}" srcOrd="8" destOrd="0" presId="urn:microsoft.com/office/officeart/2005/8/layout/target3"/>
    <dgm:cxn modelId="{16339E99-115B-460E-BF1A-5CA8A9D32596}" type="presParOf" srcId="{2C9103E2-6DDD-4F71-BBC9-0A1E501C4447}" destId="{1CF34D61-4A32-427A-A5B3-9BFD1B122656}" srcOrd="9" destOrd="0" presId="urn:microsoft.com/office/officeart/2005/8/layout/target3"/>
    <dgm:cxn modelId="{652DCE10-BF1F-4161-8086-80DDDD18B081}" type="presParOf" srcId="{2C9103E2-6DDD-4F71-BBC9-0A1E501C4447}" destId="{5296BBF8-00C6-4D8C-9F64-922897D0D698}" srcOrd="10" destOrd="0" presId="urn:microsoft.com/office/officeart/2005/8/layout/target3"/>
    <dgm:cxn modelId="{B11D214C-AE28-4CE1-8321-965C746BD8E0}" type="presParOf" srcId="{2C9103E2-6DDD-4F71-BBC9-0A1E501C4447}" destId="{E1EA439E-1709-4A24-93C7-D1201EBE3E6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9EECA8-ED0A-43FF-9140-FDD37337C11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17EA1E5-E3F8-4BD0-9E5D-7854B57953BC}">
      <dgm:prSet phldrT="[Texto]" custT="1"/>
      <dgm:spPr>
        <a:noFill/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pt-PT" sz="11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Boas práticas</a:t>
          </a:r>
          <a:endParaRPr lang="pt-PT" sz="1100" b="1" dirty="0">
            <a:solidFill>
              <a:schemeClr val="tx2">
                <a:lumMod val="75000"/>
              </a:schemeClr>
            </a:solidFill>
            <a:latin typeface="Calibri" pitchFamily="34" charset="0"/>
          </a:endParaRPr>
        </a:p>
      </dgm:t>
    </dgm:pt>
    <dgm:pt modelId="{3659D5B0-8E6B-4E48-9891-6D873DBE56FA}" type="sibTrans" cxnId="{4D2AE260-92F6-4962-B012-824D5F35947C}">
      <dgm:prSet/>
      <dgm:spPr>
        <a:ln w="254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pt-PT">
            <a:latin typeface="Calibri" pitchFamily="34" charset="0"/>
          </a:endParaRPr>
        </a:p>
      </dgm:t>
    </dgm:pt>
    <dgm:pt modelId="{0746D788-44E1-45C7-BAE5-BC95477868F7}" type="parTrans" cxnId="{4D2AE260-92F6-4962-B012-824D5F35947C}">
      <dgm:prSet/>
      <dgm:spPr/>
      <dgm:t>
        <a:bodyPr/>
        <a:lstStyle/>
        <a:p>
          <a:endParaRPr lang="pt-PT">
            <a:latin typeface="Calibri" pitchFamily="34" charset="0"/>
          </a:endParaRPr>
        </a:p>
      </dgm:t>
    </dgm:pt>
    <dgm:pt modelId="{08B8F89B-8E0B-4D9E-80DD-8B3F3CA20544}">
      <dgm:prSet phldrT="[Texto]" custT="1"/>
      <dgm:spPr>
        <a:noFill/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pt-PT" sz="11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Legislação e politicas</a:t>
          </a:r>
          <a:endParaRPr lang="pt-PT" sz="1100" b="1" dirty="0">
            <a:solidFill>
              <a:schemeClr val="tx2">
                <a:lumMod val="75000"/>
              </a:schemeClr>
            </a:solidFill>
            <a:latin typeface="Calibri" pitchFamily="34" charset="0"/>
          </a:endParaRPr>
        </a:p>
      </dgm:t>
    </dgm:pt>
    <dgm:pt modelId="{8A68290F-9B59-459B-9B98-27D844D14900}" type="sibTrans" cxnId="{CCAFA902-E8FE-4A89-AF28-35D4291C2C5C}">
      <dgm:prSet/>
      <dgm:spPr>
        <a:ln w="254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pt-PT">
            <a:latin typeface="Calibri" pitchFamily="34" charset="0"/>
          </a:endParaRPr>
        </a:p>
      </dgm:t>
    </dgm:pt>
    <dgm:pt modelId="{00AFC660-C476-4D86-B16E-D8253B308136}" type="parTrans" cxnId="{CCAFA902-E8FE-4A89-AF28-35D4291C2C5C}">
      <dgm:prSet/>
      <dgm:spPr/>
      <dgm:t>
        <a:bodyPr/>
        <a:lstStyle/>
        <a:p>
          <a:endParaRPr lang="pt-PT">
            <a:latin typeface="Calibri" pitchFamily="34" charset="0"/>
          </a:endParaRPr>
        </a:p>
      </dgm:t>
    </dgm:pt>
    <dgm:pt modelId="{9D7EFC6D-A861-4136-BE6F-0B678195FFBF}">
      <dgm:prSet phldrT="[Texto]" custT="1"/>
      <dgm:spPr>
        <a:noFill/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pt-PT" sz="11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Gestão da informação</a:t>
          </a:r>
          <a:endParaRPr lang="pt-PT" sz="1100" b="1" dirty="0">
            <a:solidFill>
              <a:schemeClr val="tx2">
                <a:lumMod val="75000"/>
              </a:schemeClr>
            </a:solidFill>
            <a:latin typeface="Calibri" pitchFamily="34" charset="0"/>
          </a:endParaRPr>
        </a:p>
      </dgm:t>
    </dgm:pt>
    <dgm:pt modelId="{0657A2ED-D470-4A5C-A2B5-F207F433D46C}" type="sibTrans" cxnId="{6E29263A-7360-4F67-86D5-B241BF3AF257}">
      <dgm:prSet/>
      <dgm:spPr>
        <a:ln w="254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pt-PT">
            <a:latin typeface="Calibri" pitchFamily="34" charset="0"/>
          </a:endParaRPr>
        </a:p>
      </dgm:t>
    </dgm:pt>
    <dgm:pt modelId="{6A15E925-34A1-428C-BFD6-C71128A3C29E}" type="parTrans" cxnId="{6E29263A-7360-4F67-86D5-B241BF3AF257}">
      <dgm:prSet/>
      <dgm:spPr/>
      <dgm:t>
        <a:bodyPr/>
        <a:lstStyle/>
        <a:p>
          <a:endParaRPr lang="pt-PT">
            <a:latin typeface="Calibri" pitchFamily="34" charset="0"/>
          </a:endParaRPr>
        </a:p>
      </dgm:t>
    </dgm:pt>
    <dgm:pt modelId="{D68B0E40-5B64-4BE3-BFB1-3F07533743F9}" type="pres">
      <dgm:prSet presAssocID="{BF9EECA8-ED0A-43FF-9140-FDD37337C11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9851CFF-43BB-4989-8E05-CDA19A1AF5DD}" type="pres">
      <dgm:prSet presAssocID="{9D7EFC6D-A861-4136-BE6F-0B678195FFBF}" presName="node" presStyleLbl="node1" presStyleIdx="0" presStyleCnt="3" custScaleX="37424" custScaleY="2980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E3B4122-8AE8-4129-BDCC-DAEE6AAC00FF}" type="pres">
      <dgm:prSet presAssocID="{9D7EFC6D-A861-4136-BE6F-0B678195FFBF}" presName="spNode" presStyleCnt="0"/>
      <dgm:spPr/>
    </dgm:pt>
    <dgm:pt modelId="{5D80E1B5-6A1A-406A-B35B-D72AFAD45226}" type="pres">
      <dgm:prSet presAssocID="{0657A2ED-D470-4A5C-A2B5-F207F433D46C}" presName="sibTrans" presStyleLbl="sibTrans1D1" presStyleIdx="0" presStyleCnt="3"/>
      <dgm:spPr/>
      <dgm:t>
        <a:bodyPr/>
        <a:lstStyle/>
        <a:p>
          <a:endParaRPr lang="pt-PT"/>
        </a:p>
      </dgm:t>
    </dgm:pt>
    <dgm:pt modelId="{FB3E9072-497C-4CA2-BD63-68082BC01B65}" type="pres">
      <dgm:prSet presAssocID="{717EA1E5-E3F8-4BD0-9E5D-7854B57953BC}" presName="node" presStyleLbl="node1" presStyleIdx="1" presStyleCnt="3" custScaleX="37424" custScaleY="2980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84F6C6B-BA88-4BF4-9146-7CB3DEEEE9BF}" type="pres">
      <dgm:prSet presAssocID="{717EA1E5-E3F8-4BD0-9E5D-7854B57953BC}" presName="spNode" presStyleCnt="0"/>
      <dgm:spPr/>
    </dgm:pt>
    <dgm:pt modelId="{874B69F9-1EB5-420E-9D4D-79DD3B3C674D}" type="pres">
      <dgm:prSet presAssocID="{3659D5B0-8E6B-4E48-9891-6D873DBE56FA}" presName="sibTrans" presStyleLbl="sibTrans1D1" presStyleIdx="1" presStyleCnt="3"/>
      <dgm:spPr/>
      <dgm:t>
        <a:bodyPr/>
        <a:lstStyle/>
        <a:p>
          <a:endParaRPr lang="pt-PT"/>
        </a:p>
      </dgm:t>
    </dgm:pt>
    <dgm:pt modelId="{B34105C7-F4AD-4B8B-A68E-47286BCFF1E9}" type="pres">
      <dgm:prSet presAssocID="{08B8F89B-8E0B-4D9E-80DD-8B3F3CA20544}" presName="node" presStyleLbl="node1" presStyleIdx="2" presStyleCnt="3" custScaleX="37424" custScaleY="2980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30F1DF5-B9F3-4B9F-8897-2119264BA0A8}" type="pres">
      <dgm:prSet presAssocID="{08B8F89B-8E0B-4D9E-80DD-8B3F3CA20544}" presName="spNode" presStyleCnt="0"/>
      <dgm:spPr/>
    </dgm:pt>
    <dgm:pt modelId="{BB3389E6-3870-46D5-956C-7B2A679C946C}" type="pres">
      <dgm:prSet presAssocID="{8A68290F-9B59-459B-9B98-27D844D14900}" presName="sibTrans" presStyleLbl="sibTrans1D1" presStyleIdx="2" presStyleCnt="3"/>
      <dgm:spPr/>
      <dgm:t>
        <a:bodyPr/>
        <a:lstStyle/>
        <a:p>
          <a:endParaRPr lang="pt-PT"/>
        </a:p>
      </dgm:t>
    </dgm:pt>
  </dgm:ptLst>
  <dgm:cxnLst>
    <dgm:cxn modelId="{6BECA6A3-1CDE-4A7A-8699-58FDA1AFE413}" type="presOf" srcId="{08B8F89B-8E0B-4D9E-80DD-8B3F3CA20544}" destId="{B34105C7-F4AD-4B8B-A68E-47286BCFF1E9}" srcOrd="0" destOrd="0" presId="urn:microsoft.com/office/officeart/2005/8/layout/cycle6"/>
    <dgm:cxn modelId="{2EE17BAB-6B97-48B7-A996-0CDCC0BB7D5B}" type="presOf" srcId="{3659D5B0-8E6B-4E48-9891-6D873DBE56FA}" destId="{874B69F9-1EB5-420E-9D4D-79DD3B3C674D}" srcOrd="0" destOrd="0" presId="urn:microsoft.com/office/officeart/2005/8/layout/cycle6"/>
    <dgm:cxn modelId="{CCAFA902-E8FE-4A89-AF28-35D4291C2C5C}" srcId="{BF9EECA8-ED0A-43FF-9140-FDD37337C11F}" destId="{08B8F89B-8E0B-4D9E-80DD-8B3F3CA20544}" srcOrd="2" destOrd="0" parTransId="{00AFC660-C476-4D86-B16E-D8253B308136}" sibTransId="{8A68290F-9B59-459B-9B98-27D844D14900}"/>
    <dgm:cxn modelId="{CDFE83C3-F47D-48CA-8A5E-E2DABA2E9EED}" type="presOf" srcId="{717EA1E5-E3F8-4BD0-9E5D-7854B57953BC}" destId="{FB3E9072-497C-4CA2-BD63-68082BC01B65}" srcOrd="0" destOrd="0" presId="urn:microsoft.com/office/officeart/2005/8/layout/cycle6"/>
    <dgm:cxn modelId="{3C83C69A-A782-4C27-96F5-2737C58ABF1F}" type="presOf" srcId="{8A68290F-9B59-459B-9B98-27D844D14900}" destId="{BB3389E6-3870-46D5-956C-7B2A679C946C}" srcOrd="0" destOrd="0" presId="urn:microsoft.com/office/officeart/2005/8/layout/cycle6"/>
    <dgm:cxn modelId="{6D1058A8-F5D2-4520-8296-70162EEED769}" type="presOf" srcId="{BF9EECA8-ED0A-43FF-9140-FDD37337C11F}" destId="{D68B0E40-5B64-4BE3-BFB1-3F07533743F9}" srcOrd="0" destOrd="0" presId="urn:microsoft.com/office/officeart/2005/8/layout/cycle6"/>
    <dgm:cxn modelId="{6E29263A-7360-4F67-86D5-B241BF3AF257}" srcId="{BF9EECA8-ED0A-43FF-9140-FDD37337C11F}" destId="{9D7EFC6D-A861-4136-BE6F-0B678195FFBF}" srcOrd="0" destOrd="0" parTransId="{6A15E925-34A1-428C-BFD6-C71128A3C29E}" sibTransId="{0657A2ED-D470-4A5C-A2B5-F207F433D46C}"/>
    <dgm:cxn modelId="{4D2AE260-92F6-4962-B012-824D5F35947C}" srcId="{BF9EECA8-ED0A-43FF-9140-FDD37337C11F}" destId="{717EA1E5-E3F8-4BD0-9E5D-7854B57953BC}" srcOrd="1" destOrd="0" parTransId="{0746D788-44E1-45C7-BAE5-BC95477868F7}" sibTransId="{3659D5B0-8E6B-4E48-9891-6D873DBE56FA}"/>
    <dgm:cxn modelId="{34D11BF1-4198-44F0-B169-D90458C5BBFA}" type="presOf" srcId="{0657A2ED-D470-4A5C-A2B5-F207F433D46C}" destId="{5D80E1B5-6A1A-406A-B35B-D72AFAD45226}" srcOrd="0" destOrd="0" presId="urn:microsoft.com/office/officeart/2005/8/layout/cycle6"/>
    <dgm:cxn modelId="{A70EEA53-46CE-4783-BF49-72D9F2E451B0}" type="presOf" srcId="{9D7EFC6D-A861-4136-BE6F-0B678195FFBF}" destId="{C9851CFF-43BB-4989-8E05-CDA19A1AF5DD}" srcOrd="0" destOrd="0" presId="urn:microsoft.com/office/officeart/2005/8/layout/cycle6"/>
    <dgm:cxn modelId="{ED5CCB6E-1057-4FF1-9991-01EAAAFFF276}" type="presParOf" srcId="{D68B0E40-5B64-4BE3-BFB1-3F07533743F9}" destId="{C9851CFF-43BB-4989-8E05-CDA19A1AF5DD}" srcOrd="0" destOrd="0" presId="urn:microsoft.com/office/officeart/2005/8/layout/cycle6"/>
    <dgm:cxn modelId="{B6E97336-5CC6-410C-9247-9C1F12E8F78F}" type="presParOf" srcId="{D68B0E40-5B64-4BE3-BFB1-3F07533743F9}" destId="{9E3B4122-8AE8-4129-BDCC-DAEE6AAC00FF}" srcOrd="1" destOrd="0" presId="urn:microsoft.com/office/officeart/2005/8/layout/cycle6"/>
    <dgm:cxn modelId="{218EB2E4-7832-45A9-AE43-D6F2EDDD85D3}" type="presParOf" srcId="{D68B0E40-5B64-4BE3-BFB1-3F07533743F9}" destId="{5D80E1B5-6A1A-406A-B35B-D72AFAD45226}" srcOrd="2" destOrd="0" presId="urn:microsoft.com/office/officeart/2005/8/layout/cycle6"/>
    <dgm:cxn modelId="{87342F47-7313-442E-B3A8-3666BE81DC27}" type="presParOf" srcId="{D68B0E40-5B64-4BE3-BFB1-3F07533743F9}" destId="{FB3E9072-497C-4CA2-BD63-68082BC01B65}" srcOrd="3" destOrd="0" presId="urn:microsoft.com/office/officeart/2005/8/layout/cycle6"/>
    <dgm:cxn modelId="{52414598-4204-4FC1-965A-3F01001BE97A}" type="presParOf" srcId="{D68B0E40-5B64-4BE3-BFB1-3F07533743F9}" destId="{784F6C6B-BA88-4BF4-9146-7CB3DEEEE9BF}" srcOrd="4" destOrd="0" presId="urn:microsoft.com/office/officeart/2005/8/layout/cycle6"/>
    <dgm:cxn modelId="{C367C17D-477A-491A-9AE8-3C208053AA52}" type="presParOf" srcId="{D68B0E40-5B64-4BE3-BFB1-3F07533743F9}" destId="{874B69F9-1EB5-420E-9D4D-79DD3B3C674D}" srcOrd="5" destOrd="0" presId="urn:microsoft.com/office/officeart/2005/8/layout/cycle6"/>
    <dgm:cxn modelId="{E63A5DF4-440A-4549-A2E2-A1870995D9E1}" type="presParOf" srcId="{D68B0E40-5B64-4BE3-BFB1-3F07533743F9}" destId="{B34105C7-F4AD-4B8B-A68E-47286BCFF1E9}" srcOrd="6" destOrd="0" presId="urn:microsoft.com/office/officeart/2005/8/layout/cycle6"/>
    <dgm:cxn modelId="{DDF1CEC6-E6AE-43F5-8E6B-C884FE459263}" type="presParOf" srcId="{D68B0E40-5B64-4BE3-BFB1-3F07533743F9}" destId="{230F1DF5-B9F3-4B9F-8897-2119264BA0A8}" srcOrd="7" destOrd="0" presId="urn:microsoft.com/office/officeart/2005/8/layout/cycle6"/>
    <dgm:cxn modelId="{695EBDF7-EB56-460F-92FD-AC5B40E3C657}" type="presParOf" srcId="{D68B0E40-5B64-4BE3-BFB1-3F07533743F9}" destId="{BB3389E6-3870-46D5-956C-7B2A679C946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1EED05-E4D7-45C5-9759-7B65ABBAC361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80DAE028-8C76-4876-9D45-CFD047637C2B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t-PT" sz="1200" dirty="0" smtClean="0">
              <a:latin typeface="Calibri" pitchFamily="34" charset="0"/>
            </a:rPr>
            <a:t>Dinamizar procura</a:t>
          </a:r>
          <a:endParaRPr lang="pt-PT" sz="1200" dirty="0">
            <a:latin typeface="Calibri" pitchFamily="34" charset="0"/>
          </a:endParaRPr>
        </a:p>
      </dgm:t>
    </dgm:pt>
    <dgm:pt modelId="{CFB6BBF7-290B-4398-B888-23B2F5B6027D}" type="parTrans" cxnId="{01E5D00F-5D0D-4829-97BB-A341C3D3D647}">
      <dgm:prSet/>
      <dgm:spPr/>
      <dgm:t>
        <a:bodyPr/>
        <a:lstStyle/>
        <a:p>
          <a:endParaRPr lang="pt-PT"/>
        </a:p>
      </dgm:t>
    </dgm:pt>
    <dgm:pt modelId="{4172866B-E25E-4F39-899C-90B96347179D}" type="sibTrans" cxnId="{01E5D00F-5D0D-4829-97BB-A341C3D3D647}">
      <dgm:prSet/>
      <dgm:spPr>
        <a:noFill/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pt-PT"/>
        </a:p>
      </dgm:t>
    </dgm:pt>
    <dgm:pt modelId="{7BC2B078-CB83-466A-816B-168595B059D8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t-PT" sz="1200" dirty="0" smtClean="0">
              <a:latin typeface="Calibri" pitchFamily="34" charset="0"/>
            </a:rPr>
            <a:t>Desenvolver o mercado</a:t>
          </a:r>
          <a:endParaRPr lang="pt-PT" sz="1200" dirty="0">
            <a:latin typeface="Calibri" pitchFamily="34" charset="0"/>
          </a:endParaRPr>
        </a:p>
      </dgm:t>
    </dgm:pt>
    <dgm:pt modelId="{F727B04F-C70D-4BAE-B96D-5D6FFA69D85A}" type="parTrans" cxnId="{66693E27-4168-4537-8FC5-8E039D15D356}">
      <dgm:prSet/>
      <dgm:spPr/>
      <dgm:t>
        <a:bodyPr/>
        <a:lstStyle/>
        <a:p>
          <a:endParaRPr lang="pt-PT"/>
        </a:p>
      </dgm:t>
    </dgm:pt>
    <dgm:pt modelId="{40EE602E-1C65-4700-8EA5-7B67576B3D7D}" type="sibTrans" cxnId="{66693E27-4168-4537-8FC5-8E039D15D356}">
      <dgm:prSet/>
      <dgm:spPr>
        <a:noFill/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pt-PT"/>
        </a:p>
      </dgm:t>
    </dgm:pt>
    <dgm:pt modelId="{A0906BC4-2ECB-45B5-B150-39A33BD405BF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t-PT" sz="1200" dirty="0" smtClean="0">
              <a:latin typeface="Calibri" pitchFamily="34" charset="0"/>
            </a:rPr>
            <a:t>Disponibilizar infra-estruturas</a:t>
          </a:r>
          <a:endParaRPr lang="pt-PT" sz="1200" dirty="0">
            <a:latin typeface="Calibri" pitchFamily="34" charset="0"/>
          </a:endParaRPr>
        </a:p>
      </dgm:t>
    </dgm:pt>
    <dgm:pt modelId="{8BC5E21F-F9D7-4E35-A351-345135893F4A}" type="parTrans" cxnId="{84B917C2-ECA3-435A-B579-6601D018C6B1}">
      <dgm:prSet/>
      <dgm:spPr/>
      <dgm:t>
        <a:bodyPr/>
        <a:lstStyle/>
        <a:p>
          <a:endParaRPr lang="pt-PT"/>
        </a:p>
      </dgm:t>
    </dgm:pt>
    <dgm:pt modelId="{0031D2B4-F09B-4B39-9773-9CE8E485E905}" type="sibTrans" cxnId="{84B917C2-ECA3-435A-B579-6601D018C6B1}">
      <dgm:prSet/>
      <dgm:spPr>
        <a:noFill/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pt-PT"/>
        </a:p>
      </dgm:t>
    </dgm:pt>
    <dgm:pt modelId="{529AF3CA-B868-4A9A-8C12-8317826A09D2}" type="pres">
      <dgm:prSet presAssocID="{D81EED05-E4D7-45C5-9759-7B65ABBAC36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C6C9FE6-3E9B-4C74-B158-7CCC4EBA40C8}" type="pres">
      <dgm:prSet presAssocID="{80DAE028-8C76-4876-9D45-CFD047637C2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27366EE-433B-4B4F-B80D-A7F93B6F52CB}" type="pres">
      <dgm:prSet presAssocID="{80DAE028-8C76-4876-9D45-CFD047637C2B}" presName="gear1srcNode" presStyleLbl="node1" presStyleIdx="0" presStyleCnt="3"/>
      <dgm:spPr/>
      <dgm:t>
        <a:bodyPr/>
        <a:lstStyle/>
        <a:p>
          <a:endParaRPr lang="pt-PT"/>
        </a:p>
      </dgm:t>
    </dgm:pt>
    <dgm:pt modelId="{E3A23CC0-1160-47D4-8760-661F7FD6A7F9}" type="pres">
      <dgm:prSet presAssocID="{80DAE028-8C76-4876-9D45-CFD047637C2B}" presName="gear1dstNode" presStyleLbl="node1" presStyleIdx="0" presStyleCnt="3"/>
      <dgm:spPr/>
      <dgm:t>
        <a:bodyPr/>
        <a:lstStyle/>
        <a:p>
          <a:endParaRPr lang="pt-PT"/>
        </a:p>
      </dgm:t>
    </dgm:pt>
    <dgm:pt modelId="{AF27345F-62A9-4CD6-B7DB-1FAEF885FA4F}" type="pres">
      <dgm:prSet presAssocID="{7BC2B078-CB83-466A-816B-168595B059D8}" presName="gear2" presStyleLbl="node1" presStyleIdx="1" presStyleCnt="3" custScaleX="108396" custScaleY="107925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4AC9EB2-0B25-48E3-B546-1AED77DEF933}" type="pres">
      <dgm:prSet presAssocID="{7BC2B078-CB83-466A-816B-168595B059D8}" presName="gear2srcNode" presStyleLbl="node1" presStyleIdx="1" presStyleCnt="3"/>
      <dgm:spPr/>
      <dgm:t>
        <a:bodyPr/>
        <a:lstStyle/>
        <a:p>
          <a:endParaRPr lang="pt-PT"/>
        </a:p>
      </dgm:t>
    </dgm:pt>
    <dgm:pt modelId="{AABA07C7-06C3-47AF-A80E-639ED224550F}" type="pres">
      <dgm:prSet presAssocID="{7BC2B078-CB83-466A-816B-168595B059D8}" presName="gear2dstNode" presStyleLbl="node1" presStyleIdx="1" presStyleCnt="3"/>
      <dgm:spPr/>
      <dgm:t>
        <a:bodyPr/>
        <a:lstStyle/>
        <a:p>
          <a:endParaRPr lang="pt-PT"/>
        </a:p>
      </dgm:t>
    </dgm:pt>
    <dgm:pt modelId="{9991B8B4-4DC2-4E8F-86A6-606E1E6E409D}" type="pres">
      <dgm:prSet presAssocID="{A0906BC4-2ECB-45B5-B150-39A33BD405BF}" presName="gear3" presStyleLbl="node1" presStyleIdx="2" presStyleCnt="3" custScaleX="121070" custScaleY="114953"/>
      <dgm:spPr/>
      <dgm:t>
        <a:bodyPr/>
        <a:lstStyle/>
        <a:p>
          <a:endParaRPr lang="pt-PT"/>
        </a:p>
      </dgm:t>
    </dgm:pt>
    <dgm:pt modelId="{9D1A1BAB-21BD-45CA-959B-81634AF63AD0}" type="pres">
      <dgm:prSet presAssocID="{A0906BC4-2ECB-45B5-B150-39A33BD405B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515DBCB-9093-4309-B61D-38186E9AA650}" type="pres">
      <dgm:prSet presAssocID="{A0906BC4-2ECB-45B5-B150-39A33BD405BF}" presName="gear3srcNode" presStyleLbl="node1" presStyleIdx="2" presStyleCnt="3"/>
      <dgm:spPr/>
      <dgm:t>
        <a:bodyPr/>
        <a:lstStyle/>
        <a:p>
          <a:endParaRPr lang="pt-PT"/>
        </a:p>
      </dgm:t>
    </dgm:pt>
    <dgm:pt modelId="{44C33D54-2B64-4C68-9AB4-46509A1D14B1}" type="pres">
      <dgm:prSet presAssocID="{A0906BC4-2ECB-45B5-B150-39A33BD405BF}" presName="gear3dstNode" presStyleLbl="node1" presStyleIdx="2" presStyleCnt="3"/>
      <dgm:spPr/>
      <dgm:t>
        <a:bodyPr/>
        <a:lstStyle/>
        <a:p>
          <a:endParaRPr lang="pt-PT"/>
        </a:p>
      </dgm:t>
    </dgm:pt>
    <dgm:pt modelId="{981E3C6F-A89E-4476-88A9-D18ACFEA5708}" type="pres">
      <dgm:prSet presAssocID="{4172866B-E25E-4F39-899C-90B96347179D}" presName="connector1" presStyleLbl="sibTrans2D1" presStyleIdx="0" presStyleCnt="3" custScaleX="89825" custScaleY="91767"/>
      <dgm:spPr/>
      <dgm:t>
        <a:bodyPr/>
        <a:lstStyle/>
        <a:p>
          <a:endParaRPr lang="pt-PT"/>
        </a:p>
      </dgm:t>
    </dgm:pt>
    <dgm:pt modelId="{3DA81444-9023-4B7B-A8F3-601D298C651E}" type="pres">
      <dgm:prSet presAssocID="{40EE602E-1C65-4700-8EA5-7B67576B3D7D}" presName="connector2" presStyleLbl="sibTrans2D1" presStyleIdx="1" presStyleCnt="3"/>
      <dgm:spPr/>
      <dgm:t>
        <a:bodyPr/>
        <a:lstStyle/>
        <a:p>
          <a:endParaRPr lang="pt-PT"/>
        </a:p>
      </dgm:t>
    </dgm:pt>
    <dgm:pt modelId="{38CAC1A3-775A-4F3A-A86F-0A3CAE1B8458}" type="pres">
      <dgm:prSet presAssocID="{0031D2B4-F09B-4B39-9773-9CE8E485E905}" presName="connector3" presStyleLbl="sibTrans2D1" presStyleIdx="2" presStyleCnt="3" custLinFactNeighborY="6765"/>
      <dgm:spPr/>
      <dgm:t>
        <a:bodyPr/>
        <a:lstStyle/>
        <a:p>
          <a:endParaRPr lang="pt-PT"/>
        </a:p>
      </dgm:t>
    </dgm:pt>
  </dgm:ptLst>
  <dgm:cxnLst>
    <dgm:cxn modelId="{75CA9D39-DFC2-4008-9908-3CFAB2D429E4}" type="presOf" srcId="{80DAE028-8C76-4876-9D45-CFD047637C2B}" destId="{E3A23CC0-1160-47D4-8760-661F7FD6A7F9}" srcOrd="2" destOrd="0" presId="urn:microsoft.com/office/officeart/2005/8/layout/gear1"/>
    <dgm:cxn modelId="{84B917C2-ECA3-435A-B579-6601D018C6B1}" srcId="{D81EED05-E4D7-45C5-9759-7B65ABBAC361}" destId="{A0906BC4-2ECB-45B5-B150-39A33BD405BF}" srcOrd="2" destOrd="0" parTransId="{8BC5E21F-F9D7-4E35-A351-345135893F4A}" sibTransId="{0031D2B4-F09B-4B39-9773-9CE8E485E905}"/>
    <dgm:cxn modelId="{303C3351-115A-471C-89BC-229CA9519C49}" type="presOf" srcId="{0031D2B4-F09B-4B39-9773-9CE8E485E905}" destId="{38CAC1A3-775A-4F3A-A86F-0A3CAE1B8458}" srcOrd="0" destOrd="0" presId="urn:microsoft.com/office/officeart/2005/8/layout/gear1"/>
    <dgm:cxn modelId="{26E2C9F3-1F0E-40EC-94F7-1DA9B74A1128}" type="presOf" srcId="{80DAE028-8C76-4876-9D45-CFD047637C2B}" destId="{1C6C9FE6-3E9B-4C74-B158-7CCC4EBA40C8}" srcOrd="0" destOrd="0" presId="urn:microsoft.com/office/officeart/2005/8/layout/gear1"/>
    <dgm:cxn modelId="{15D9455F-ACB5-456F-9C6D-8BB132A420A6}" type="presOf" srcId="{A0906BC4-2ECB-45B5-B150-39A33BD405BF}" destId="{3515DBCB-9093-4309-B61D-38186E9AA650}" srcOrd="2" destOrd="0" presId="urn:microsoft.com/office/officeart/2005/8/layout/gear1"/>
    <dgm:cxn modelId="{C090D068-8C4C-4AE3-B35E-20AF6E6B0B6E}" type="presOf" srcId="{D81EED05-E4D7-45C5-9759-7B65ABBAC361}" destId="{529AF3CA-B868-4A9A-8C12-8317826A09D2}" srcOrd="0" destOrd="0" presId="urn:microsoft.com/office/officeart/2005/8/layout/gear1"/>
    <dgm:cxn modelId="{E337B4FE-8D7B-4566-A370-AD054748B2B3}" type="presOf" srcId="{A0906BC4-2ECB-45B5-B150-39A33BD405BF}" destId="{9D1A1BAB-21BD-45CA-959B-81634AF63AD0}" srcOrd="1" destOrd="0" presId="urn:microsoft.com/office/officeart/2005/8/layout/gear1"/>
    <dgm:cxn modelId="{BA11B42B-4095-4EF3-A6B3-F9B88BE5E2ED}" type="presOf" srcId="{7BC2B078-CB83-466A-816B-168595B059D8}" destId="{AF27345F-62A9-4CD6-B7DB-1FAEF885FA4F}" srcOrd="0" destOrd="0" presId="urn:microsoft.com/office/officeart/2005/8/layout/gear1"/>
    <dgm:cxn modelId="{280E383D-C818-43B8-A6C6-1ED836ADBABB}" type="presOf" srcId="{80DAE028-8C76-4876-9D45-CFD047637C2B}" destId="{D27366EE-433B-4B4F-B80D-A7F93B6F52CB}" srcOrd="1" destOrd="0" presId="urn:microsoft.com/office/officeart/2005/8/layout/gear1"/>
    <dgm:cxn modelId="{01E5D00F-5D0D-4829-97BB-A341C3D3D647}" srcId="{D81EED05-E4D7-45C5-9759-7B65ABBAC361}" destId="{80DAE028-8C76-4876-9D45-CFD047637C2B}" srcOrd="0" destOrd="0" parTransId="{CFB6BBF7-290B-4398-B888-23B2F5B6027D}" sibTransId="{4172866B-E25E-4F39-899C-90B96347179D}"/>
    <dgm:cxn modelId="{FD5684AC-942F-449B-B613-E26AA231829F}" type="presOf" srcId="{7BC2B078-CB83-466A-816B-168595B059D8}" destId="{AABA07C7-06C3-47AF-A80E-639ED224550F}" srcOrd="2" destOrd="0" presId="urn:microsoft.com/office/officeart/2005/8/layout/gear1"/>
    <dgm:cxn modelId="{17757EDA-E6BC-450F-AF4D-DCA2B142612F}" type="presOf" srcId="{7BC2B078-CB83-466A-816B-168595B059D8}" destId="{54AC9EB2-0B25-48E3-B546-1AED77DEF933}" srcOrd="1" destOrd="0" presId="urn:microsoft.com/office/officeart/2005/8/layout/gear1"/>
    <dgm:cxn modelId="{66693E27-4168-4537-8FC5-8E039D15D356}" srcId="{D81EED05-E4D7-45C5-9759-7B65ABBAC361}" destId="{7BC2B078-CB83-466A-816B-168595B059D8}" srcOrd="1" destOrd="0" parTransId="{F727B04F-C70D-4BAE-B96D-5D6FFA69D85A}" sibTransId="{40EE602E-1C65-4700-8EA5-7B67576B3D7D}"/>
    <dgm:cxn modelId="{8F7711B3-8399-442C-AD94-F86633D30329}" type="presOf" srcId="{4172866B-E25E-4F39-899C-90B96347179D}" destId="{981E3C6F-A89E-4476-88A9-D18ACFEA5708}" srcOrd="0" destOrd="0" presId="urn:microsoft.com/office/officeart/2005/8/layout/gear1"/>
    <dgm:cxn modelId="{11112283-F87C-4220-89D1-F761E01052FA}" type="presOf" srcId="{A0906BC4-2ECB-45B5-B150-39A33BD405BF}" destId="{9991B8B4-4DC2-4E8F-86A6-606E1E6E409D}" srcOrd="0" destOrd="0" presId="urn:microsoft.com/office/officeart/2005/8/layout/gear1"/>
    <dgm:cxn modelId="{34683AC6-035B-4D5F-89F2-72588B8A1C59}" type="presOf" srcId="{A0906BC4-2ECB-45B5-B150-39A33BD405BF}" destId="{44C33D54-2B64-4C68-9AB4-46509A1D14B1}" srcOrd="3" destOrd="0" presId="urn:microsoft.com/office/officeart/2005/8/layout/gear1"/>
    <dgm:cxn modelId="{3A5147C3-B7B9-46B3-8322-02FA4FDC981E}" type="presOf" srcId="{40EE602E-1C65-4700-8EA5-7B67576B3D7D}" destId="{3DA81444-9023-4B7B-A8F3-601D298C651E}" srcOrd="0" destOrd="0" presId="urn:microsoft.com/office/officeart/2005/8/layout/gear1"/>
    <dgm:cxn modelId="{4FCD8930-BFC7-4897-AEC8-11F819DFB658}" type="presParOf" srcId="{529AF3CA-B868-4A9A-8C12-8317826A09D2}" destId="{1C6C9FE6-3E9B-4C74-B158-7CCC4EBA40C8}" srcOrd="0" destOrd="0" presId="urn:microsoft.com/office/officeart/2005/8/layout/gear1"/>
    <dgm:cxn modelId="{8D851F84-C8F4-4B5C-9DE8-525E8F38370D}" type="presParOf" srcId="{529AF3CA-B868-4A9A-8C12-8317826A09D2}" destId="{D27366EE-433B-4B4F-B80D-A7F93B6F52CB}" srcOrd="1" destOrd="0" presId="urn:microsoft.com/office/officeart/2005/8/layout/gear1"/>
    <dgm:cxn modelId="{9721A795-4772-4B7B-90D2-45169B32A816}" type="presParOf" srcId="{529AF3CA-B868-4A9A-8C12-8317826A09D2}" destId="{E3A23CC0-1160-47D4-8760-661F7FD6A7F9}" srcOrd="2" destOrd="0" presId="urn:microsoft.com/office/officeart/2005/8/layout/gear1"/>
    <dgm:cxn modelId="{99788092-7B19-43B7-8A67-F141253A7A78}" type="presParOf" srcId="{529AF3CA-B868-4A9A-8C12-8317826A09D2}" destId="{AF27345F-62A9-4CD6-B7DB-1FAEF885FA4F}" srcOrd="3" destOrd="0" presId="urn:microsoft.com/office/officeart/2005/8/layout/gear1"/>
    <dgm:cxn modelId="{3634DFDC-BAE4-43E8-A724-FF40E91A0580}" type="presParOf" srcId="{529AF3CA-B868-4A9A-8C12-8317826A09D2}" destId="{54AC9EB2-0B25-48E3-B546-1AED77DEF933}" srcOrd="4" destOrd="0" presId="urn:microsoft.com/office/officeart/2005/8/layout/gear1"/>
    <dgm:cxn modelId="{4CB63E11-4CCC-4554-8D6D-9A8C6374CE4E}" type="presParOf" srcId="{529AF3CA-B868-4A9A-8C12-8317826A09D2}" destId="{AABA07C7-06C3-47AF-A80E-639ED224550F}" srcOrd="5" destOrd="0" presId="urn:microsoft.com/office/officeart/2005/8/layout/gear1"/>
    <dgm:cxn modelId="{0A33D439-131A-46F1-81FC-5BE83B8E9155}" type="presParOf" srcId="{529AF3CA-B868-4A9A-8C12-8317826A09D2}" destId="{9991B8B4-4DC2-4E8F-86A6-606E1E6E409D}" srcOrd="6" destOrd="0" presId="urn:microsoft.com/office/officeart/2005/8/layout/gear1"/>
    <dgm:cxn modelId="{20067CD8-A8FB-407F-A831-8BD1F6CDC8D2}" type="presParOf" srcId="{529AF3CA-B868-4A9A-8C12-8317826A09D2}" destId="{9D1A1BAB-21BD-45CA-959B-81634AF63AD0}" srcOrd="7" destOrd="0" presId="urn:microsoft.com/office/officeart/2005/8/layout/gear1"/>
    <dgm:cxn modelId="{AFBBA9A4-1A66-43E6-B1ED-CB0CD1A9BC7B}" type="presParOf" srcId="{529AF3CA-B868-4A9A-8C12-8317826A09D2}" destId="{3515DBCB-9093-4309-B61D-38186E9AA650}" srcOrd="8" destOrd="0" presId="urn:microsoft.com/office/officeart/2005/8/layout/gear1"/>
    <dgm:cxn modelId="{ECF1C96D-BF7E-4A7C-9493-787EC19096F9}" type="presParOf" srcId="{529AF3CA-B868-4A9A-8C12-8317826A09D2}" destId="{44C33D54-2B64-4C68-9AB4-46509A1D14B1}" srcOrd="9" destOrd="0" presId="urn:microsoft.com/office/officeart/2005/8/layout/gear1"/>
    <dgm:cxn modelId="{31341E58-F9F5-4F73-A444-8D9185AC88E6}" type="presParOf" srcId="{529AF3CA-B868-4A9A-8C12-8317826A09D2}" destId="{981E3C6F-A89E-4476-88A9-D18ACFEA5708}" srcOrd="10" destOrd="0" presId="urn:microsoft.com/office/officeart/2005/8/layout/gear1"/>
    <dgm:cxn modelId="{8921B594-7883-4910-9728-38CCAE717785}" type="presParOf" srcId="{529AF3CA-B868-4A9A-8C12-8317826A09D2}" destId="{3DA81444-9023-4B7B-A8F3-601D298C651E}" srcOrd="11" destOrd="0" presId="urn:microsoft.com/office/officeart/2005/8/layout/gear1"/>
    <dgm:cxn modelId="{D47E1678-4619-4115-96AE-F212FCAD5616}" type="presParOf" srcId="{529AF3CA-B868-4A9A-8C12-8317826A09D2}" destId="{38CAC1A3-775A-4F3A-A86F-0A3CAE1B8458}" srcOrd="12" destOrd="0" presId="urn:microsoft.com/office/officeart/2005/8/layout/gear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95C6485-18B6-4352-8B5B-79022415D75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4FFAFDF-55E8-4F96-AF20-E0EED9A9A0C9}">
      <dgm:prSet phldrT="[Texto]" custT="1"/>
      <dgm:spPr/>
      <dgm:t>
        <a:bodyPr/>
        <a:lstStyle/>
        <a:p>
          <a:r>
            <a:rPr lang="pt-PT" sz="1600" dirty="0" smtClean="0"/>
            <a:t>Iniciativa lançada pela CE</a:t>
          </a:r>
          <a:endParaRPr lang="pt-PT" sz="1600" dirty="0"/>
        </a:p>
      </dgm:t>
    </dgm:pt>
    <dgm:pt modelId="{416C9F8B-A367-4270-91FE-777EA6826D8D}" type="parTrans" cxnId="{110889FD-DB11-462A-AA36-54F337F8459B}">
      <dgm:prSet/>
      <dgm:spPr/>
      <dgm:t>
        <a:bodyPr/>
        <a:lstStyle/>
        <a:p>
          <a:endParaRPr lang="pt-PT" sz="1600"/>
        </a:p>
      </dgm:t>
    </dgm:pt>
    <dgm:pt modelId="{5CC7DD72-1277-4338-AA72-5749D43EC253}" type="sibTrans" cxnId="{110889FD-DB11-462A-AA36-54F337F8459B}">
      <dgm:prSet/>
      <dgm:spPr/>
      <dgm:t>
        <a:bodyPr/>
        <a:lstStyle/>
        <a:p>
          <a:endParaRPr lang="pt-PT" sz="1600"/>
        </a:p>
      </dgm:t>
    </dgm:pt>
    <dgm:pt modelId="{3119BAF0-82D9-40EB-9B37-B8951A2145E2}">
      <dgm:prSet phldrT="[Texto]" custT="1"/>
      <dgm:spPr/>
      <dgm:t>
        <a:bodyPr/>
        <a:lstStyle/>
        <a:p>
          <a:r>
            <a:rPr lang="pt-PT" sz="1600" dirty="0" smtClean="0"/>
            <a:t>Elaborado com o contributo da indústria e dos governos nacionais </a:t>
          </a:r>
          <a:endParaRPr lang="pt-PT" sz="1600" dirty="0"/>
        </a:p>
      </dgm:t>
    </dgm:pt>
    <dgm:pt modelId="{1355935A-9BFF-46E2-9729-BD576382A1DA}" type="parTrans" cxnId="{258E6C8B-DCB1-4C1A-89D1-D1F92F25321B}">
      <dgm:prSet/>
      <dgm:spPr/>
      <dgm:t>
        <a:bodyPr/>
        <a:lstStyle/>
        <a:p>
          <a:endParaRPr lang="pt-PT" sz="1600"/>
        </a:p>
      </dgm:t>
    </dgm:pt>
    <dgm:pt modelId="{5222C088-7F8A-47C3-B42C-F99AC9D0CA8D}" type="sibTrans" cxnId="{258E6C8B-DCB1-4C1A-89D1-D1F92F25321B}">
      <dgm:prSet/>
      <dgm:spPr/>
      <dgm:t>
        <a:bodyPr/>
        <a:lstStyle/>
        <a:p>
          <a:endParaRPr lang="pt-PT" sz="1600"/>
        </a:p>
      </dgm:t>
    </dgm:pt>
    <dgm:pt modelId="{4A62E1D4-F2C1-4E80-88C9-3604F4331CBB}">
      <dgm:prSet phldrT="[Texto]" custT="1"/>
      <dgm:spPr/>
      <dgm:t>
        <a:bodyPr/>
        <a:lstStyle/>
        <a:p>
          <a:r>
            <a:rPr lang="pt-PT" sz="1600" dirty="0" smtClean="0"/>
            <a:t>Integra o pacote da economia circular e está em consonância com a estratégia para o setor da construção para 2020</a:t>
          </a:r>
          <a:endParaRPr lang="pt-PT" sz="1600" dirty="0"/>
        </a:p>
      </dgm:t>
    </dgm:pt>
    <dgm:pt modelId="{1C4384B4-6F60-4892-AF42-46D7FF28430F}" type="parTrans" cxnId="{2CA9C878-3212-4ECA-B5BC-D63D50BBBF8E}">
      <dgm:prSet/>
      <dgm:spPr/>
      <dgm:t>
        <a:bodyPr/>
        <a:lstStyle/>
        <a:p>
          <a:endParaRPr lang="pt-PT" sz="1600"/>
        </a:p>
      </dgm:t>
    </dgm:pt>
    <dgm:pt modelId="{41CEADC8-0EFA-48C2-AF9B-057014FAE8D8}" type="sibTrans" cxnId="{2CA9C878-3212-4ECA-B5BC-D63D50BBBF8E}">
      <dgm:prSet/>
      <dgm:spPr/>
      <dgm:t>
        <a:bodyPr/>
        <a:lstStyle/>
        <a:p>
          <a:endParaRPr lang="pt-PT" sz="1600"/>
        </a:p>
      </dgm:t>
    </dgm:pt>
    <dgm:pt modelId="{5DBA9934-5CDC-4782-93E3-EBEFD96CE5D5}">
      <dgm:prSet phldrT="[Texto]" custT="1"/>
      <dgm:spPr/>
      <dgm:t>
        <a:bodyPr/>
        <a:lstStyle/>
        <a:p>
          <a:r>
            <a:rPr lang="pt-PT" sz="1600" dirty="0" smtClean="0"/>
            <a:t>Contribui para o objetivo dos 70% de valorização dos RCD em 2020</a:t>
          </a:r>
          <a:endParaRPr lang="pt-PT" sz="1600" dirty="0"/>
        </a:p>
      </dgm:t>
    </dgm:pt>
    <dgm:pt modelId="{AED3B96B-4E9D-4215-9762-9F40AC82E83F}" type="parTrans" cxnId="{37DA5CDE-EEB0-4236-B8AD-C193A0094290}">
      <dgm:prSet/>
      <dgm:spPr/>
      <dgm:t>
        <a:bodyPr/>
        <a:lstStyle/>
        <a:p>
          <a:endParaRPr lang="pt-PT" sz="1600"/>
        </a:p>
      </dgm:t>
    </dgm:pt>
    <dgm:pt modelId="{30452D98-2383-4A83-933C-075D0A1D52BE}" type="sibTrans" cxnId="{37DA5CDE-EEB0-4236-B8AD-C193A0094290}">
      <dgm:prSet/>
      <dgm:spPr/>
      <dgm:t>
        <a:bodyPr/>
        <a:lstStyle/>
        <a:p>
          <a:endParaRPr lang="pt-PT" sz="1600"/>
        </a:p>
      </dgm:t>
    </dgm:pt>
    <dgm:pt modelId="{045FD1C6-FA0A-4B23-AC31-15B1FC1336CA}" type="pres">
      <dgm:prSet presAssocID="{195C6485-18B6-4352-8B5B-79022415D7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115057E6-93DE-489F-8972-B17275283F78}" type="pres">
      <dgm:prSet presAssocID="{14FFAFDF-55E8-4F96-AF20-E0EED9A9A0C9}" presName="parentLin" presStyleCnt="0"/>
      <dgm:spPr/>
    </dgm:pt>
    <dgm:pt modelId="{DAD5B4C0-96A2-4FA9-ACFD-C12F071C61F2}" type="pres">
      <dgm:prSet presAssocID="{14FFAFDF-55E8-4F96-AF20-E0EED9A9A0C9}" presName="parentLeftMargin" presStyleLbl="node1" presStyleIdx="0" presStyleCnt="4"/>
      <dgm:spPr/>
      <dgm:t>
        <a:bodyPr/>
        <a:lstStyle/>
        <a:p>
          <a:endParaRPr lang="pt-PT"/>
        </a:p>
      </dgm:t>
    </dgm:pt>
    <dgm:pt modelId="{6EBEE364-DE58-4407-9F83-1BDE7B547009}" type="pres">
      <dgm:prSet presAssocID="{14FFAFDF-55E8-4F96-AF20-E0EED9A9A0C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BC1BEC7-232D-4169-A0A0-CAB219BC01FD}" type="pres">
      <dgm:prSet presAssocID="{14FFAFDF-55E8-4F96-AF20-E0EED9A9A0C9}" presName="negativeSpace" presStyleCnt="0"/>
      <dgm:spPr/>
    </dgm:pt>
    <dgm:pt modelId="{FD909582-F4B1-4B4B-8E1F-D89B781742F7}" type="pres">
      <dgm:prSet presAssocID="{14FFAFDF-55E8-4F96-AF20-E0EED9A9A0C9}" presName="childText" presStyleLbl="conFgAcc1" presStyleIdx="0" presStyleCnt="4">
        <dgm:presLayoutVars>
          <dgm:bulletEnabled val="1"/>
        </dgm:presLayoutVars>
      </dgm:prSet>
      <dgm:spPr/>
    </dgm:pt>
    <dgm:pt modelId="{B17EED74-53C6-4C4E-82C8-1A93D51398D6}" type="pres">
      <dgm:prSet presAssocID="{5CC7DD72-1277-4338-AA72-5749D43EC253}" presName="spaceBetweenRectangles" presStyleCnt="0"/>
      <dgm:spPr/>
    </dgm:pt>
    <dgm:pt modelId="{9A66B6BA-FFED-4778-8868-5796DF229080}" type="pres">
      <dgm:prSet presAssocID="{3119BAF0-82D9-40EB-9B37-B8951A2145E2}" presName="parentLin" presStyleCnt="0"/>
      <dgm:spPr/>
    </dgm:pt>
    <dgm:pt modelId="{590A51B5-7EC7-4F43-A769-B08EECC64D90}" type="pres">
      <dgm:prSet presAssocID="{3119BAF0-82D9-40EB-9B37-B8951A2145E2}" presName="parentLeftMargin" presStyleLbl="node1" presStyleIdx="0" presStyleCnt="4"/>
      <dgm:spPr/>
      <dgm:t>
        <a:bodyPr/>
        <a:lstStyle/>
        <a:p>
          <a:endParaRPr lang="pt-PT"/>
        </a:p>
      </dgm:t>
    </dgm:pt>
    <dgm:pt modelId="{C6137E26-D205-4583-A570-C0E159E5D493}" type="pres">
      <dgm:prSet presAssocID="{3119BAF0-82D9-40EB-9B37-B8951A2145E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35E10EF-7858-4543-B11B-DBC69C7BB30C}" type="pres">
      <dgm:prSet presAssocID="{3119BAF0-82D9-40EB-9B37-B8951A2145E2}" presName="negativeSpace" presStyleCnt="0"/>
      <dgm:spPr/>
    </dgm:pt>
    <dgm:pt modelId="{82EBD563-3D0B-41DD-8111-2E7537CB4F40}" type="pres">
      <dgm:prSet presAssocID="{3119BAF0-82D9-40EB-9B37-B8951A2145E2}" presName="childText" presStyleLbl="conFgAcc1" presStyleIdx="1" presStyleCnt="4">
        <dgm:presLayoutVars>
          <dgm:bulletEnabled val="1"/>
        </dgm:presLayoutVars>
      </dgm:prSet>
      <dgm:spPr/>
    </dgm:pt>
    <dgm:pt modelId="{C3DC23D5-0D0D-46E4-ADB7-63B7BFBE7C9D}" type="pres">
      <dgm:prSet presAssocID="{5222C088-7F8A-47C3-B42C-F99AC9D0CA8D}" presName="spaceBetweenRectangles" presStyleCnt="0"/>
      <dgm:spPr/>
    </dgm:pt>
    <dgm:pt modelId="{78AB4E14-F34B-42B2-9916-111C598E5370}" type="pres">
      <dgm:prSet presAssocID="{4A62E1D4-F2C1-4E80-88C9-3604F4331CBB}" presName="parentLin" presStyleCnt="0"/>
      <dgm:spPr/>
    </dgm:pt>
    <dgm:pt modelId="{C472F561-5F5F-4E52-B5C5-EF0CB6C39025}" type="pres">
      <dgm:prSet presAssocID="{4A62E1D4-F2C1-4E80-88C9-3604F4331CBB}" presName="parentLeftMargin" presStyleLbl="node1" presStyleIdx="1" presStyleCnt="4"/>
      <dgm:spPr/>
      <dgm:t>
        <a:bodyPr/>
        <a:lstStyle/>
        <a:p>
          <a:endParaRPr lang="pt-PT"/>
        </a:p>
      </dgm:t>
    </dgm:pt>
    <dgm:pt modelId="{03A07EDD-627F-4504-AABB-74261E6A98E3}" type="pres">
      <dgm:prSet presAssocID="{4A62E1D4-F2C1-4E80-88C9-3604F4331CBB}" presName="parentText" presStyleLbl="node1" presStyleIdx="2" presStyleCnt="4" custScaleY="17804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4CBE7BB-D856-4DB5-B137-9AC7CBC2C51B}" type="pres">
      <dgm:prSet presAssocID="{4A62E1D4-F2C1-4E80-88C9-3604F4331CBB}" presName="negativeSpace" presStyleCnt="0"/>
      <dgm:spPr/>
    </dgm:pt>
    <dgm:pt modelId="{A18824A0-2EB9-485F-A16A-72FEA4DAED39}" type="pres">
      <dgm:prSet presAssocID="{4A62E1D4-F2C1-4E80-88C9-3604F4331CBB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59BC34F-3D21-423D-9A27-27C3B5F847FB}" type="pres">
      <dgm:prSet presAssocID="{41CEADC8-0EFA-48C2-AF9B-057014FAE8D8}" presName="spaceBetweenRectangles" presStyleCnt="0"/>
      <dgm:spPr/>
    </dgm:pt>
    <dgm:pt modelId="{998CAC60-4470-48B2-AF2D-19A1A0C3E5A1}" type="pres">
      <dgm:prSet presAssocID="{5DBA9934-5CDC-4782-93E3-EBEFD96CE5D5}" presName="parentLin" presStyleCnt="0"/>
      <dgm:spPr/>
    </dgm:pt>
    <dgm:pt modelId="{FD551CE6-27E8-470F-BD8F-77665F0345A7}" type="pres">
      <dgm:prSet presAssocID="{5DBA9934-5CDC-4782-93E3-EBEFD96CE5D5}" presName="parentLeftMargin" presStyleLbl="node1" presStyleIdx="2" presStyleCnt="4"/>
      <dgm:spPr/>
      <dgm:t>
        <a:bodyPr/>
        <a:lstStyle/>
        <a:p>
          <a:endParaRPr lang="pt-PT"/>
        </a:p>
      </dgm:t>
    </dgm:pt>
    <dgm:pt modelId="{566735C3-2ECC-47F0-8397-7EFE71181E2A}" type="pres">
      <dgm:prSet presAssocID="{5DBA9934-5CDC-4782-93E3-EBEFD96CE5D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565BF4E-D89D-4762-9340-B58CC5576E0B}" type="pres">
      <dgm:prSet presAssocID="{5DBA9934-5CDC-4782-93E3-EBEFD96CE5D5}" presName="negativeSpace" presStyleCnt="0"/>
      <dgm:spPr/>
    </dgm:pt>
    <dgm:pt modelId="{28A9E07E-A5BB-46F2-9BCE-A9ED88146852}" type="pres">
      <dgm:prSet presAssocID="{5DBA9934-5CDC-4782-93E3-EBEFD96CE5D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3C65DB8-A92A-420E-9EB8-5EFF41D4F852}" type="presOf" srcId="{14FFAFDF-55E8-4F96-AF20-E0EED9A9A0C9}" destId="{DAD5B4C0-96A2-4FA9-ACFD-C12F071C61F2}" srcOrd="0" destOrd="0" presId="urn:microsoft.com/office/officeart/2005/8/layout/list1"/>
    <dgm:cxn modelId="{50B5A346-0244-461E-B01D-649C6B20EE6A}" type="presOf" srcId="{195C6485-18B6-4352-8B5B-79022415D758}" destId="{045FD1C6-FA0A-4B23-AC31-15B1FC1336CA}" srcOrd="0" destOrd="0" presId="urn:microsoft.com/office/officeart/2005/8/layout/list1"/>
    <dgm:cxn modelId="{2CA9C878-3212-4ECA-B5BC-D63D50BBBF8E}" srcId="{195C6485-18B6-4352-8B5B-79022415D758}" destId="{4A62E1D4-F2C1-4E80-88C9-3604F4331CBB}" srcOrd="2" destOrd="0" parTransId="{1C4384B4-6F60-4892-AF42-46D7FF28430F}" sibTransId="{41CEADC8-0EFA-48C2-AF9B-057014FAE8D8}"/>
    <dgm:cxn modelId="{A89DB6B4-9D32-4CB5-AEA4-A4C8E969C79C}" type="presOf" srcId="{4A62E1D4-F2C1-4E80-88C9-3604F4331CBB}" destId="{C472F561-5F5F-4E52-B5C5-EF0CB6C39025}" srcOrd="0" destOrd="0" presId="urn:microsoft.com/office/officeart/2005/8/layout/list1"/>
    <dgm:cxn modelId="{110889FD-DB11-462A-AA36-54F337F8459B}" srcId="{195C6485-18B6-4352-8B5B-79022415D758}" destId="{14FFAFDF-55E8-4F96-AF20-E0EED9A9A0C9}" srcOrd="0" destOrd="0" parTransId="{416C9F8B-A367-4270-91FE-777EA6826D8D}" sibTransId="{5CC7DD72-1277-4338-AA72-5749D43EC253}"/>
    <dgm:cxn modelId="{1A5FF540-CB50-4452-AA47-D16881735EA6}" type="presOf" srcId="{14FFAFDF-55E8-4F96-AF20-E0EED9A9A0C9}" destId="{6EBEE364-DE58-4407-9F83-1BDE7B547009}" srcOrd="1" destOrd="0" presId="urn:microsoft.com/office/officeart/2005/8/layout/list1"/>
    <dgm:cxn modelId="{8CC389CB-A56F-4EB6-B1B2-1DAFB4E8F840}" type="presOf" srcId="{5DBA9934-5CDC-4782-93E3-EBEFD96CE5D5}" destId="{FD551CE6-27E8-470F-BD8F-77665F0345A7}" srcOrd="0" destOrd="0" presId="urn:microsoft.com/office/officeart/2005/8/layout/list1"/>
    <dgm:cxn modelId="{258E6C8B-DCB1-4C1A-89D1-D1F92F25321B}" srcId="{195C6485-18B6-4352-8B5B-79022415D758}" destId="{3119BAF0-82D9-40EB-9B37-B8951A2145E2}" srcOrd="1" destOrd="0" parTransId="{1355935A-9BFF-46E2-9729-BD576382A1DA}" sibTransId="{5222C088-7F8A-47C3-B42C-F99AC9D0CA8D}"/>
    <dgm:cxn modelId="{775F4992-39C5-49D7-8103-65B28ABDCA77}" type="presOf" srcId="{3119BAF0-82D9-40EB-9B37-B8951A2145E2}" destId="{C6137E26-D205-4583-A570-C0E159E5D493}" srcOrd="1" destOrd="0" presId="urn:microsoft.com/office/officeart/2005/8/layout/list1"/>
    <dgm:cxn modelId="{BDDFBB7D-148B-4096-B7AE-323E9262F0CD}" type="presOf" srcId="{3119BAF0-82D9-40EB-9B37-B8951A2145E2}" destId="{590A51B5-7EC7-4F43-A769-B08EECC64D90}" srcOrd="0" destOrd="0" presId="urn:microsoft.com/office/officeart/2005/8/layout/list1"/>
    <dgm:cxn modelId="{CBD3F942-D724-4285-9405-5DFF721FBFAC}" type="presOf" srcId="{5DBA9934-5CDC-4782-93E3-EBEFD96CE5D5}" destId="{566735C3-2ECC-47F0-8397-7EFE71181E2A}" srcOrd="1" destOrd="0" presId="urn:microsoft.com/office/officeart/2005/8/layout/list1"/>
    <dgm:cxn modelId="{C020C8D5-E524-4287-8D44-A58374E39B17}" type="presOf" srcId="{4A62E1D4-F2C1-4E80-88C9-3604F4331CBB}" destId="{03A07EDD-627F-4504-AABB-74261E6A98E3}" srcOrd="1" destOrd="0" presId="urn:microsoft.com/office/officeart/2005/8/layout/list1"/>
    <dgm:cxn modelId="{37DA5CDE-EEB0-4236-B8AD-C193A0094290}" srcId="{195C6485-18B6-4352-8B5B-79022415D758}" destId="{5DBA9934-5CDC-4782-93E3-EBEFD96CE5D5}" srcOrd="3" destOrd="0" parTransId="{AED3B96B-4E9D-4215-9762-9F40AC82E83F}" sibTransId="{30452D98-2383-4A83-933C-075D0A1D52BE}"/>
    <dgm:cxn modelId="{65CB7380-6ECB-4ABF-8AA0-BCEC9171B128}" type="presParOf" srcId="{045FD1C6-FA0A-4B23-AC31-15B1FC1336CA}" destId="{115057E6-93DE-489F-8972-B17275283F78}" srcOrd="0" destOrd="0" presId="urn:microsoft.com/office/officeart/2005/8/layout/list1"/>
    <dgm:cxn modelId="{2F7D459F-4483-4AA3-95BD-F647150AD17A}" type="presParOf" srcId="{115057E6-93DE-489F-8972-B17275283F78}" destId="{DAD5B4C0-96A2-4FA9-ACFD-C12F071C61F2}" srcOrd="0" destOrd="0" presId="urn:microsoft.com/office/officeart/2005/8/layout/list1"/>
    <dgm:cxn modelId="{16E1167D-02F1-406D-8AE5-EDF94857C0DA}" type="presParOf" srcId="{115057E6-93DE-489F-8972-B17275283F78}" destId="{6EBEE364-DE58-4407-9F83-1BDE7B547009}" srcOrd="1" destOrd="0" presId="urn:microsoft.com/office/officeart/2005/8/layout/list1"/>
    <dgm:cxn modelId="{23143D74-84B6-4A36-88A7-E17AF2903868}" type="presParOf" srcId="{045FD1C6-FA0A-4B23-AC31-15B1FC1336CA}" destId="{ABC1BEC7-232D-4169-A0A0-CAB219BC01FD}" srcOrd="1" destOrd="0" presId="urn:microsoft.com/office/officeart/2005/8/layout/list1"/>
    <dgm:cxn modelId="{3A7577C2-C07C-45CD-8542-E3800554F053}" type="presParOf" srcId="{045FD1C6-FA0A-4B23-AC31-15B1FC1336CA}" destId="{FD909582-F4B1-4B4B-8E1F-D89B781742F7}" srcOrd="2" destOrd="0" presId="urn:microsoft.com/office/officeart/2005/8/layout/list1"/>
    <dgm:cxn modelId="{C72F810B-F158-49CD-893F-615320D627C8}" type="presParOf" srcId="{045FD1C6-FA0A-4B23-AC31-15B1FC1336CA}" destId="{B17EED74-53C6-4C4E-82C8-1A93D51398D6}" srcOrd="3" destOrd="0" presId="urn:microsoft.com/office/officeart/2005/8/layout/list1"/>
    <dgm:cxn modelId="{45568C15-7E00-433C-901E-D3140770451D}" type="presParOf" srcId="{045FD1C6-FA0A-4B23-AC31-15B1FC1336CA}" destId="{9A66B6BA-FFED-4778-8868-5796DF229080}" srcOrd="4" destOrd="0" presId="urn:microsoft.com/office/officeart/2005/8/layout/list1"/>
    <dgm:cxn modelId="{A60CADD1-C749-482B-9BC8-9AD8204852D9}" type="presParOf" srcId="{9A66B6BA-FFED-4778-8868-5796DF229080}" destId="{590A51B5-7EC7-4F43-A769-B08EECC64D90}" srcOrd="0" destOrd="0" presId="urn:microsoft.com/office/officeart/2005/8/layout/list1"/>
    <dgm:cxn modelId="{6CEE9CFF-03C8-4F6B-8686-4CA0607C478E}" type="presParOf" srcId="{9A66B6BA-FFED-4778-8868-5796DF229080}" destId="{C6137E26-D205-4583-A570-C0E159E5D493}" srcOrd="1" destOrd="0" presId="urn:microsoft.com/office/officeart/2005/8/layout/list1"/>
    <dgm:cxn modelId="{9BF32169-2730-4E04-A7F4-10113E1FF0B5}" type="presParOf" srcId="{045FD1C6-FA0A-4B23-AC31-15B1FC1336CA}" destId="{F35E10EF-7858-4543-B11B-DBC69C7BB30C}" srcOrd="5" destOrd="0" presId="urn:microsoft.com/office/officeart/2005/8/layout/list1"/>
    <dgm:cxn modelId="{4391BB63-B0CF-4720-A067-99FDEA4DAC97}" type="presParOf" srcId="{045FD1C6-FA0A-4B23-AC31-15B1FC1336CA}" destId="{82EBD563-3D0B-41DD-8111-2E7537CB4F40}" srcOrd="6" destOrd="0" presId="urn:microsoft.com/office/officeart/2005/8/layout/list1"/>
    <dgm:cxn modelId="{7EB37BB6-61A9-4389-A3A4-DA1569D5EB77}" type="presParOf" srcId="{045FD1C6-FA0A-4B23-AC31-15B1FC1336CA}" destId="{C3DC23D5-0D0D-46E4-ADB7-63B7BFBE7C9D}" srcOrd="7" destOrd="0" presId="urn:microsoft.com/office/officeart/2005/8/layout/list1"/>
    <dgm:cxn modelId="{2A87A38D-5EA4-4B41-8C7E-5EC81C9109FC}" type="presParOf" srcId="{045FD1C6-FA0A-4B23-AC31-15B1FC1336CA}" destId="{78AB4E14-F34B-42B2-9916-111C598E5370}" srcOrd="8" destOrd="0" presId="urn:microsoft.com/office/officeart/2005/8/layout/list1"/>
    <dgm:cxn modelId="{51F91968-9C4C-470E-A0D3-2C937A5AAAB9}" type="presParOf" srcId="{78AB4E14-F34B-42B2-9916-111C598E5370}" destId="{C472F561-5F5F-4E52-B5C5-EF0CB6C39025}" srcOrd="0" destOrd="0" presId="urn:microsoft.com/office/officeart/2005/8/layout/list1"/>
    <dgm:cxn modelId="{3AB1EF62-42B5-4477-BF60-3500DC9EFAD2}" type="presParOf" srcId="{78AB4E14-F34B-42B2-9916-111C598E5370}" destId="{03A07EDD-627F-4504-AABB-74261E6A98E3}" srcOrd="1" destOrd="0" presId="urn:microsoft.com/office/officeart/2005/8/layout/list1"/>
    <dgm:cxn modelId="{5F61769E-FF92-415F-8D3C-058298FFBCDC}" type="presParOf" srcId="{045FD1C6-FA0A-4B23-AC31-15B1FC1336CA}" destId="{74CBE7BB-D856-4DB5-B137-9AC7CBC2C51B}" srcOrd="9" destOrd="0" presId="urn:microsoft.com/office/officeart/2005/8/layout/list1"/>
    <dgm:cxn modelId="{FF22C02B-F7DB-4471-86C8-C49DE25F1EB0}" type="presParOf" srcId="{045FD1C6-FA0A-4B23-AC31-15B1FC1336CA}" destId="{A18824A0-2EB9-485F-A16A-72FEA4DAED39}" srcOrd="10" destOrd="0" presId="urn:microsoft.com/office/officeart/2005/8/layout/list1"/>
    <dgm:cxn modelId="{B1CB871C-4565-4FCE-A25D-178B6DD94840}" type="presParOf" srcId="{045FD1C6-FA0A-4B23-AC31-15B1FC1336CA}" destId="{159BC34F-3D21-423D-9A27-27C3B5F847FB}" srcOrd="11" destOrd="0" presId="urn:microsoft.com/office/officeart/2005/8/layout/list1"/>
    <dgm:cxn modelId="{73EF9B45-3D1D-4B1F-A887-7C4A40236D57}" type="presParOf" srcId="{045FD1C6-FA0A-4B23-AC31-15B1FC1336CA}" destId="{998CAC60-4470-48B2-AF2D-19A1A0C3E5A1}" srcOrd="12" destOrd="0" presId="urn:microsoft.com/office/officeart/2005/8/layout/list1"/>
    <dgm:cxn modelId="{746FF92E-1707-4618-930F-89B8A112A586}" type="presParOf" srcId="{998CAC60-4470-48B2-AF2D-19A1A0C3E5A1}" destId="{FD551CE6-27E8-470F-BD8F-77665F0345A7}" srcOrd="0" destOrd="0" presId="urn:microsoft.com/office/officeart/2005/8/layout/list1"/>
    <dgm:cxn modelId="{32E91355-A165-4B90-BA50-8A4F13285E25}" type="presParOf" srcId="{998CAC60-4470-48B2-AF2D-19A1A0C3E5A1}" destId="{566735C3-2ECC-47F0-8397-7EFE71181E2A}" srcOrd="1" destOrd="0" presId="urn:microsoft.com/office/officeart/2005/8/layout/list1"/>
    <dgm:cxn modelId="{8E877083-5D7D-4E50-A199-1CF1C7EA83D2}" type="presParOf" srcId="{045FD1C6-FA0A-4B23-AC31-15B1FC1336CA}" destId="{A565BF4E-D89D-4762-9340-B58CC5576E0B}" srcOrd="13" destOrd="0" presId="urn:microsoft.com/office/officeart/2005/8/layout/list1"/>
    <dgm:cxn modelId="{4F0E868A-C741-47D7-B72B-F0E3F99568B5}" type="presParOf" srcId="{045FD1C6-FA0A-4B23-AC31-15B1FC1336CA}" destId="{28A9E07E-A5BB-46F2-9BCE-A9ED8814685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143D95-2933-4837-9163-99747F9FE1C6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86A82A9D-0617-4B63-A01A-9829227DEDAC}">
      <dgm:prSet phldrT="[Texto]" custT="1"/>
      <dgm:spPr/>
      <dgm:t>
        <a:bodyPr/>
        <a:lstStyle/>
        <a:p>
          <a:r>
            <a:rPr lang="pt-PT" sz="1600" dirty="0" smtClean="0"/>
            <a:t>RCD/Materiais Reciclados</a:t>
          </a:r>
          <a:endParaRPr lang="pt-PT" sz="1600" dirty="0"/>
        </a:p>
      </dgm:t>
    </dgm:pt>
    <dgm:pt modelId="{891A6D80-9766-411B-A352-A687F229DA80}" type="parTrans" cxnId="{54282932-18BC-445D-A0AC-2C5D8BE963E0}">
      <dgm:prSet/>
      <dgm:spPr/>
      <dgm:t>
        <a:bodyPr/>
        <a:lstStyle/>
        <a:p>
          <a:endParaRPr lang="pt-PT" sz="1600"/>
        </a:p>
      </dgm:t>
    </dgm:pt>
    <dgm:pt modelId="{4AB13AF3-C1B9-4A8F-B9B1-68EDBA3D337F}" type="sibTrans" cxnId="{54282932-18BC-445D-A0AC-2C5D8BE963E0}">
      <dgm:prSet/>
      <dgm:spPr/>
      <dgm:t>
        <a:bodyPr/>
        <a:lstStyle/>
        <a:p>
          <a:endParaRPr lang="pt-PT" sz="1600"/>
        </a:p>
      </dgm:t>
    </dgm:pt>
    <dgm:pt modelId="{DB96B44E-72B4-43FD-B965-69BF862BD9CF}">
      <dgm:prSet phldrT="[Texto]" custT="1"/>
      <dgm:spPr/>
      <dgm:t>
        <a:bodyPr/>
        <a:lstStyle/>
        <a:p>
          <a:r>
            <a:rPr lang="pt-PT" sz="1600" dirty="0" smtClean="0"/>
            <a:t>Económicas</a:t>
          </a:r>
          <a:endParaRPr lang="pt-PT" sz="1600" dirty="0"/>
        </a:p>
      </dgm:t>
    </dgm:pt>
    <dgm:pt modelId="{1E220D46-B3B9-474F-8767-3CC48A5179F7}" type="parTrans" cxnId="{AC8D2821-AF31-461D-B346-2C2D4575BED8}">
      <dgm:prSet/>
      <dgm:spPr/>
      <dgm:t>
        <a:bodyPr/>
        <a:lstStyle/>
        <a:p>
          <a:endParaRPr lang="pt-PT" sz="1600"/>
        </a:p>
      </dgm:t>
    </dgm:pt>
    <dgm:pt modelId="{3379E760-E533-48A6-BE5C-F8C74B386075}" type="sibTrans" cxnId="{AC8D2821-AF31-461D-B346-2C2D4575BED8}">
      <dgm:prSet/>
      <dgm:spPr/>
      <dgm:t>
        <a:bodyPr/>
        <a:lstStyle/>
        <a:p>
          <a:endParaRPr lang="pt-PT" sz="1600"/>
        </a:p>
      </dgm:t>
    </dgm:pt>
    <dgm:pt modelId="{E90AB368-9F63-4A2B-B6A0-413C45DBF7B5}">
      <dgm:prSet phldrT="[Texto]" custT="1"/>
      <dgm:spPr/>
      <dgm:t>
        <a:bodyPr/>
        <a:lstStyle/>
        <a:p>
          <a:r>
            <a:rPr lang="pt-PT" sz="1600" dirty="0" smtClean="0"/>
            <a:t>Técnicas</a:t>
          </a:r>
          <a:endParaRPr lang="pt-PT" sz="1600" dirty="0"/>
        </a:p>
      </dgm:t>
    </dgm:pt>
    <dgm:pt modelId="{49A4BD6F-2571-4382-8D7B-B048B74CD51F}" type="parTrans" cxnId="{4BB07FAD-3962-4EBE-91D4-29E8B225133A}">
      <dgm:prSet/>
      <dgm:spPr/>
      <dgm:t>
        <a:bodyPr/>
        <a:lstStyle/>
        <a:p>
          <a:endParaRPr lang="pt-PT" sz="1600"/>
        </a:p>
      </dgm:t>
    </dgm:pt>
    <dgm:pt modelId="{9491B87A-53B3-4633-A8FC-7C64B6678729}" type="sibTrans" cxnId="{4BB07FAD-3962-4EBE-91D4-29E8B225133A}">
      <dgm:prSet/>
      <dgm:spPr/>
      <dgm:t>
        <a:bodyPr/>
        <a:lstStyle/>
        <a:p>
          <a:endParaRPr lang="pt-PT" sz="1600"/>
        </a:p>
      </dgm:t>
    </dgm:pt>
    <dgm:pt modelId="{F008BC86-27BD-42BB-88A7-070EF667FE23}">
      <dgm:prSet phldrT="[Texto]" custT="1"/>
      <dgm:spPr/>
      <dgm:t>
        <a:bodyPr/>
        <a:lstStyle/>
        <a:p>
          <a:r>
            <a:rPr lang="pt-PT" sz="1600" dirty="0" smtClean="0"/>
            <a:t>Culturais</a:t>
          </a:r>
          <a:endParaRPr lang="pt-PT" sz="1600" dirty="0"/>
        </a:p>
      </dgm:t>
    </dgm:pt>
    <dgm:pt modelId="{0CFEA65C-0A48-4F09-9CA8-235335533F0D}" type="parTrans" cxnId="{25128280-E0C7-425B-A29C-AC6F69B2BD3D}">
      <dgm:prSet/>
      <dgm:spPr/>
      <dgm:t>
        <a:bodyPr/>
        <a:lstStyle/>
        <a:p>
          <a:endParaRPr lang="pt-PT" sz="1600"/>
        </a:p>
      </dgm:t>
    </dgm:pt>
    <dgm:pt modelId="{9B875435-B698-448E-A147-5E3471A91D54}" type="sibTrans" cxnId="{25128280-E0C7-425B-A29C-AC6F69B2BD3D}">
      <dgm:prSet/>
      <dgm:spPr/>
      <dgm:t>
        <a:bodyPr/>
        <a:lstStyle/>
        <a:p>
          <a:endParaRPr lang="pt-PT" sz="1600"/>
        </a:p>
      </dgm:t>
    </dgm:pt>
    <dgm:pt modelId="{7F33FB42-C6E7-45A8-93B3-F398F92A9841}" type="pres">
      <dgm:prSet presAssocID="{06143D95-2933-4837-9163-99747F9FE1C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t-PT"/>
        </a:p>
      </dgm:t>
    </dgm:pt>
    <dgm:pt modelId="{57F1177B-3EA0-4903-9293-3EDCF1A2996B}" type="pres">
      <dgm:prSet presAssocID="{86A82A9D-0617-4B63-A01A-9829227DEDAC}" presName="singleCycle" presStyleCnt="0"/>
      <dgm:spPr/>
    </dgm:pt>
    <dgm:pt modelId="{798CD736-0501-4336-BACF-C9F21C630E35}" type="pres">
      <dgm:prSet presAssocID="{86A82A9D-0617-4B63-A01A-9829227DEDAC}" presName="singleCenter" presStyleLbl="node1" presStyleIdx="0" presStyleCnt="4" custScaleX="151701" custScaleY="119332">
        <dgm:presLayoutVars>
          <dgm:chMax val="7"/>
          <dgm:chPref val="7"/>
        </dgm:presLayoutVars>
      </dgm:prSet>
      <dgm:spPr/>
      <dgm:t>
        <a:bodyPr/>
        <a:lstStyle/>
        <a:p>
          <a:endParaRPr lang="pt-PT"/>
        </a:p>
      </dgm:t>
    </dgm:pt>
    <dgm:pt modelId="{57CE1450-719E-4775-8787-B3FE58AE951D}" type="pres">
      <dgm:prSet presAssocID="{1E220D46-B3B9-474F-8767-3CC48A5179F7}" presName="Name56" presStyleLbl="parChTrans1D2" presStyleIdx="0" presStyleCnt="3"/>
      <dgm:spPr/>
      <dgm:t>
        <a:bodyPr/>
        <a:lstStyle/>
        <a:p>
          <a:endParaRPr lang="pt-PT"/>
        </a:p>
      </dgm:t>
    </dgm:pt>
    <dgm:pt modelId="{5BFDDE13-1225-4880-8BD0-D57888A91EBC}" type="pres">
      <dgm:prSet presAssocID="{DB96B44E-72B4-43FD-B965-69BF862BD9CF}" presName="text0" presStyleLbl="node1" presStyleIdx="1" presStyleCnt="4" custScaleX="14752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8AF892D-E060-4021-9E03-74D604816F66}" type="pres">
      <dgm:prSet presAssocID="{49A4BD6F-2571-4382-8D7B-B048B74CD51F}" presName="Name56" presStyleLbl="parChTrans1D2" presStyleIdx="1" presStyleCnt="3"/>
      <dgm:spPr/>
      <dgm:t>
        <a:bodyPr/>
        <a:lstStyle/>
        <a:p>
          <a:endParaRPr lang="pt-PT"/>
        </a:p>
      </dgm:t>
    </dgm:pt>
    <dgm:pt modelId="{08728ED8-53F8-43BA-A29B-55311A581080}" type="pres">
      <dgm:prSet presAssocID="{E90AB368-9F63-4A2B-B6A0-413C45DBF7B5}" presName="text0" presStyleLbl="node1" presStyleIdx="2" presStyleCnt="4" custScaleX="142894" custScaleY="132316" custRadScaleRad="118075" custRadScaleInc="-848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A28306F-53B7-4EA3-B32E-34E90B45A6D8}" type="pres">
      <dgm:prSet presAssocID="{0CFEA65C-0A48-4F09-9CA8-235335533F0D}" presName="Name56" presStyleLbl="parChTrans1D2" presStyleIdx="2" presStyleCnt="3"/>
      <dgm:spPr/>
      <dgm:t>
        <a:bodyPr/>
        <a:lstStyle/>
        <a:p>
          <a:endParaRPr lang="pt-PT"/>
        </a:p>
      </dgm:t>
    </dgm:pt>
    <dgm:pt modelId="{90958C31-7583-4206-B84B-ABDCA96A3A5D}" type="pres">
      <dgm:prSet presAssocID="{F008BC86-27BD-42BB-88A7-070EF667FE23}" presName="text0" presStyleLbl="node1" presStyleIdx="3" presStyleCnt="4" custScaleX="162270" custScaleY="103701" custRadScaleRad="112200" custRadScaleInc="744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AC8D2821-AF31-461D-B346-2C2D4575BED8}" srcId="{86A82A9D-0617-4B63-A01A-9829227DEDAC}" destId="{DB96B44E-72B4-43FD-B965-69BF862BD9CF}" srcOrd="0" destOrd="0" parTransId="{1E220D46-B3B9-474F-8767-3CC48A5179F7}" sibTransId="{3379E760-E533-48A6-BE5C-F8C74B386075}"/>
    <dgm:cxn modelId="{275D5F59-3A26-4299-B147-8B020AFDF0B5}" type="presOf" srcId="{0CFEA65C-0A48-4F09-9CA8-235335533F0D}" destId="{EA28306F-53B7-4EA3-B32E-34E90B45A6D8}" srcOrd="0" destOrd="0" presId="urn:microsoft.com/office/officeart/2008/layout/RadialCluster"/>
    <dgm:cxn modelId="{FFBE7131-4F2D-4B86-910F-7B9079902248}" type="presOf" srcId="{86A82A9D-0617-4B63-A01A-9829227DEDAC}" destId="{798CD736-0501-4336-BACF-C9F21C630E35}" srcOrd="0" destOrd="0" presId="urn:microsoft.com/office/officeart/2008/layout/RadialCluster"/>
    <dgm:cxn modelId="{C34EBCA8-04CF-4E00-9C34-59A826DEF5DC}" type="presOf" srcId="{DB96B44E-72B4-43FD-B965-69BF862BD9CF}" destId="{5BFDDE13-1225-4880-8BD0-D57888A91EBC}" srcOrd="0" destOrd="0" presId="urn:microsoft.com/office/officeart/2008/layout/RadialCluster"/>
    <dgm:cxn modelId="{54282932-18BC-445D-A0AC-2C5D8BE963E0}" srcId="{06143D95-2933-4837-9163-99747F9FE1C6}" destId="{86A82A9D-0617-4B63-A01A-9829227DEDAC}" srcOrd="0" destOrd="0" parTransId="{891A6D80-9766-411B-A352-A687F229DA80}" sibTransId="{4AB13AF3-C1B9-4A8F-B9B1-68EDBA3D337F}"/>
    <dgm:cxn modelId="{D442DA22-5D1D-4FD4-94AB-503A377EF509}" type="presOf" srcId="{E90AB368-9F63-4A2B-B6A0-413C45DBF7B5}" destId="{08728ED8-53F8-43BA-A29B-55311A581080}" srcOrd="0" destOrd="0" presId="urn:microsoft.com/office/officeart/2008/layout/RadialCluster"/>
    <dgm:cxn modelId="{0EE6D10E-CD89-42AB-9129-E3D57F444EEB}" type="presOf" srcId="{06143D95-2933-4837-9163-99747F9FE1C6}" destId="{7F33FB42-C6E7-45A8-93B3-F398F92A9841}" srcOrd="0" destOrd="0" presId="urn:microsoft.com/office/officeart/2008/layout/RadialCluster"/>
    <dgm:cxn modelId="{18A686F6-4E72-4501-9B72-FE9CF6CDDADA}" type="presOf" srcId="{F008BC86-27BD-42BB-88A7-070EF667FE23}" destId="{90958C31-7583-4206-B84B-ABDCA96A3A5D}" srcOrd="0" destOrd="0" presId="urn:microsoft.com/office/officeart/2008/layout/RadialCluster"/>
    <dgm:cxn modelId="{4BB07FAD-3962-4EBE-91D4-29E8B225133A}" srcId="{86A82A9D-0617-4B63-A01A-9829227DEDAC}" destId="{E90AB368-9F63-4A2B-B6A0-413C45DBF7B5}" srcOrd="1" destOrd="0" parTransId="{49A4BD6F-2571-4382-8D7B-B048B74CD51F}" sibTransId="{9491B87A-53B3-4633-A8FC-7C64B6678729}"/>
    <dgm:cxn modelId="{25128280-E0C7-425B-A29C-AC6F69B2BD3D}" srcId="{86A82A9D-0617-4B63-A01A-9829227DEDAC}" destId="{F008BC86-27BD-42BB-88A7-070EF667FE23}" srcOrd="2" destOrd="0" parTransId="{0CFEA65C-0A48-4F09-9CA8-235335533F0D}" sibTransId="{9B875435-B698-448E-A147-5E3471A91D54}"/>
    <dgm:cxn modelId="{CF507C19-3289-4504-B9F4-B9746EC9C520}" type="presOf" srcId="{1E220D46-B3B9-474F-8767-3CC48A5179F7}" destId="{57CE1450-719E-4775-8787-B3FE58AE951D}" srcOrd="0" destOrd="0" presId="urn:microsoft.com/office/officeart/2008/layout/RadialCluster"/>
    <dgm:cxn modelId="{31397B63-9035-44CE-A2DD-585307DBEE0B}" type="presOf" srcId="{49A4BD6F-2571-4382-8D7B-B048B74CD51F}" destId="{78AF892D-E060-4021-9E03-74D604816F66}" srcOrd="0" destOrd="0" presId="urn:microsoft.com/office/officeart/2008/layout/RadialCluster"/>
    <dgm:cxn modelId="{0A743A2C-2884-4F55-BB98-E1DE327D15A2}" type="presParOf" srcId="{7F33FB42-C6E7-45A8-93B3-F398F92A9841}" destId="{57F1177B-3EA0-4903-9293-3EDCF1A2996B}" srcOrd="0" destOrd="0" presId="urn:microsoft.com/office/officeart/2008/layout/RadialCluster"/>
    <dgm:cxn modelId="{824F521A-8A6D-4EF6-9F7B-82C7E0BB176E}" type="presParOf" srcId="{57F1177B-3EA0-4903-9293-3EDCF1A2996B}" destId="{798CD736-0501-4336-BACF-C9F21C630E35}" srcOrd="0" destOrd="0" presId="urn:microsoft.com/office/officeart/2008/layout/RadialCluster"/>
    <dgm:cxn modelId="{372585F8-EF47-4D10-ADD0-A0287546E517}" type="presParOf" srcId="{57F1177B-3EA0-4903-9293-3EDCF1A2996B}" destId="{57CE1450-719E-4775-8787-B3FE58AE951D}" srcOrd="1" destOrd="0" presId="urn:microsoft.com/office/officeart/2008/layout/RadialCluster"/>
    <dgm:cxn modelId="{32FEF472-C4CA-44E3-87CF-7B158B5B870F}" type="presParOf" srcId="{57F1177B-3EA0-4903-9293-3EDCF1A2996B}" destId="{5BFDDE13-1225-4880-8BD0-D57888A91EBC}" srcOrd="2" destOrd="0" presId="urn:microsoft.com/office/officeart/2008/layout/RadialCluster"/>
    <dgm:cxn modelId="{B4541FA2-15D1-451D-A50A-F2EF29B961F3}" type="presParOf" srcId="{57F1177B-3EA0-4903-9293-3EDCF1A2996B}" destId="{78AF892D-E060-4021-9E03-74D604816F66}" srcOrd="3" destOrd="0" presId="urn:microsoft.com/office/officeart/2008/layout/RadialCluster"/>
    <dgm:cxn modelId="{6073123D-8F11-4D29-B318-E6EBEE0BAD34}" type="presParOf" srcId="{57F1177B-3EA0-4903-9293-3EDCF1A2996B}" destId="{08728ED8-53F8-43BA-A29B-55311A581080}" srcOrd="4" destOrd="0" presId="urn:microsoft.com/office/officeart/2008/layout/RadialCluster"/>
    <dgm:cxn modelId="{2BB6A455-ADCD-41E1-88C8-FFFA1F872933}" type="presParOf" srcId="{57F1177B-3EA0-4903-9293-3EDCF1A2996B}" destId="{EA28306F-53B7-4EA3-B32E-34E90B45A6D8}" srcOrd="5" destOrd="0" presId="urn:microsoft.com/office/officeart/2008/layout/RadialCluster"/>
    <dgm:cxn modelId="{7C3C6D02-639A-4CEC-91DF-7679EF3B9A29}" type="presParOf" srcId="{57F1177B-3EA0-4903-9293-3EDCF1A2996B}" destId="{90958C31-7583-4206-B84B-ABDCA96A3A5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0F9F5A-6A4D-4925-9AEC-9038B104CB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1DD0F04-EB03-4B55-BC3E-6C42605AA750}">
      <dgm:prSet phldrT="[Texto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pt-PT" sz="1600" dirty="0" smtClean="0">
              <a:latin typeface="Calibri" panose="020F0502020204030204" pitchFamily="34" charset="0"/>
            </a:rPr>
            <a:t>Aumento da procura de materiais reciclados provenientes de RCD;</a:t>
          </a:r>
          <a:endParaRPr lang="pt-PT" sz="1600" dirty="0">
            <a:latin typeface="Calibri" panose="020F0502020204030204" pitchFamily="34" charset="0"/>
          </a:endParaRPr>
        </a:p>
      </dgm:t>
    </dgm:pt>
    <dgm:pt modelId="{BD885813-36B0-467E-8191-1B676A1BCF9D}" type="parTrans" cxnId="{E5210E71-5F4E-4C56-A4C4-5FC88F385F5C}">
      <dgm:prSet/>
      <dgm:spPr/>
      <dgm:t>
        <a:bodyPr/>
        <a:lstStyle/>
        <a:p>
          <a:endParaRPr lang="pt-PT" sz="1600"/>
        </a:p>
      </dgm:t>
    </dgm:pt>
    <dgm:pt modelId="{81C4FBD8-E377-4552-9D7C-5E8E72C51836}" type="sibTrans" cxnId="{E5210E71-5F4E-4C56-A4C4-5FC88F385F5C}">
      <dgm:prSet/>
      <dgm:spPr/>
      <dgm:t>
        <a:bodyPr/>
        <a:lstStyle/>
        <a:p>
          <a:endParaRPr lang="pt-PT" sz="1600"/>
        </a:p>
      </dgm:t>
    </dgm:pt>
    <dgm:pt modelId="{3BA37241-ABD0-4D42-B0C3-CACC11AB1C8B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l"/>
          <a:r>
            <a:rPr lang="pt-PT" sz="1600" b="1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rPr>
            <a:t>BENEFÍCIOS</a:t>
          </a:r>
          <a:endParaRPr lang="pt-PT" sz="1600" b="1" dirty="0">
            <a:solidFill>
              <a:schemeClr val="bg1">
                <a:lumMod val="95000"/>
              </a:schemeClr>
            </a:solidFill>
            <a:latin typeface="Calibri" panose="020F0502020204030204" pitchFamily="34" charset="0"/>
          </a:endParaRPr>
        </a:p>
      </dgm:t>
    </dgm:pt>
    <dgm:pt modelId="{97A01AF2-EA1C-45B4-90CF-6A6F709F818E}" type="sibTrans" cxnId="{39343F6F-1377-49A3-83A1-88F999146B66}">
      <dgm:prSet/>
      <dgm:spPr/>
      <dgm:t>
        <a:bodyPr/>
        <a:lstStyle/>
        <a:p>
          <a:endParaRPr lang="pt-PT" sz="1600"/>
        </a:p>
      </dgm:t>
    </dgm:pt>
    <dgm:pt modelId="{F83BA00B-1C01-4DDB-A014-59B322884DED}" type="parTrans" cxnId="{39343F6F-1377-49A3-83A1-88F999146B66}">
      <dgm:prSet/>
      <dgm:spPr/>
      <dgm:t>
        <a:bodyPr/>
        <a:lstStyle/>
        <a:p>
          <a:endParaRPr lang="pt-PT" sz="1600"/>
        </a:p>
      </dgm:t>
    </dgm:pt>
    <dgm:pt modelId="{AC57051D-6316-470A-9D49-31AA6D2D8D3B}">
      <dgm:prSet phldrT="[Texto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pt-PT" sz="1600" dirty="0" smtClean="0">
              <a:latin typeface="Calibri" panose="020F0502020204030204" pitchFamily="34" charset="0"/>
            </a:rPr>
            <a:t>A promoção de (novas) atividades empresariais e de intervenientes no sector das infraestruturas de resíduos; </a:t>
          </a:r>
          <a:endParaRPr lang="pt-PT" sz="1600" dirty="0">
            <a:latin typeface="Calibri" panose="020F0502020204030204" pitchFamily="34" charset="0"/>
          </a:endParaRPr>
        </a:p>
      </dgm:t>
    </dgm:pt>
    <dgm:pt modelId="{0BBB702E-8E06-4707-A7FD-A8A9D4C6B74F}" type="parTrans" cxnId="{3FBB5390-E1F0-47E6-9E3B-7B71B01F424C}">
      <dgm:prSet/>
      <dgm:spPr/>
      <dgm:t>
        <a:bodyPr/>
        <a:lstStyle/>
        <a:p>
          <a:endParaRPr lang="pt-PT" sz="1600"/>
        </a:p>
      </dgm:t>
    </dgm:pt>
    <dgm:pt modelId="{1F04657C-2A17-401A-8728-F0BEA40F6831}" type="sibTrans" cxnId="{3FBB5390-E1F0-47E6-9E3B-7B71B01F424C}">
      <dgm:prSet/>
      <dgm:spPr/>
      <dgm:t>
        <a:bodyPr/>
        <a:lstStyle/>
        <a:p>
          <a:endParaRPr lang="pt-PT" sz="1600"/>
        </a:p>
      </dgm:t>
    </dgm:pt>
    <dgm:pt modelId="{EADC6958-826A-4ED2-AE70-9F5B3687EEA9}">
      <dgm:prSet phldrT="[Texto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pt-PT" sz="1600" dirty="0" smtClean="0">
              <a:latin typeface="Calibri" panose="020F0502020204030204" pitchFamily="34" charset="0"/>
            </a:rPr>
            <a:t>Maior cooperação ao longo da cadeia de valor dos RCD;</a:t>
          </a:r>
          <a:endParaRPr lang="pt-PT" sz="1600" dirty="0">
            <a:latin typeface="Calibri" panose="020F0502020204030204" pitchFamily="34" charset="0"/>
          </a:endParaRPr>
        </a:p>
      </dgm:t>
    </dgm:pt>
    <dgm:pt modelId="{6AE50672-04D5-483F-B96B-A056FDE1DF03}" type="parTrans" cxnId="{8B396988-785F-44FC-825F-4CF6DA2E0174}">
      <dgm:prSet/>
      <dgm:spPr/>
      <dgm:t>
        <a:bodyPr/>
        <a:lstStyle/>
        <a:p>
          <a:endParaRPr lang="pt-PT" sz="1600"/>
        </a:p>
      </dgm:t>
    </dgm:pt>
    <dgm:pt modelId="{FFC1557D-EF7B-4D53-A89D-C4AFBA84643B}" type="sibTrans" cxnId="{8B396988-785F-44FC-825F-4CF6DA2E0174}">
      <dgm:prSet/>
      <dgm:spPr/>
      <dgm:t>
        <a:bodyPr/>
        <a:lstStyle/>
        <a:p>
          <a:endParaRPr lang="pt-PT" sz="1600"/>
        </a:p>
      </dgm:t>
    </dgm:pt>
    <dgm:pt modelId="{40EA3012-CB67-4D86-B13D-959F58C49B7C}">
      <dgm:prSet phldrT="[Texto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pt-PT" sz="1600" dirty="0" smtClean="0">
              <a:latin typeface="Calibri" panose="020F0502020204030204" pitchFamily="34" charset="0"/>
            </a:rPr>
            <a:t>Progresso no cumprimento das metas de valorização de RCD;</a:t>
          </a:r>
          <a:endParaRPr lang="pt-PT" sz="1600" dirty="0">
            <a:latin typeface="Calibri" panose="020F0502020204030204" pitchFamily="34" charset="0"/>
          </a:endParaRPr>
        </a:p>
      </dgm:t>
    </dgm:pt>
    <dgm:pt modelId="{8852DE0A-422E-4F55-AA45-A3DC7C8D2BB4}" type="parTrans" cxnId="{7C0D341B-781B-407D-B646-D05B76E5B53A}">
      <dgm:prSet/>
      <dgm:spPr/>
      <dgm:t>
        <a:bodyPr/>
        <a:lstStyle/>
        <a:p>
          <a:endParaRPr lang="pt-PT" sz="1600"/>
        </a:p>
      </dgm:t>
    </dgm:pt>
    <dgm:pt modelId="{5A96ABD4-296A-4315-92CF-EBC8E45EED7F}" type="sibTrans" cxnId="{7C0D341B-781B-407D-B646-D05B76E5B53A}">
      <dgm:prSet/>
      <dgm:spPr/>
      <dgm:t>
        <a:bodyPr/>
        <a:lstStyle/>
        <a:p>
          <a:endParaRPr lang="pt-PT" sz="1600"/>
        </a:p>
      </dgm:t>
    </dgm:pt>
    <dgm:pt modelId="{F3828560-4693-4EF3-9264-A1DAC4BD06BD}">
      <dgm:prSet phldrT="[Texto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pt-PT" sz="1600" dirty="0" smtClean="0">
              <a:latin typeface="Calibri" panose="020F0502020204030204" pitchFamily="34" charset="0"/>
            </a:rPr>
            <a:t>Progressos no sentido da harmonização dos mercados comunitários dos materiais reciclados provenientes de RCD;</a:t>
          </a:r>
          <a:endParaRPr lang="pt-PT" sz="1600" dirty="0">
            <a:latin typeface="Calibri" panose="020F0502020204030204" pitchFamily="34" charset="0"/>
          </a:endParaRPr>
        </a:p>
      </dgm:t>
    </dgm:pt>
    <dgm:pt modelId="{81928929-0303-4DF3-A5A3-CCEC7DB2AF02}" type="parTrans" cxnId="{49EBBF88-2E25-4667-8363-1A0169EC58B7}">
      <dgm:prSet/>
      <dgm:spPr/>
      <dgm:t>
        <a:bodyPr/>
        <a:lstStyle/>
        <a:p>
          <a:endParaRPr lang="pt-PT" sz="1600"/>
        </a:p>
      </dgm:t>
    </dgm:pt>
    <dgm:pt modelId="{6F23117A-8BEC-4819-8880-E479963C9240}" type="sibTrans" cxnId="{49EBBF88-2E25-4667-8363-1A0169EC58B7}">
      <dgm:prSet/>
      <dgm:spPr/>
      <dgm:t>
        <a:bodyPr/>
        <a:lstStyle/>
        <a:p>
          <a:endParaRPr lang="pt-PT" sz="1600"/>
        </a:p>
      </dgm:t>
    </dgm:pt>
    <dgm:pt modelId="{C84694B8-C765-45C0-94AF-59900D9558BF}">
      <dgm:prSet phldrT="[Texto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pt-PT" sz="1600" dirty="0" smtClean="0">
              <a:latin typeface="Calibri" panose="020F0502020204030204" pitchFamily="34" charset="0"/>
            </a:rPr>
            <a:t>Estatísticas de resíduos de construção e demolição fiáveis ​​em toda a UE;</a:t>
          </a:r>
          <a:endParaRPr lang="pt-PT" sz="1600" dirty="0">
            <a:latin typeface="Calibri" panose="020F0502020204030204" pitchFamily="34" charset="0"/>
          </a:endParaRPr>
        </a:p>
      </dgm:t>
    </dgm:pt>
    <dgm:pt modelId="{FC59F1E5-D0A2-4DC5-AF1A-B0BB9D46459F}" type="parTrans" cxnId="{9D98BB0F-ADA5-45B9-A4C1-6491F7EE3F8D}">
      <dgm:prSet/>
      <dgm:spPr/>
      <dgm:t>
        <a:bodyPr/>
        <a:lstStyle/>
        <a:p>
          <a:endParaRPr lang="pt-PT" sz="1600"/>
        </a:p>
      </dgm:t>
    </dgm:pt>
    <dgm:pt modelId="{9BCA2981-B3B2-4018-9710-5DD01475C594}" type="sibTrans" cxnId="{9D98BB0F-ADA5-45B9-A4C1-6491F7EE3F8D}">
      <dgm:prSet/>
      <dgm:spPr/>
      <dgm:t>
        <a:bodyPr/>
        <a:lstStyle/>
        <a:p>
          <a:endParaRPr lang="pt-PT" sz="1600"/>
        </a:p>
      </dgm:t>
    </dgm:pt>
    <dgm:pt modelId="{61DC15DB-065B-4EEC-8C2C-174F6CD86EEB}">
      <dgm:prSet phldrT="[Texto]" custT="1"/>
      <dgm:spPr/>
      <dgm:t>
        <a:bodyPr/>
        <a:lstStyle/>
        <a:p>
          <a:pPr>
            <a:spcBef>
              <a:spcPct val="0"/>
            </a:spcBef>
            <a:spcAft>
              <a:spcPct val="20000"/>
            </a:spcAft>
          </a:pPr>
          <a:endParaRPr lang="pt-PT" sz="1600" dirty="0"/>
        </a:p>
      </dgm:t>
    </dgm:pt>
    <dgm:pt modelId="{86806526-2E77-4CF3-8BC1-2294B9434D83}" type="parTrans" cxnId="{5C517FF9-1BB8-42CE-911B-AE84C870F691}">
      <dgm:prSet/>
      <dgm:spPr/>
      <dgm:t>
        <a:bodyPr/>
        <a:lstStyle/>
        <a:p>
          <a:endParaRPr lang="pt-PT" sz="1600"/>
        </a:p>
      </dgm:t>
    </dgm:pt>
    <dgm:pt modelId="{527914AF-BAD2-49EE-BC2C-4D66E5900DDD}" type="sibTrans" cxnId="{5C517FF9-1BB8-42CE-911B-AE84C870F691}">
      <dgm:prSet/>
      <dgm:spPr/>
      <dgm:t>
        <a:bodyPr/>
        <a:lstStyle/>
        <a:p>
          <a:endParaRPr lang="pt-PT" sz="1600"/>
        </a:p>
      </dgm:t>
    </dgm:pt>
    <dgm:pt modelId="{EEF7C19B-78DA-48C9-B17F-ACDC550EDD3B}">
      <dgm:prSet phldrT="[Texto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pt-PT" sz="1600" dirty="0" smtClean="0">
              <a:latin typeface="Calibri" panose="020F0502020204030204" pitchFamily="34" charset="0"/>
            </a:rPr>
            <a:t>Redução dos impactos ambientais e contribuição para a eficiência dos recursos.</a:t>
          </a:r>
          <a:endParaRPr lang="pt-PT" sz="1600" dirty="0">
            <a:latin typeface="Calibri" panose="020F0502020204030204" pitchFamily="34" charset="0"/>
          </a:endParaRPr>
        </a:p>
      </dgm:t>
    </dgm:pt>
    <dgm:pt modelId="{D23B9293-B30B-43CD-9E99-F8538E723631}" type="parTrans" cxnId="{A0206E00-7C06-40F4-854C-745EF24BD5AD}">
      <dgm:prSet/>
      <dgm:spPr/>
      <dgm:t>
        <a:bodyPr/>
        <a:lstStyle/>
        <a:p>
          <a:endParaRPr lang="pt-PT" sz="1600"/>
        </a:p>
      </dgm:t>
    </dgm:pt>
    <dgm:pt modelId="{2861EEA6-6BD5-406E-9FBF-8750E746DF73}" type="sibTrans" cxnId="{A0206E00-7C06-40F4-854C-745EF24BD5AD}">
      <dgm:prSet/>
      <dgm:spPr/>
      <dgm:t>
        <a:bodyPr/>
        <a:lstStyle/>
        <a:p>
          <a:endParaRPr lang="pt-PT" sz="1600"/>
        </a:p>
      </dgm:t>
    </dgm:pt>
    <dgm:pt modelId="{3230ADCF-E813-429D-AAF5-712FFF402EFE}">
      <dgm:prSet phldrT="[Texto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pt-PT" sz="1600" dirty="0">
            <a:latin typeface="Calibri" panose="020F0502020204030204" pitchFamily="34" charset="0"/>
          </a:endParaRPr>
        </a:p>
      </dgm:t>
    </dgm:pt>
    <dgm:pt modelId="{8866B3A4-F72E-4BCE-A0C0-FE9F981DF8A8}" type="parTrans" cxnId="{8AF965FB-F1BB-43FB-BE53-290EAE170B31}">
      <dgm:prSet/>
      <dgm:spPr/>
      <dgm:t>
        <a:bodyPr/>
        <a:lstStyle/>
        <a:p>
          <a:endParaRPr lang="pt-PT" sz="1600"/>
        </a:p>
      </dgm:t>
    </dgm:pt>
    <dgm:pt modelId="{D0435038-677C-430E-99EA-5EFA8188B3BB}" type="sibTrans" cxnId="{8AF965FB-F1BB-43FB-BE53-290EAE170B31}">
      <dgm:prSet/>
      <dgm:spPr/>
      <dgm:t>
        <a:bodyPr/>
        <a:lstStyle/>
        <a:p>
          <a:endParaRPr lang="pt-PT" sz="1600"/>
        </a:p>
      </dgm:t>
    </dgm:pt>
    <dgm:pt modelId="{6CA76D11-6AF6-4EC3-95EE-1DA7B4A98105}" type="pres">
      <dgm:prSet presAssocID="{F40F9F5A-6A4D-4925-9AEC-9038B104CB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395E72C-D9E7-44AE-A078-380C7E7FF208}" type="pres">
      <dgm:prSet presAssocID="{3BA37241-ABD0-4D42-B0C3-CACC11AB1C8B}" presName="parentText" presStyleLbl="node1" presStyleIdx="0" presStyleCnt="1" custScaleX="17237" custScaleY="40770" custLinFactNeighborX="-41752" custLinFactNeighborY="-121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EEE37BE-0A4F-48A3-A331-EB5FF56B1BB8}" type="pres">
      <dgm:prSet presAssocID="{3BA37241-ABD0-4D42-B0C3-CACC11AB1C8B}" presName="childText" presStyleLbl="revTx" presStyleIdx="0" presStyleCnt="1" custScaleY="93773" custLinFactNeighborX="-265" custLinFactNeighborY="3547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B2DA9F4-1F3C-4467-A938-362493F1E651}" type="presOf" srcId="{AC57051D-6316-470A-9D49-31AA6D2D8D3B}" destId="{0EEE37BE-0A4F-48A3-A331-EB5FF56B1BB8}" srcOrd="0" destOrd="1" presId="urn:microsoft.com/office/officeart/2005/8/layout/vList2"/>
    <dgm:cxn modelId="{92846B27-13A1-44EA-9FB8-224F5CD0B90A}" type="presOf" srcId="{61DC15DB-065B-4EEC-8C2C-174F6CD86EEB}" destId="{0EEE37BE-0A4F-48A3-A331-EB5FF56B1BB8}" srcOrd="0" destOrd="8" presId="urn:microsoft.com/office/officeart/2005/8/layout/vList2"/>
    <dgm:cxn modelId="{A0206E00-7C06-40F4-854C-745EF24BD5AD}" srcId="{3BA37241-ABD0-4D42-B0C3-CACC11AB1C8B}" destId="{EEF7C19B-78DA-48C9-B17F-ACDC550EDD3B}" srcOrd="6" destOrd="0" parTransId="{D23B9293-B30B-43CD-9E99-F8538E723631}" sibTransId="{2861EEA6-6BD5-406E-9FBF-8750E746DF73}"/>
    <dgm:cxn modelId="{D0E4EEF4-87CB-4E1C-9689-D76E90C95AE9}" type="presOf" srcId="{71DD0F04-EB03-4B55-BC3E-6C42605AA750}" destId="{0EEE37BE-0A4F-48A3-A331-EB5FF56B1BB8}" srcOrd="0" destOrd="0" presId="urn:microsoft.com/office/officeart/2005/8/layout/vList2"/>
    <dgm:cxn modelId="{3FBB5390-E1F0-47E6-9E3B-7B71B01F424C}" srcId="{3BA37241-ABD0-4D42-B0C3-CACC11AB1C8B}" destId="{AC57051D-6316-470A-9D49-31AA6D2D8D3B}" srcOrd="1" destOrd="0" parTransId="{0BBB702E-8E06-4707-A7FD-A8A9D4C6B74F}" sibTransId="{1F04657C-2A17-401A-8728-F0BEA40F6831}"/>
    <dgm:cxn modelId="{EDEA989C-CE10-4B2D-A15D-827E3F14E06E}" type="presOf" srcId="{EEF7C19B-78DA-48C9-B17F-ACDC550EDD3B}" destId="{0EEE37BE-0A4F-48A3-A331-EB5FF56B1BB8}" srcOrd="0" destOrd="6" presId="urn:microsoft.com/office/officeart/2005/8/layout/vList2"/>
    <dgm:cxn modelId="{5C517FF9-1BB8-42CE-911B-AE84C870F691}" srcId="{3BA37241-ABD0-4D42-B0C3-CACC11AB1C8B}" destId="{61DC15DB-065B-4EEC-8C2C-174F6CD86EEB}" srcOrd="8" destOrd="0" parTransId="{86806526-2E77-4CF3-8BC1-2294B9434D83}" sibTransId="{527914AF-BAD2-49EE-BC2C-4D66E5900DDD}"/>
    <dgm:cxn modelId="{CC963CDD-AFD6-45C8-BBE8-E1D386022241}" type="presOf" srcId="{40EA3012-CB67-4D86-B13D-959F58C49B7C}" destId="{0EEE37BE-0A4F-48A3-A331-EB5FF56B1BB8}" srcOrd="0" destOrd="3" presId="urn:microsoft.com/office/officeart/2005/8/layout/vList2"/>
    <dgm:cxn modelId="{7C0D341B-781B-407D-B646-D05B76E5B53A}" srcId="{3BA37241-ABD0-4D42-B0C3-CACC11AB1C8B}" destId="{40EA3012-CB67-4D86-B13D-959F58C49B7C}" srcOrd="3" destOrd="0" parTransId="{8852DE0A-422E-4F55-AA45-A3DC7C8D2BB4}" sibTransId="{5A96ABD4-296A-4315-92CF-EBC8E45EED7F}"/>
    <dgm:cxn modelId="{E5210E71-5F4E-4C56-A4C4-5FC88F385F5C}" srcId="{3BA37241-ABD0-4D42-B0C3-CACC11AB1C8B}" destId="{71DD0F04-EB03-4B55-BC3E-6C42605AA750}" srcOrd="0" destOrd="0" parTransId="{BD885813-36B0-467E-8191-1B676A1BCF9D}" sibTransId="{81C4FBD8-E377-4552-9D7C-5E8E72C51836}"/>
    <dgm:cxn modelId="{4299A80D-E0DD-45DA-A31C-FC2FE961FAF3}" type="presOf" srcId="{EADC6958-826A-4ED2-AE70-9F5B3687EEA9}" destId="{0EEE37BE-0A4F-48A3-A331-EB5FF56B1BB8}" srcOrd="0" destOrd="2" presId="urn:microsoft.com/office/officeart/2005/8/layout/vList2"/>
    <dgm:cxn modelId="{49EBBF88-2E25-4667-8363-1A0169EC58B7}" srcId="{3BA37241-ABD0-4D42-B0C3-CACC11AB1C8B}" destId="{F3828560-4693-4EF3-9264-A1DAC4BD06BD}" srcOrd="4" destOrd="0" parTransId="{81928929-0303-4DF3-A5A3-CCEC7DB2AF02}" sibTransId="{6F23117A-8BEC-4819-8880-E479963C9240}"/>
    <dgm:cxn modelId="{DE94B5C3-0972-471C-A0F1-5EAA34BE4B3C}" type="presOf" srcId="{F3828560-4693-4EF3-9264-A1DAC4BD06BD}" destId="{0EEE37BE-0A4F-48A3-A331-EB5FF56B1BB8}" srcOrd="0" destOrd="4" presId="urn:microsoft.com/office/officeart/2005/8/layout/vList2"/>
    <dgm:cxn modelId="{9D98BB0F-ADA5-45B9-A4C1-6491F7EE3F8D}" srcId="{3BA37241-ABD0-4D42-B0C3-CACC11AB1C8B}" destId="{C84694B8-C765-45C0-94AF-59900D9558BF}" srcOrd="5" destOrd="0" parTransId="{FC59F1E5-D0A2-4DC5-AF1A-B0BB9D46459F}" sibTransId="{9BCA2981-B3B2-4018-9710-5DD01475C594}"/>
    <dgm:cxn modelId="{8AF965FB-F1BB-43FB-BE53-290EAE170B31}" srcId="{3BA37241-ABD0-4D42-B0C3-CACC11AB1C8B}" destId="{3230ADCF-E813-429D-AAF5-712FFF402EFE}" srcOrd="7" destOrd="0" parTransId="{8866B3A4-F72E-4BCE-A0C0-FE9F981DF8A8}" sibTransId="{D0435038-677C-430E-99EA-5EFA8188B3BB}"/>
    <dgm:cxn modelId="{E39385BD-021E-44DD-BDB8-5FBA45AED895}" type="presOf" srcId="{F40F9F5A-6A4D-4925-9AEC-9038B104CB9E}" destId="{6CA76D11-6AF6-4EC3-95EE-1DA7B4A98105}" srcOrd="0" destOrd="0" presId="urn:microsoft.com/office/officeart/2005/8/layout/vList2"/>
    <dgm:cxn modelId="{8B396988-785F-44FC-825F-4CF6DA2E0174}" srcId="{3BA37241-ABD0-4D42-B0C3-CACC11AB1C8B}" destId="{EADC6958-826A-4ED2-AE70-9F5B3687EEA9}" srcOrd="2" destOrd="0" parTransId="{6AE50672-04D5-483F-B96B-A056FDE1DF03}" sibTransId="{FFC1557D-EF7B-4D53-A89D-C4AFBA84643B}"/>
    <dgm:cxn modelId="{42D2F1C9-5140-47E4-940A-E9FACF4BA40C}" type="presOf" srcId="{C84694B8-C765-45C0-94AF-59900D9558BF}" destId="{0EEE37BE-0A4F-48A3-A331-EB5FF56B1BB8}" srcOrd="0" destOrd="5" presId="urn:microsoft.com/office/officeart/2005/8/layout/vList2"/>
    <dgm:cxn modelId="{E0CEBA28-190F-4C9F-B72A-C7E1EAF46D33}" type="presOf" srcId="{3230ADCF-E813-429D-AAF5-712FFF402EFE}" destId="{0EEE37BE-0A4F-48A3-A331-EB5FF56B1BB8}" srcOrd="0" destOrd="7" presId="urn:microsoft.com/office/officeart/2005/8/layout/vList2"/>
    <dgm:cxn modelId="{39343F6F-1377-49A3-83A1-88F999146B66}" srcId="{F40F9F5A-6A4D-4925-9AEC-9038B104CB9E}" destId="{3BA37241-ABD0-4D42-B0C3-CACC11AB1C8B}" srcOrd="0" destOrd="0" parTransId="{F83BA00B-1C01-4DDB-A014-59B322884DED}" sibTransId="{97A01AF2-EA1C-45B4-90CF-6A6F709F818E}"/>
    <dgm:cxn modelId="{89B3A7C3-D859-4DC9-8691-D97EA2BFC1ED}" type="presOf" srcId="{3BA37241-ABD0-4D42-B0C3-CACC11AB1C8B}" destId="{6395E72C-D9E7-44AE-A078-380C7E7FF208}" srcOrd="0" destOrd="0" presId="urn:microsoft.com/office/officeart/2005/8/layout/vList2"/>
    <dgm:cxn modelId="{E7D9F0DE-A03A-48AF-B547-E90DD88A478D}" type="presParOf" srcId="{6CA76D11-6AF6-4EC3-95EE-1DA7B4A98105}" destId="{6395E72C-D9E7-44AE-A078-380C7E7FF208}" srcOrd="0" destOrd="0" presId="urn:microsoft.com/office/officeart/2005/8/layout/vList2"/>
    <dgm:cxn modelId="{910285C6-70BF-4BF7-ABEB-253E69DBB810}" type="presParOf" srcId="{6CA76D11-6AF6-4EC3-95EE-1DA7B4A98105}" destId="{0EEE37BE-0A4F-48A3-A331-EB5FF56B1BB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870DD-9484-489F-9181-97ABA728DC16}">
      <dsp:nvSpPr>
        <dsp:cNvPr id="0" name=""/>
        <dsp:cNvSpPr/>
      </dsp:nvSpPr>
      <dsp:spPr>
        <a:xfrm>
          <a:off x="-5202152" y="-785678"/>
          <a:ext cx="6107861" cy="6107861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31051-A65B-4D04-BDD0-68A9B7466AEC}">
      <dsp:nvSpPr>
        <dsp:cNvPr id="0" name=""/>
        <dsp:cNvSpPr/>
      </dsp:nvSpPr>
      <dsp:spPr>
        <a:xfrm>
          <a:off x="556386" y="453650"/>
          <a:ext cx="8451729" cy="9073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170" tIns="40640" rIns="40640" bIns="40640" numCol="1" spcCol="1270" anchor="ctr" anchorCtr="0">
          <a:noAutofit/>
        </a:bodyPr>
        <a:lstStyle/>
        <a:p>
          <a:pPr marR="0" lvl="0" algn="l" defTabSz="7112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pt-PT" sz="1600" b="1" kern="1200" dirty="0" smtClean="0">
              <a:latin typeface="+mn-lt"/>
              <a:cs typeface="Arial" panose="020B0604020202020204" pitchFamily="34" charset="0"/>
            </a:rPr>
            <a:t>Estabelecimento da hierarquia de gestão de RCD que privilegia a reutilização em obra, seguida de triagem na obra de origem, ou em local afeto à obra,  dos RCD cuja produção não é passível de prevenir. </a:t>
          </a:r>
          <a:endParaRPr lang="pt-PT" sz="1600" b="1" kern="1200" dirty="0">
            <a:latin typeface="+mn-lt"/>
            <a:cs typeface="Arial" panose="020B0604020202020204" pitchFamily="34" charset="0"/>
          </a:endParaRPr>
        </a:p>
      </dsp:txBody>
      <dsp:txXfrm>
        <a:off x="556386" y="453650"/>
        <a:ext cx="8451729" cy="907300"/>
      </dsp:txXfrm>
    </dsp:sp>
    <dsp:sp modelId="{73BC932A-871F-451D-AF3F-FDE57FD584EA}">
      <dsp:nvSpPr>
        <dsp:cNvPr id="0" name=""/>
        <dsp:cNvSpPr/>
      </dsp:nvSpPr>
      <dsp:spPr>
        <a:xfrm>
          <a:off x="-10676" y="340237"/>
          <a:ext cx="1134126" cy="1134126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8A4C3-2906-4C03-9E2E-95D1E8481341}">
      <dsp:nvSpPr>
        <dsp:cNvPr id="0" name=""/>
        <dsp:cNvSpPr/>
      </dsp:nvSpPr>
      <dsp:spPr>
        <a:xfrm>
          <a:off x="628603" y="1728194"/>
          <a:ext cx="8415045" cy="1066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170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latin typeface="+mn-lt"/>
              <a:cs typeface="Arial" panose="020B0604020202020204" pitchFamily="34" charset="0"/>
            </a:rPr>
            <a:t>Reutilização de solos e rochas não contendo substâncias perigosas, preferencialmente na obra de origem ou noutras obras, bem como na recuperação ambiental e paisagística de pedreiras, na cobertura de aterros destinados a resíduos ou em local licenciado pelas câmaras municipais</a:t>
          </a:r>
        </a:p>
      </dsp:txBody>
      <dsp:txXfrm>
        <a:off x="628603" y="1728194"/>
        <a:ext cx="8415045" cy="1066595"/>
      </dsp:txXfrm>
    </dsp:sp>
    <dsp:sp modelId="{8EBE1BE6-6196-413B-A0D6-A4E480E8CEE4}">
      <dsp:nvSpPr>
        <dsp:cNvPr id="0" name=""/>
        <dsp:cNvSpPr/>
      </dsp:nvSpPr>
      <dsp:spPr>
        <a:xfrm>
          <a:off x="123439" y="1729598"/>
          <a:ext cx="1090836" cy="1063787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7575CE-F0FD-4BC6-8A40-B28D450B2240}">
      <dsp:nvSpPr>
        <dsp:cNvPr id="0" name=""/>
        <dsp:cNvSpPr/>
      </dsp:nvSpPr>
      <dsp:spPr>
        <a:xfrm>
          <a:off x="556386" y="3175552"/>
          <a:ext cx="8451729" cy="9073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170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latin typeface="+mn-lt"/>
              <a:cs typeface="Arial" panose="020B0604020202020204" pitchFamily="34" charset="0"/>
            </a:rPr>
            <a:t>Obrigatoriedade de triagem prévia à deposição dos RCD em aterro</a:t>
          </a:r>
          <a:endParaRPr lang="pt-PT" sz="1600" b="1" kern="1200" dirty="0">
            <a:latin typeface="+mn-lt"/>
            <a:cs typeface="Arial" panose="020B0604020202020204" pitchFamily="34" charset="0"/>
          </a:endParaRPr>
        </a:p>
      </dsp:txBody>
      <dsp:txXfrm>
        <a:off x="556386" y="3175552"/>
        <a:ext cx="8451729" cy="907300"/>
      </dsp:txXfrm>
    </dsp:sp>
    <dsp:sp modelId="{D29FF9F0-3765-41F1-BF63-31D7D9D8B488}">
      <dsp:nvSpPr>
        <dsp:cNvPr id="0" name=""/>
        <dsp:cNvSpPr/>
      </dsp:nvSpPr>
      <dsp:spPr>
        <a:xfrm>
          <a:off x="-10676" y="3062140"/>
          <a:ext cx="1134126" cy="1134126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5E72C-D9E7-44AE-A078-380C7E7FF208}">
      <dsp:nvSpPr>
        <dsp:cNvPr id="0" name=""/>
        <dsp:cNvSpPr/>
      </dsp:nvSpPr>
      <dsp:spPr>
        <a:xfrm>
          <a:off x="0" y="0"/>
          <a:ext cx="3240323" cy="496089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rPr>
            <a:t>Exemplos de melhores práticas</a:t>
          </a:r>
          <a:endParaRPr lang="pt-PT" sz="1600" b="1" kern="1200" dirty="0">
            <a:solidFill>
              <a:schemeClr val="bg1">
                <a:lumMod val="95000"/>
              </a:schemeClr>
            </a:solidFill>
            <a:latin typeface="Calibri" panose="020F0502020204030204" pitchFamily="34" charset="0"/>
          </a:endParaRPr>
        </a:p>
      </dsp:txBody>
      <dsp:txXfrm>
        <a:off x="24217" y="24217"/>
        <a:ext cx="3191889" cy="447655"/>
      </dsp:txXfrm>
    </dsp:sp>
    <dsp:sp modelId="{0EEE37BE-0A4F-48A3-A331-EB5FF56B1BB8}">
      <dsp:nvSpPr>
        <dsp:cNvPr id="0" name=""/>
        <dsp:cNvSpPr/>
      </dsp:nvSpPr>
      <dsp:spPr>
        <a:xfrm>
          <a:off x="0" y="2041893"/>
          <a:ext cx="8280920" cy="1009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1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pt-PT" sz="1600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pt-PT" sz="1600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PT" sz="1600" kern="1200" dirty="0"/>
        </a:p>
      </dsp:txBody>
      <dsp:txXfrm>
        <a:off x="0" y="2041893"/>
        <a:ext cx="8280920" cy="10093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5E72C-D9E7-44AE-A078-380C7E7FF208}">
      <dsp:nvSpPr>
        <dsp:cNvPr id="0" name=""/>
        <dsp:cNvSpPr/>
      </dsp:nvSpPr>
      <dsp:spPr>
        <a:xfrm>
          <a:off x="0" y="0"/>
          <a:ext cx="3240323" cy="496089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rPr>
            <a:t>Exemplos de melhores práticas</a:t>
          </a:r>
          <a:endParaRPr lang="pt-PT" sz="1600" b="1" kern="1200" dirty="0">
            <a:solidFill>
              <a:schemeClr val="bg1">
                <a:lumMod val="95000"/>
              </a:schemeClr>
            </a:solidFill>
            <a:latin typeface="Calibri" panose="020F0502020204030204" pitchFamily="34" charset="0"/>
          </a:endParaRPr>
        </a:p>
      </dsp:txBody>
      <dsp:txXfrm>
        <a:off x="24217" y="24217"/>
        <a:ext cx="3191889" cy="447655"/>
      </dsp:txXfrm>
    </dsp:sp>
    <dsp:sp modelId="{0EEE37BE-0A4F-48A3-A331-EB5FF56B1BB8}">
      <dsp:nvSpPr>
        <dsp:cNvPr id="0" name=""/>
        <dsp:cNvSpPr/>
      </dsp:nvSpPr>
      <dsp:spPr>
        <a:xfrm>
          <a:off x="0" y="2041893"/>
          <a:ext cx="8280920" cy="1009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1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pt-PT" sz="1600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pt-PT" sz="1600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PT" sz="1600" kern="1200" dirty="0"/>
        </a:p>
      </dsp:txBody>
      <dsp:txXfrm>
        <a:off x="0" y="2041893"/>
        <a:ext cx="8280920" cy="10093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5E72C-D9E7-44AE-A078-380C7E7FF208}">
      <dsp:nvSpPr>
        <dsp:cNvPr id="0" name=""/>
        <dsp:cNvSpPr/>
      </dsp:nvSpPr>
      <dsp:spPr>
        <a:xfrm>
          <a:off x="0" y="0"/>
          <a:ext cx="3240323" cy="496089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rPr>
            <a:t>Exemplos de melhores práticas</a:t>
          </a:r>
          <a:endParaRPr lang="pt-PT" sz="1600" b="1" kern="1200" dirty="0">
            <a:solidFill>
              <a:schemeClr val="bg1">
                <a:lumMod val="95000"/>
              </a:schemeClr>
            </a:solidFill>
            <a:latin typeface="Calibri" panose="020F0502020204030204" pitchFamily="34" charset="0"/>
          </a:endParaRPr>
        </a:p>
      </dsp:txBody>
      <dsp:txXfrm>
        <a:off x="24217" y="24217"/>
        <a:ext cx="3191889" cy="447655"/>
      </dsp:txXfrm>
    </dsp:sp>
    <dsp:sp modelId="{0EEE37BE-0A4F-48A3-A331-EB5FF56B1BB8}">
      <dsp:nvSpPr>
        <dsp:cNvPr id="0" name=""/>
        <dsp:cNvSpPr/>
      </dsp:nvSpPr>
      <dsp:spPr>
        <a:xfrm>
          <a:off x="0" y="2041893"/>
          <a:ext cx="8280920" cy="1009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1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pt-PT" sz="1600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pt-PT" sz="1600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PT" sz="1600" kern="1200" dirty="0"/>
        </a:p>
      </dsp:txBody>
      <dsp:txXfrm>
        <a:off x="0" y="2041893"/>
        <a:ext cx="8280920" cy="100937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5E72C-D9E7-44AE-A078-380C7E7FF208}">
      <dsp:nvSpPr>
        <dsp:cNvPr id="0" name=""/>
        <dsp:cNvSpPr/>
      </dsp:nvSpPr>
      <dsp:spPr>
        <a:xfrm>
          <a:off x="0" y="0"/>
          <a:ext cx="3240323" cy="496089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rPr>
            <a:t>Exemplos de melhores práticas</a:t>
          </a:r>
          <a:endParaRPr lang="pt-PT" sz="1600" b="1" kern="1200" dirty="0">
            <a:solidFill>
              <a:schemeClr val="bg1">
                <a:lumMod val="95000"/>
              </a:schemeClr>
            </a:solidFill>
            <a:latin typeface="Calibri" panose="020F0502020204030204" pitchFamily="34" charset="0"/>
          </a:endParaRPr>
        </a:p>
      </dsp:txBody>
      <dsp:txXfrm>
        <a:off x="24217" y="24217"/>
        <a:ext cx="3191889" cy="447655"/>
      </dsp:txXfrm>
    </dsp:sp>
    <dsp:sp modelId="{0EEE37BE-0A4F-48A3-A331-EB5FF56B1BB8}">
      <dsp:nvSpPr>
        <dsp:cNvPr id="0" name=""/>
        <dsp:cNvSpPr/>
      </dsp:nvSpPr>
      <dsp:spPr>
        <a:xfrm>
          <a:off x="0" y="2041893"/>
          <a:ext cx="8280920" cy="1009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1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pt-PT" sz="1600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pt-PT" sz="1600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PT" sz="1600" kern="1200" dirty="0"/>
        </a:p>
      </dsp:txBody>
      <dsp:txXfrm>
        <a:off x="0" y="2041893"/>
        <a:ext cx="8280920" cy="100937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2536-5236-42A4-83E4-DF559CB7B4CF}">
      <dsp:nvSpPr>
        <dsp:cNvPr id="0" name=""/>
        <dsp:cNvSpPr/>
      </dsp:nvSpPr>
      <dsp:spPr>
        <a:xfrm>
          <a:off x="2580349" y="2240732"/>
          <a:ext cx="1723464" cy="17234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>
              <a:latin typeface="Calibri" pitchFamily="34" charset="0"/>
            </a:rPr>
            <a:t>Protocolo</a:t>
          </a:r>
          <a:endParaRPr lang="pt-PT" sz="2300" kern="1200" dirty="0">
            <a:latin typeface="Calibri" pitchFamily="34" charset="0"/>
          </a:endParaRPr>
        </a:p>
      </dsp:txBody>
      <dsp:txXfrm>
        <a:off x="2832744" y="2493127"/>
        <a:ext cx="1218674" cy="1218674"/>
      </dsp:txXfrm>
    </dsp:sp>
    <dsp:sp modelId="{5C3537A9-BC27-4313-BACC-7500363393B6}">
      <dsp:nvSpPr>
        <dsp:cNvPr id="0" name=""/>
        <dsp:cNvSpPr/>
      </dsp:nvSpPr>
      <dsp:spPr>
        <a:xfrm>
          <a:off x="1547870" y="2900818"/>
          <a:ext cx="903972" cy="49118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2D3EA-8A1F-4AE9-A130-47AE8B1CF4D9}">
      <dsp:nvSpPr>
        <dsp:cNvPr id="0" name=""/>
        <dsp:cNvSpPr/>
      </dsp:nvSpPr>
      <dsp:spPr>
        <a:xfrm>
          <a:off x="260199" y="2573999"/>
          <a:ext cx="1301204" cy="1056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>
              <a:latin typeface="Calibri" pitchFamily="34" charset="0"/>
            </a:rPr>
            <a:t>Profissionais da indústria</a:t>
          </a:r>
          <a:endParaRPr lang="pt-PT" sz="1700" kern="1200" dirty="0">
            <a:latin typeface="Calibri" pitchFamily="34" charset="0"/>
          </a:endParaRPr>
        </a:p>
      </dsp:txBody>
      <dsp:txXfrm>
        <a:off x="291155" y="2604955"/>
        <a:ext cx="1239292" cy="995018"/>
      </dsp:txXfrm>
    </dsp:sp>
    <dsp:sp modelId="{4277EC32-13F5-46E0-A907-4739B5845C8A}">
      <dsp:nvSpPr>
        <dsp:cNvPr id="0" name=""/>
        <dsp:cNvSpPr/>
      </dsp:nvSpPr>
      <dsp:spPr>
        <a:xfrm rot="3246125">
          <a:off x="1972302" y="1968250"/>
          <a:ext cx="898790" cy="41491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E6BE7-865A-4EE1-A285-6B62730CF0A3}">
      <dsp:nvSpPr>
        <dsp:cNvPr id="0" name=""/>
        <dsp:cNvSpPr/>
      </dsp:nvSpPr>
      <dsp:spPr>
        <a:xfrm>
          <a:off x="934259" y="822274"/>
          <a:ext cx="1315236" cy="980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>
              <a:latin typeface="Calibri" pitchFamily="34" charset="0"/>
            </a:rPr>
            <a:t>Autoridades públicas</a:t>
          </a:r>
          <a:endParaRPr lang="pt-PT" sz="1700" kern="1200" dirty="0">
            <a:latin typeface="Calibri" pitchFamily="34" charset="0"/>
          </a:endParaRPr>
        </a:p>
      </dsp:txBody>
      <dsp:txXfrm>
        <a:off x="962980" y="850995"/>
        <a:ext cx="1257794" cy="923164"/>
      </dsp:txXfrm>
    </dsp:sp>
    <dsp:sp modelId="{994A8D62-4217-41AC-9102-7EC2DA75A82D}">
      <dsp:nvSpPr>
        <dsp:cNvPr id="0" name=""/>
        <dsp:cNvSpPr/>
      </dsp:nvSpPr>
      <dsp:spPr>
        <a:xfrm rot="5317747">
          <a:off x="2861214" y="1437079"/>
          <a:ext cx="945751" cy="49118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C63F9-BAA7-4FDE-AE1B-A2BC125EEDC0}">
      <dsp:nvSpPr>
        <dsp:cNvPr id="0" name=""/>
        <dsp:cNvSpPr/>
      </dsp:nvSpPr>
      <dsp:spPr>
        <a:xfrm>
          <a:off x="2714492" y="94868"/>
          <a:ext cx="1407563" cy="9698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>
              <a:latin typeface="Calibri" pitchFamily="34" charset="0"/>
            </a:rPr>
            <a:t>Organismos de certificação da qualidade</a:t>
          </a:r>
          <a:endParaRPr lang="pt-PT" sz="1700" kern="1200" dirty="0">
            <a:latin typeface="Calibri" pitchFamily="34" charset="0"/>
          </a:endParaRPr>
        </a:p>
      </dsp:txBody>
      <dsp:txXfrm>
        <a:off x="2742898" y="123274"/>
        <a:ext cx="1350751" cy="913054"/>
      </dsp:txXfrm>
    </dsp:sp>
    <dsp:sp modelId="{784C9BDA-2241-4116-A397-7AEACD630E23}">
      <dsp:nvSpPr>
        <dsp:cNvPr id="0" name=""/>
        <dsp:cNvSpPr/>
      </dsp:nvSpPr>
      <dsp:spPr>
        <a:xfrm rot="19054058" flipH="1">
          <a:off x="3969468" y="1948026"/>
          <a:ext cx="767938" cy="49118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60794-BC7F-49AD-9ACD-B081160C25DF}">
      <dsp:nvSpPr>
        <dsp:cNvPr id="0" name=""/>
        <dsp:cNvSpPr/>
      </dsp:nvSpPr>
      <dsp:spPr>
        <a:xfrm>
          <a:off x="4622354" y="725907"/>
          <a:ext cx="1311781" cy="11398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>
              <a:latin typeface="Calibri" pitchFamily="34" charset="0"/>
            </a:rPr>
            <a:t>Clientes de materiais reciclados</a:t>
          </a:r>
          <a:endParaRPr lang="pt-PT" sz="1700" kern="1200" dirty="0">
            <a:latin typeface="Calibri" pitchFamily="34" charset="0"/>
          </a:endParaRPr>
        </a:p>
      </dsp:txBody>
      <dsp:txXfrm>
        <a:off x="4655739" y="759292"/>
        <a:ext cx="1245011" cy="1073073"/>
      </dsp:txXfrm>
    </dsp:sp>
    <dsp:sp modelId="{FDD2CC6E-783D-44E4-80BF-75328F0702BE}">
      <dsp:nvSpPr>
        <dsp:cNvPr id="0" name=""/>
        <dsp:cNvSpPr/>
      </dsp:nvSpPr>
      <dsp:spPr>
        <a:xfrm rot="10800000">
          <a:off x="4332310" y="2876283"/>
          <a:ext cx="732442" cy="49118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9CE09-1030-4EC1-8310-F09BFF726F1E}">
      <dsp:nvSpPr>
        <dsp:cNvPr id="0" name=""/>
        <dsp:cNvSpPr/>
      </dsp:nvSpPr>
      <dsp:spPr>
        <a:xfrm>
          <a:off x="5348163" y="2598533"/>
          <a:ext cx="1250399" cy="10078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 smtClean="0">
              <a:latin typeface="Calibri" pitchFamily="34" charset="0"/>
            </a:rPr>
            <a:t>Empresas de reciclagem</a:t>
          </a:r>
          <a:endParaRPr lang="pt-PT" sz="1700" kern="1200" dirty="0">
            <a:latin typeface="Calibri" pitchFamily="34" charset="0"/>
          </a:endParaRPr>
        </a:p>
      </dsp:txBody>
      <dsp:txXfrm>
        <a:off x="5377682" y="2628052"/>
        <a:ext cx="1191361" cy="94882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2536-5236-42A4-83E4-DF559CB7B4CF}">
      <dsp:nvSpPr>
        <dsp:cNvPr id="0" name=""/>
        <dsp:cNvSpPr/>
      </dsp:nvSpPr>
      <dsp:spPr>
        <a:xfrm>
          <a:off x="2327668" y="2002641"/>
          <a:ext cx="1539554" cy="1539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100" kern="1200" dirty="0" smtClean="0">
              <a:latin typeface="Calibri" pitchFamily="34" charset="0"/>
            </a:rPr>
            <a:t>Objetivo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100" kern="1200" dirty="0" smtClean="0">
              <a:latin typeface="Calibri" pitchFamily="34" charset="0"/>
            </a:rPr>
            <a:t>Protocolo</a:t>
          </a:r>
          <a:endParaRPr lang="pt-PT" sz="2100" kern="1200" dirty="0">
            <a:latin typeface="Calibri" pitchFamily="34" charset="0"/>
          </a:endParaRPr>
        </a:p>
      </dsp:txBody>
      <dsp:txXfrm>
        <a:off x="2553130" y="2228103"/>
        <a:ext cx="1088630" cy="1088630"/>
      </dsp:txXfrm>
    </dsp:sp>
    <dsp:sp modelId="{5C3537A9-BC27-4313-BACC-7500363393B6}">
      <dsp:nvSpPr>
        <dsp:cNvPr id="0" name=""/>
        <dsp:cNvSpPr/>
      </dsp:nvSpPr>
      <dsp:spPr>
        <a:xfrm rot="10800000">
          <a:off x="1404159" y="2592289"/>
          <a:ext cx="808565" cy="4387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2D3EA-8A1F-4AE9-A130-47AE8B1CF4D9}">
      <dsp:nvSpPr>
        <dsp:cNvPr id="0" name=""/>
        <dsp:cNvSpPr/>
      </dsp:nvSpPr>
      <dsp:spPr>
        <a:xfrm>
          <a:off x="253151" y="2300345"/>
          <a:ext cx="1162353" cy="944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>
              <a:latin typeface="Calibri" pitchFamily="34" charset="0"/>
            </a:rPr>
            <a:t>Profissionais da indústria</a:t>
          </a:r>
          <a:endParaRPr lang="pt-PT" sz="1500" kern="1200" dirty="0">
            <a:latin typeface="Calibri" pitchFamily="34" charset="0"/>
          </a:endParaRPr>
        </a:p>
      </dsp:txBody>
      <dsp:txXfrm>
        <a:off x="280804" y="2327998"/>
        <a:ext cx="1107047" cy="888839"/>
      </dsp:txXfrm>
    </dsp:sp>
    <dsp:sp modelId="{4277EC32-13F5-46E0-A907-4739B5845C8A}">
      <dsp:nvSpPr>
        <dsp:cNvPr id="0" name=""/>
        <dsp:cNvSpPr/>
      </dsp:nvSpPr>
      <dsp:spPr>
        <a:xfrm rot="13770621">
          <a:off x="1820710" y="1754212"/>
          <a:ext cx="783742" cy="37063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E6BE7-865A-4EE1-A285-6B62730CF0A3}">
      <dsp:nvSpPr>
        <dsp:cNvPr id="0" name=""/>
        <dsp:cNvSpPr/>
      </dsp:nvSpPr>
      <dsp:spPr>
        <a:xfrm>
          <a:off x="909735" y="734169"/>
          <a:ext cx="1174887" cy="875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>
              <a:latin typeface="Calibri" pitchFamily="34" charset="0"/>
            </a:rPr>
            <a:t>Autoridades públicas</a:t>
          </a:r>
          <a:endParaRPr lang="pt-PT" sz="1500" kern="1200" dirty="0">
            <a:latin typeface="Calibri" pitchFamily="34" charset="0"/>
          </a:endParaRPr>
        </a:p>
      </dsp:txBody>
      <dsp:txXfrm>
        <a:off x="935391" y="759825"/>
        <a:ext cx="1123575" cy="824654"/>
      </dsp:txXfrm>
    </dsp:sp>
    <dsp:sp modelId="{994A8D62-4217-41AC-9102-7EC2DA75A82D}">
      <dsp:nvSpPr>
        <dsp:cNvPr id="0" name=""/>
        <dsp:cNvSpPr/>
      </dsp:nvSpPr>
      <dsp:spPr>
        <a:xfrm rot="16200000">
          <a:off x="2615015" y="1283743"/>
          <a:ext cx="846014" cy="4387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C63F9-BAA7-4FDE-AE1B-A2BC125EEDC0}">
      <dsp:nvSpPr>
        <dsp:cNvPr id="0" name=""/>
        <dsp:cNvSpPr/>
      </dsp:nvSpPr>
      <dsp:spPr>
        <a:xfrm>
          <a:off x="2501445" y="83819"/>
          <a:ext cx="1257362" cy="866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>
              <a:latin typeface="Calibri" pitchFamily="34" charset="0"/>
            </a:rPr>
            <a:t>Organismos de certificação da qualidade</a:t>
          </a:r>
          <a:endParaRPr lang="pt-PT" sz="1500" kern="1200" dirty="0">
            <a:latin typeface="Calibri" pitchFamily="34" charset="0"/>
          </a:endParaRPr>
        </a:p>
      </dsp:txBody>
      <dsp:txXfrm>
        <a:off x="2526820" y="109194"/>
        <a:ext cx="1206612" cy="815621"/>
      </dsp:txXfrm>
    </dsp:sp>
    <dsp:sp modelId="{784C9BDA-2241-4116-A397-7AEACD630E23}">
      <dsp:nvSpPr>
        <dsp:cNvPr id="0" name=""/>
        <dsp:cNvSpPr/>
      </dsp:nvSpPr>
      <dsp:spPr>
        <a:xfrm rot="8253773" flipH="1">
          <a:off x="3568453" y="1740435"/>
          <a:ext cx="686881" cy="4387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60794-BC7F-49AD-9ACD-B081160C25DF}">
      <dsp:nvSpPr>
        <dsp:cNvPr id="0" name=""/>
        <dsp:cNvSpPr/>
      </dsp:nvSpPr>
      <dsp:spPr>
        <a:xfrm>
          <a:off x="4153185" y="648071"/>
          <a:ext cx="1171801" cy="10182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>
              <a:latin typeface="Calibri" pitchFamily="34" charset="0"/>
            </a:rPr>
            <a:t>Clientes de materiais reciclados</a:t>
          </a:r>
          <a:endParaRPr lang="pt-PT" sz="1500" kern="1200" dirty="0">
            <a:latin typeface="Calibri" pitchFamily="34" charset="0"/>
          </a:endParaRPr>
        </a:p>
      </dsp:txBody>
      <dsp:txXfrm>
        <a:off x="4183007" y="677893"/>
        <a:ext cx="1112157" cy="958566"/>
      </dsp:txXfrm>
    </dsp:sp>
    <dsp:sp modelId="{FDD2CC6E-783D-44E4-80BF-75328F0702BE}">
      <dsp:nvSpPr>
        <dsp:cNvPr id="0" name=""/>
        <dsp:cNvSpPr/>
      </dsp:nvSpPr>
      <dsp:spPr>
        <a:xfrm>
          <a:off x="3892710" y="2570372"/>
          <a:ext cx="655138" cy="4387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9CE09-1030-4EC1-8310-F09BFF726F1E}">
      <dsp:nvSpPr>
        <dsp:cNvPr id="0" name=""/>
        <dsp:cNvSpPr/>
      </dsp:nvSpPr>
      <dsp:spPr>
        <a:xfrm>
          <a:off x="4802079" y="2322260"/>
          <a:ext cx="1116969" cy="900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>
              <a:latin typeface="Calibri" pitchFamily="34" charset="0"/>
            </a:rPr>
            <a:t>Empresas de reciclagem</a:t>
          </a:r>
          <a:endParaRPr lang="pt-PT" sz="1500" kern="1200" dirty="0">
            <a:latin typeface="Calibri" pitchFamily="34" charset="0"/>
          </a:endParaRPr>
        </a:p>
      </dsp:txBody>
      <dsp:txXfrm>
        <a:off x="4828448" y="2348629"/>
        <a:ext cx="1064231" cy="847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870DD-9484-489F-9181-97ABA728DC16}">
      <dsp:nvSpPr>
        <dsp:cNvPr id="0" name=""/>
        <dsp:cNvSpPr/>
      </dsp:nvSpPr>
      <dsp:spPr>
        <a:xfrm>
          <a:off x="-5432383" y="-821328"/>
          <a:ext cx="6386430" cy="6386430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31051-A65B-4D04-BDD0-68A9B7466AEC}">
      <dsp:nvSpPr>
        <dsp:cNvPr id="0" name=""/>
        <dsp:cNvSpPr/>
      </dsp:nvSpPr>
      <dsp:spPr>
        <a:xfrm>
          <a:off x="589011" y="474377"/>
          <a:ext cx="8039424" cy="948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3074" tIns="40640" rIns="40640" bIns="40640" numCol="1" spcCol="1270" anchor="ctr" anchorCtr="0">
          <a:noAutofit/>
        </a:bodyPr>
        <a:lstStyle/>
        <a:p>
          <a:pPr marR="0" lvl="0" algn="l" defTabSz="7112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pt-PT" sz="1600" b="1" kern="1200" dirty="0" smtClean="0">
              <a:latin typeface="+mn-lt"/>
              <a:cs typeface="Arial" panose="020B0604020202020204" pitchFamily="34" charset="0"/>
            </a:rPr>
            <a:t>Aplicação de RCD em obra condicionada à observância de normas técnicas nacionais ou comunitárias</a:t>
          </a:r>
          <a:endParaRPr lang="pt-PT" sz="1600" b="1" kern="1200" dirty="0">
            <a:latin typeface="+mn-lt"/>
            <a:cs typeface="Arial" panose="020B0604020202020204" pitchFamily="34" charset="0"/>
          </a:endParaRPr>
        </a:p>
      </dsp:txBody>
      <dsp:txXfrm>
        <a:off x="589011" y="474377"/>
        <a:ext cx="8039424" cy="948754"/>
      </dsp:txXfrm>
    </dsp:sp>
    <dsp:sp modelId="{73BC932A-871F-451D-AF3F-FDE57FD584EA}">
      <dsp:nvSpPr>
        <dsp:cNvPr id="0" name=""/>
        <dsp:cNvSpPr/>
      </dsp:nvSpPr>
      <dsp:spPr>
        <a:xfrm>
          <a:off x="-3960" y="355782"/>
          <a:ext cx="1185943" cy="118594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8A4C3-2906-4C03-9E2E-95D1E8481341}">
      <dsp:nvSpPr>
        <dsp:cNvPr id="0" name=""/>
        <dsp:cNvSpPr/>
      </dsp:nvSpPr>
      <dsp:spPr>
        <a:xfrm>
          <a:off x="689851" y="1821978"/>
          <a:ext cx="7972248" cy="1085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3074" tIns="30480" rIns="30480" bIns="30480" numCol="1" spcCol="1270" anchor="ctr" anchorCtr="0">
          <a:noAutofit/>
        </a:bodyPr>
        <a:lstStyle/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>
              <a:latin typeface="+mn-lt"/>
            </a:rPr>
            <a:t>  </a:t>
          </a:r>
          <a:r>
            <a:rPr lang="pt-PT" sz="1600" b="1" kern="1200" dirty="0" smtClean="0">
              <a:latin typeface="+mn-lt"/>
              <a:cs typeface="Arial" panose="020B0604020202020204" pitchFamily="34" charset="0"/>
            </a:rPr>
            <a:t>Responsabilização pela gestão dos RCD dos vários intervenientes no seu ciclo de vida </a:t>
          </a:r>
        </a:p>
      </dsp:txBody>
      <dsp:txXfrm>
        <a:off x="689851" y="1821978"/>
        <a:ext cx="7972248" cy="1085678"/>
      </dsp:txXfrm>
    </dsp:sp>
    <dsp:sp modelId="{8EBE1BE6-6196-413B-A0D6-A4E480E8CEE4}">
      <dsp:nvSpPr>
        <dsp:cNvPr id="0" name=""/>
        <dsp:cNvSpPr/>
      </dsp:nvSpPr>
      <dsp:spPr>
        <a:xfrm>
          <a:off x="136283" y="1808622"/>
          <a:ext cx="1140675" cy="111239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7575CE-F0FD-4BC6-8A40-B28D450B2240}">
      <dsp:nvSpPr>
        <dsp:cNvPr id="0" name=""/>
        <dsp:cNvSpPr/>
      </dsp:nvSpPr>
      <dsp:spPr>
        <a:xfrm>
          <a:off x="589011" y="3320641"/>
          <a:ext cx="8039424" cy="948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3074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latin typeface="+mn-lt"/>
              <a:cs typeface="Arial" panose="020B0604020202020204" pitchFamily="34" charset="0"/>
            </a:rPr>
            <a:t>Criação de mecanismos ao nível do planeamento e gestão de RCD  </a:t>
          </a:r>
          <a:br>
            <a:rPr lang="pt-PT" sz="1600" b="1" kern="1200" dirty="0" smtClean="0">
              <a:latin typeface="+mn-lt"/>
              <a:cs typeface="Arial" panose="020B0604020202020204" pitchFamily="34" charset="0"/>
            </a:rPr>
          </a:br>
          <a:r>
            <a:rPr lang="pt-PT" sz="1600" b="1" kern="1200" dirty="0" smtClean="0">
              <a:latin typeface="+mn-lt"/>
              <a:cs typeface="Arial" panose="020B0604020202020204" pitchFamily="34" charset="0"/>
            </a:rPr>
            <a:t>(</a:t>
          </a:r>
          <a:r>
            <a:rPr lang="pt-PT" sz="1600" b="0" kern="1200" dirty="0" smtClean="0">
              <a:latin typeface="+mn-lt"/>
              <a:cs typeface="Arial" panose="020B0604020202020204" pitchFamily="34" charset="0"/>
            </a:rPr>
            <a:t>Plano de Prevenção e Gestão de RCD em obras públicas e Registo de dados de RCD  em obras particulares)</a:t>
          </a:r>
          <a:endParaRPr lang="pt-PT" sz="1600" b="0" kern="1200" dirty="0">
            <a:latin typeface="+mn-lt"/>
            <a:cs typeface="Arial" panose="020B0604020202020204" pitchFamily="34" charset="0"/>
          </a:endParaRPr>
        </a:p>
      </dsp:txBody>
      <dsp:txXfrm>
        <a:off x="589011" y="3320641"/>
        <a:ext cx="8039424" cy="948754"/>
      </dsp:txXfrm>
    </dsp:sp>
    <dsp:sp modelId="{D29FF9F0-3765-41F1-BF63-31D7D9D8B488}">
      <dsp:nvSpPr>
        <dsp:cNvPr id="0" name=""/>
        <dsp:cNvSpPr/>
      </dsp:nvSpPr>
      <dsp:spPr>
        <a:xfrm>
          <a:off x="-3960" y="3202046"/>
          <a:ext cx="1185943" cy="118594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DC968-FB53-4236-A9CB-C0B77746C1D1}">
      <dsp:nvSpPr>
        <dsp:cNvPr id="0" name=""/>
        <dsp:cNvSpPr/>
      </dsp:nvSpPr>
      <dsp:spPr>
        <a:xfrm>
          <a:off x="6463" y="449974"/>
          <a:ext cx="1931877" cy="175680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Calibri" panose="020F0502020204030204" pitchFamily="34" charset="0"/>
            </a:rPr>
            <a:t>incentivar a utilização dos RCD em obra</a:t>
          </a:r>
          <a:endParaRPr lang="pt-PT" sz="1800" kern="1200" dirty="0">
            <a:latin typeface="Calibri" panose="020F0502020204030204" pitchFamily="34" charset="0"/>
          </a:endParaRPr>
        </a:p>
      </dsp:txBody>
      <dsp:txXfrm>
        <a:off x="57918" y="501429"/>
        <a:ext cx="1828967" cy="1653891"/>
      </dsp:txXfrm>
    </dsp:sp>
    <dsp:sp modelId="{F66143BB-2A58-43B2-A301-2CAEDD3669B8}">
      <dsp:nvSpPr>
        <dsp:cNvPr id="0" name=""/>
        <dsp:cNvSpPr/>
      </dsp:nvSpPr>
      <dsp:spPr>
        <a:xfrm>
          <a:off x="2131528" y="1088822"/>
          <a:ext cx="409558" cy="47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400" kern="1200"/>
        </a:p>
      </dsp:txBody>
      <dsp:txXfrm>
        <a:off x="2131528" y="1184643"/>
        <a:ext cx="286691" cy="287463"/>
      </dsp:txXfrm>
    </dsp:sp>
    <dsp:sp modelId="{6757F103-918C-4B48-8840-6CEC7E511EA4}">
      <dsp:nvSpPr>
        <dsp:cNvPr id="0" name=""/>
        <dsp:cNvSpPr/>
      </dsp:nvSpPr>
      <dsp:spPr>
        <a:xfrm>
          <a:off x="2711092" y="449974"/>
          <a:ext cx="1931877" cy="175680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Calibri" panose="020F0502020204030204" pitchFamily="34" charset="0"/>
            </a:rPr>
            <a:t>Minimizar a produção de resíduos e o consumo de matérias-primas não renováveis </a:t>
          </a:r>
          <a:endParaRPr lang="pt-PT" sz="1800" kern="1200" dirty="0">
            <a:latin typeface="Calibri" panose="020F0502020204030204" pitchFamily="34" charset="0"/>
          </a:endParaRPr>
        </a:p>
      </dsp:txBody>
      <dsp:txXfrm>
        <a:off x="2762547" y="501429"/>
        <a:ext cx="1828967" cy="1653891"/>
      </dsp:txXfrm>
    </dsp:sp>
    <dsp:sp modelId="{C26FAF81-61A7-4E17-9005-198998025AEC}">
      <dsp:nvSpPr>
        <dsp:cNvPr id="0" name=""/>
        <dsp:cNvSpPr/>
      </dsp:nvSpPr>
      <dsp:spPr>
        <a:xfrm>
          <a:off x="4836157" y="1088822"/>
          <a:ext cx="409558" cy="479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06302"/>
            <a:satOff val="-4255"/>
            <a:lumOff val="229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400" kern="1200"/>
        </a:p>
      </dsp:txBody>
      <dsp:txXfrm>
        <a:off x="4836157" y="1184643"/>
        <a:ext cx="286691" cy="287463"/>
      </dsp:txXfrm>
    </dsp:sp>
    <dsp:sp modelId="{EB887018-6F4F-4CB2-A8A4-46EB297E1B96}">
      <dsp:nvSpPr>
        <dsp:cNvPr id="0" name=""/>
        <dsp:cNvSpPr/>
      </dsp:nvSpPr>
      <dsp:spPr>
        <a:xfrm>
          <a:off x="5415720" y="449974"/>
          <a:ext cx="1931877" cy="175680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latin typeface="Calibri" panose="020F0502020204030204" pitchFamily="34" charset="0"/>
            </a:rPr>
            <a:t>Contribuir para a meta comunitária de valorização destes resíduos fixada em 70%, a alcançar em 2020.</a:t>
          </a:r>
          <a:endParaRPr lang="pt-PT" sz="1800" kern="1200" dirty="0">
            <a:latin typeface="Calibri" panose="020F0502020204030204" pitchFamily="34" charset="0"/>
          </a:endParaRPr>
        </a:p>
      </dsp:txBody>
      <dsp:txXfrm>
        <a:off x="5467175" y="501429"/>
        <a:ext cx="1828967" cy="16538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0964C-5EE9-4FE2-8041-9825F6D7ABF8}">
      <dsp:nvSpPr>
        <dsp:cNvPr id="0" name=""/>
        <dsp:cNvSpPr/>
      </dsp:nvSpPr>
      <dsp:spPr>
        <a:xfrm>
          <a:off x="0" y="0"/>
          <a:ext cx="3168351" cy="316835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EA67D-3F34-4DD5-9EDF-4081E2BFCACE}">
      <dsp:nvSpPr>
        <dsp:cNvPr id="0" name=""/>
        <dsp:cNvSpPr/>
      </dsp:nvSpPr>
      <dsp:spPr>
        <a:xfrm>
          <a:off x="1584175" y="0"/>
          <a:ext cx="6048672" cy="31683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0" kern="1200" dirty="0" smtClean="0">
              <a:latin typeface="Calibri"/>
              <a:cs typeface="Calibri"/>
            </a:rPr>
            <a:t>fomentar a reciclagem dos resíduos e o emprego dos materiais reciclados</a:t>
          </a:r>
          <a:endParaRPr lang="pt-PT" sz="2000" b="0" kern="1200" dirty="0">
            <a:latin typeface="Calibri"/>
            <a:cs typeface="Calibri"/>
          </a:endParaRPr>
        </a:p>
      </dsp:txBody>
      <dsp:txXfrm>
        <a:off x="1584175" y="0"/>
        <a:ext cx="6048672" cy="950507"/>
      </dsp:txXfrm>
    </dsp:sp>
    <dsp:sp modelId="{1AEC2FC0-DA01-4150-A919-DD2569E706A0}">
      <dsp:nvSpPr>
        <dsp:cNvPr id="0" name=""/>
        <dsp:cNvSpPr/>
      </dsp:nvSpPr>
      <dsp:spPr>
        <a:xfrm>
          <a:off x="554462" y="950507"/>
          <a:ext cx="2059426" cy="205942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04313-D264-4389-A850-486ACE094528}">
      <dsp:nvSpPr>
        <dsp:cNvPr id="0" name=""/>
        <dsp:cNvSpPr/>
      </dsp:nvSpPr>
      <dsp:spPr>
        <a:xfrm>
          <a:off x="1584175" y="950507"/>
          <a:ext cx="6048672" cy="20594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latin typeface="Calibri"/>
              <a:cs typeface="Calibri"/>
            </a:rPr>
            <a:t>promover a sustentabilidade diminuindo a utilização de recursos naturais</a:t>
          </a:r>
        </a:p>
      </dsp:txBody>
      <dsp:txXfrm>
        <a:off x="1584175" y="950507"/>
        <a:ext cx="6048672" cy="950504"/>
      </dsp:txXfrm>
    </dsp:sp>
    <dsp:sp modelId="{A8BFF0D3-7F26-4C8D-80F9-40541890C0ED}">
      <dsp:nvSpPr>
        <dsp:cNvPr id="0" name=""/>
        <dsp:cNvSpPr/>
      </dsp:nvSpPr>
      <dsp:spPr>
        <a:xfrm>
          <a:off x="1108923" y="1901012"/>
          <a:ext cx="950504" cy="95050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B8D38C-3136-4CAF-A08E-2F957161ED05}">
      <dsp:nvSpPr>
        <dsp:cNvPr id="0" name=""/>
        <dsp:cNvSpPr/>
      </dsp:nvSpPr>
      <dsp:spPr>
        <a:xfrm>
          <a:off x="1584175" y="1901012"/>
          <a:ext cx="6048672" cy="9505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latin typeface="Calibri"/>
              <a:cs typeface="Calibri"/>
            </a:rPr>
            <a:t>contribuir para as metas de valorização dos resíduos a atingir em 2020 </a:t>
          </a:r>
          <a:endParaRPr lang="pt-PT" sz="2000" kern="1200" dirty="0">
            <a:latin typeface="Calibri"/>
            <a:cs typeface="Calibri"/>
          </a:endParaRPr>
        </a:p>
      </dsp:txBody>
      <dsp:txXfrm>
        <a:off x="1584175" y="1901012"/>
        <a:ext cx="6048672" cy="9505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51CFF-43BB-4989-8E05-CDA19A1AF5DD}">
      <dsp:nvSpPr>
        <dsp:cNvPr id="0" name=""/>
        <dsp:cNvSpPr/>
      </dsp:nvSpPr>
      <dsp:spPr>
        <a:xfrm>
          <a:off x="3278089" y="326296"/>
          <a:ext cx="1063821" cy="550670"/>
        </a:xfrm>
        <a:prstGeom prst="roundRect">
          <a:avLst/>
        </a:pr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b="1" kern="12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Gestão da informação</a:t>
          </a:r>
          <a:endParaRPr lang="pt-PT" sz="1100" b="1" kern="1200" dirty="0">
            <a:solidFill>
              <a:schemeClr val="tx2">
                <a:lumMod val="75000"/>
              </a:schemeClr>
            </a:solidFill>
            <a:latin typeface="Calibri" pitchFamily="34" charset="0"/>
          </a:endParaRPr>
        </a:p>
      </dsp:txBody>
      <dsp:txXfrm>
        <a:off x="3304970" y="353177"/>
        <a:ext cx="1010059" cy="496908"/>
      </dsp:txXfrm>
    </dsp:sp>
    <dsp:sp modelId="{5D80E1B5-6A1A-406A-B35B-D72AFAD45226}">
      <dsp:nvSpPr>
        <dsp:cNvPr id="0" name=""/>
        <dsp:cNvSpPr/>
      </dsp:nvSpPr>
      <dsp:spPr>
        <a:xfrm>
          <a:off x="1347941" y="601632"/>
          <a:ext cx="4924116" cy="4924116"/>
        </a:xfrm>
        <a:custGeom>
          <a:avLst/>
          <a:gdLst/>
          <a:ahLst/>
          <a:cxnLst/>
          <a:rect l="0" t="0" r="0" b="0"/>
          <a:pathLst>
            <a:path>
              <a:moveTo>
                <a:pt x="3030832" y="66598"/>
              </a:moveTo>
              <a:arcTo wR="2462058" hR="2462058" stAng="17001413" swAng="5916214"/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E9072-497C-4CA2-BD63-68082BC01B65}">
      <dsp:nvSpPr>
        <dsp:cNvPr id="0" name=""/>
        <dsp:cNvSpPr/>
      </dsp:nvSpPr>
      <dsp:spPr>
        <a:xfrm>
          <a:off x="5410294" y="4019384"/>
          <a:ext cx="1063821" cy="550670"/>
        </a:xfrm>
        <a:prstGeom prst="roundRect">
          <a:avLst/>
        </a:pr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b="1" kern="12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Boas práticas</a:t>
          </a:r>
          <a:endParaRPr lang="pt-PT" sz="1100" b="1" kern="1200" dirty="0">
            <a:solidFill>
              <a:schemeClr val="tx2">
                <a:lumMod val="75000"/>
              </a:schemeClr>
            </a:solidFill>
            <a:latin typeface="Calibri" pitchFamily="34" charset="0"/>
          </a:endParaRPr>
        </a:p>
      </dsp:txBody>
      <dsp:txXfrm>
        <a:off x="5437175" y="4046265"/>
        <a:ext cx="1010059" cy="496908"/>
      </dsp:txXfrm>
    </dsp:sp>
    <dsp:sp modelId="{874B69F9-1EB5-420E-9D4D-79DD3B3C674D}">
      <dsp:nvSpPr>
        <dsp:cNvPr id="0" name=""/>
        <dsp:cNvSpPr/>
      </dsp:nvSpPr>
      <dsp:spPr>
        <a:xfrm>
          <a:off x="1347941" y="601632"/>
          <a:ext cx="4924116" cy="4924116"/>
        </a:xfrm>
        <a:custGeom>
          <a:avLst/>
          <a:gdLst/>
          <a:ahLst/>
          <a:cxnLst/>
          <a:rect l="0" t="0" r="0" b="0"/>
          <a:pathLst>
            <a:path>
              <a:moveTo>
                <a:pt x="4385444" y="3999041"/>
              </a:moveTo>
              <a:arcTo wR="2462058" hR="2462058" stAng="2317706" swAng="6164587"/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4105C7-F4AD-4B8B-A68E-47286BCFF1E9}">
      <dsp:nvSpPr>
        <dsp:cNvPr id="0" name=""/>
        <dsp:cNvSpPr/>
      </dsp:nvSpPr>
      <dsp:spPr>
        <a:xfrm>
          <a:off x="1145884" y="4019384"/>
          <a:ext cx="1063821" cy="550670"/>
        </a:xfrm>
        <a:prstGeom prst="roundRect">
          <a:avLst/>
        </a:pr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b="1" kern="12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rPr>
            <a:t>Legislação e politicas</a:t>
          </a:r>
          <a:endParaRPr lang="pt-PT" sz="1100" b="1" kern="1200" dirty="0">
            <a:solidFill>
              <a:schemeClr val="tx2">
                <a:lumMod val="75000"/>
              </a:schemeClr>
            </a:solidFill>
            <a:latin typeface="Calibri" pitchFamily="34" charset="0"/>
          </a:endParaRPr>
        </a:p>
      </dsp:txBody>
      <dsp:txXfrm>
        <a:off x="1172765" y="4046265"/>
        <a:ext cx="1010059" cy="496908"/>
      </dsp:txXfrm>
    </dsp:sp>
    <dsp:sp modelId="{BB3389E6-3870-46D5-956C-7B2A679C946C}">
      <dsp:nvSpPr>
        <dsp:cNvPr id="0" name=""/>
        <dsp:cNvSpPr/>
      </dsp:nvSpPr>
      <dsp:spPr>
        <a:xfrm>
          <a:off x="1347941" y="601632"/>
          <a:ext cx="4924116" cy="4924116"/>
        </a:xfrm>
        <a:custGeom>
          <a:avLst/>
          <a:gdLst/>
          <a:ahLst/>
          <a:cxnLst/>
          <a:rect l="0" t="0" r="0" b="0"/>
          <a:pathLst>
            <a:path>
              <a:moveTo>
                <a:pt x="178641" y="3382785"/>
              </a:moveTo>
              <a:arcTo wR="2462058" hR="2462058" stAng="9482373" swAng="5916214"/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C9FE6-3E9B-4C74-B158-7CCC4EBA40C8}">
      <dsp:nvSpPr>
        <dsp:cNvPr id="0" name=""/>
        <dsp:cNvSpPr/>
      </dsp:nvSpPr>
      <dsp:spPr>
        <a:xfrm>
          <a:off x="2666664" y="1786007"/>
          <a:ext cx="2099193" cy="2099193"/>
        </a:xfrm>
        <a:prstGeom prst="gear9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>
              <a:latin typeface="Calibri" pitchFamily="34" charset="0"/>
            </a:rPr>
            <a:t>Dinamizar procura</a:t>
          </a:r>
          <a:endParaRPr lang="pt-PT" sz="1200" kern="1200" dirty="0">
            <a:latin typeface="Calibri" pitchFamily="34" charset="0"/>
          </a:endParaRPr>
        </a:p>
      </dsp:txBody>
      <dsp:txXfrm>
        <a:off x="3088695" y="2277733"/>
        <a:ext cx="1255131" cy="1079028"/>
      </dsp:txXfrm>
    </dsp:sp>
    <dsp:sp modelId="{AF27345F-62A9-4CD6-B7DB-1FAEF885FA4F}">
      <dsp:nvSpPr>
        <dsp:cNvPr id="0" name=""/>
        <dsp:cNvSpPr/>
      </dsp:nvSpPr>
      <dsp:spPr>
        <a:xfrm>
          <a:off x="1381225" y="1229339"/>
          <a:ext cx="1654866" cy="1647675"/>
        </a:xfrm>
        <a:prstGeom prst="gear6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>
              <a:latin typeface="Calibri" pitchFamily="34" charset="0"/>
            </a:rPr>
            <a:t>Desenvolver o mercado</a:t>
          </a:r>
          <a:endParaRPr lang="pt-PT" sz="1200" kern="1200" dirty="0">
            <a:latin typeface="Calibri" pitchFamily="34" charset="0"/>
          </a:endParaRPr>
        </a:p>
      </dsp:txBody>
      <dsp:txXfrm>
        <a:off x="1797077" y="1646653"/>
        <a:ext cx="823162" cy="813047"/>
      </dsp:txXfrm>
    </dsp:sp>
    <dsp:sp modelId="{9991B8B4-4DC2-4E8F-86A6-606E1E6E409D}">
      <dsp:nvSpPr>
        <dsp:cNvPr id="0" name=""/>
        <dsp:cNvSpPr/>
      </dsp:nvSpPr>
      <dsp:spPr>
        <a:xfrm rot="20700000">
          <a:off x="2126082" y="141486"/>
          <a:ext cx="1844505" cy="1686022"/>
        </a:xfrm>
        <a:prstGeom prst="gear6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>
              <a:latin typeface="Calibri" pitchFamily="34" charset="0"/>
            </a:rPr>
            <a:t>Disponibilizar infra-estruturas</a:t>
          </a:r>
          <a:endParaRPr lang="pt-PT" sz="1200" kern="1200" dirty="0">
            <a:latin typeface="Calibri" pitchFamily="34" charset="0"/>
          </a:endParaRPr>
        </a:p>
      </dsp:txBody>
      <dsp:txXfrm rot="-20700000">
        <a:off x="2540037" y="501880"/>
        <a:ext cx="1016597" cy="965234"/>
      </dsp:txXfrm>
    </dsp:sp>
    <dsp:sp modelId="{981E3C6F-A89E-4476-88A9-D18ACFEA5708}">
      <dsp:nvSpPr>
        <dsp:cNvPr id="0" name=""/>
        <dsp:cNvSpPr/>
      </dsp:nvSpPr>
      <dsp:spPr>
        <a:xfrm>
          <a:off x="2637851" y="1582175"/>
          <a:ext cx="2413568" cy="2465749"/>
        </a:xfrm>
        <a:prstGeom prst="circularArrow">
          <a:avLst>
            <a:gd name="adj1" fmla="val 4687"/>
            <a:gd name="adj2" fmla="val 299029"/>
            <a:gd name="adj3" fmla="val 2506571"/>
            <a:gd name="adj4" fmla="val 15882103"/>
            <a:gd name="adj5" fmla="val 5469"/>
          </a:avLst>
        </a:prstGeom>
        <a:noFill/>
        <a:ln w="12700">
          <a:solidFill>
            <a:schemeClr val="tx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81444-9023-4B7B-A8F3-601D298C651E}">
      <dsp:nvSpPr>
        <dsp:cNvPr id="0" name=""/>
        <dsp:cNvSpPr/>
      </dsp:nvSpPr>
      <dsp:spPr>
        <a:xfrm>
          <a:off x="1174942" y="953656"/>
          <a:ext cx="1952249" cy="195224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noFill/>
        <a:ln w="12700">
          <a:solidFill>
            <a:schemeClr val="tx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AC1A3-775A-4F3A-A86F-0A3CAE1B8458}">
      <dsp:nvSpPr>
        <dsp:cNvPr id="0" name=""/>
        <dsp:cNvSpPr/>
      </dsp:nvSpPr>
      <dsp:spPr>
        <a:xfrm>
          <a:off x="1954412" y="52949"/>
          <a:ext cx="2104918" cy="210491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noFill/>
        <a:ln w="12700">
          <a:solidFill>
            <a:schemeClr val="tx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09582-F4B1-4B4B-8E1F-D89B781742F7}">
      <dsp:nvSpPr>
        <dsp:cNvPr id="0" name=""/>
        <dsp:cNvSpPr/>
      </dsp:nvSpPr>
      <dsp:spPr>
        <a:xfrm>
          <a:off x="0" y="349218"/>
          <a:ext cx="562107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EE364-DE58-4407-9F83-1BDE7B547009}">
      <dsp:nvSpPr>
        <dsp:cNvPr id="0" name=""/>
        <dsp:cNvSpPr/>
      </dsp:nvSpPr>
      <dsp:spPr>
        <a:xfrm>
          <a:off x="281053" y="83538"/>
          <a:ext cx="393475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724" tIns="0" rIns="14872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Iniciativa lançada pela CE</a:t>
          </a:r>
          <a:endParaRPr lang="pt-PT" sz="1600" kern="1200" dirty="0"/>
        </a:p>
      </dsp:txBody>
      <dsp:txXfrm>
        <a:off x="306992" y="109477"/>
        <a:ext cx="3882877" cy="479482"/>
      </dsp:txXfrm>
    </dsp:sp>
    <dsp:sp modelId="{82EBD563-3D0B-41DD-8111-2E7537CB4F40}">
      <dsp:nvSpPr>
        <dsp:cNvPr id="0" name=""/>
        <dsp:cNvSpPr/>
      </dsp:nvSpPr>
      <dsp:spPr>
        <a:xfrm>
          <a:off x="0" y="1165698"/>
          <a:ext cx="562107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37E26-D205-4583-A570-C0E159E5D493}">
      <dsp:nvSpPr>
        <dsp:cNvPr id="0" name=""/>
        <dsp:cNvSpPr/>
      </dsp:nvSpPr>
      <dsp:spPr>
        <a:xfrm>
          <a:off x="281053" y="900018"/>
          <a:ext cx="393475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724" tIns="0" rIns="14872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Elaborado com o contributo da indústria e dos governos nacionais </a:t>
          </a:r>
          <a:endParaRPr lang="pt-PT" sz="1600" kern="1200" dirty="0"/>
        </a:p>
      </dsp:txBody>
      <dsp:txXfrm>
        <a:off x="306992" y="925957"/>
        <a:ext cx="3882877" cy="479482"/>
      </dsp:txXfrm>
    </dsp:sp>
    <dsp:sp modelId="{A18824A0-2EB9-485F-A16A-72FEA4DAED39}">
      <dsp:nvSpPr>
        <dsp:cNvPr id="0" name=""/>
        <dsp:cNvSpPr/>
      </dsp:nvSpPr>
      <dsp:spPr>
        <a:xfrm>
          <a:off x="0" y="2396868"/>
          <a:ext cx="562107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07EDD-627F-4504-AABB-74261E6A98E3}">
      <dsp:nvSpPr>
        <dsp:cNvPr id="0" name=""/>
        <dsp:cNvSpPr/>
      </dsp:nvSpPr>
      <dsp:spPr>
        <a:xfrm>
          <a:off x="281053" y="1716498"/>
          <a:ext cx="3934755" cy="9460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724" tIns="0" rIns="14872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Integra o pacote da economia circular e está em consonância com a estratégia para o setor da construção para 2020</a:t>
          </a:r>
          <a:endParaRPr lang="pt-PT" sz="1600" kern="1200" dirty="0"/>
        </a:p>
      </dsp:txBody>
      <dsp:txXfrm>
        <a:off x="327235" y="1762680"/>
        <a:ext cx="3842391" cy="853685"/>
      </dsp:txXfrm>
    </dsp:sp>
    <dsp:sp modelId="{28A9E07E-A5BB-46F2-9BCE-A9ED88146852}">
      <dsp:nvSpPr>
        <dsp:cNvPr id="0" name=""/>
        <dsp:cNvSpPr/>
      </dsp:nvSpPr>
      <dsp:spPr>
        <a:xfrm>
          <a:off x="0" y="3213348"/>
          <a:ext cx="562107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735C3-2ECC-47F0-8397-7EFE71181E2A}">
      <dsp:nvSpPr>
        <dsp:cNvPr id="0" name=""/>
        <dsp:cNvSpPr/>
      </dsp:nvSpPr>
      <dsp:spPr>
        <a:xfrm>
          <a:off x="281053" y="2947668"/>
          <a:ext cx="393475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724" tIns="0" rIns="14872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Contribui para o objetivo dos 70% de valorização dos RCD em 2020</a:t>
          </a:r>
          <a:endParaRPr lang="pt-PT" sz="1600" kern="1200" dirty="0"/>
        </a:p>
      </dsp:txBody>
      <dsp:txXfrm>
        <a:off x="306992" y="2973607"/>
        <a:ext cx="3882877" cy="4794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CD736-0501-4336-BACF-C9F21C630E35}">
      <dsp:nvSpPr>
        <dsp:cNvPr id="0" name=""/>
        <dsp:cNvSpPr/>
      </dsp:nvSpPr>
      <dsp:spPr>
        <a:xfrm>
          <a:off x="3043920" y="1975532"/>
          <a:ext cx="2140657" cy="16838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RCD/Materiais Reciclados</a:t>
          </a:r>
          <a:endParaRPr lang="pt-PT" sz="1600" kern="1200" dirty="0"/>
        </a:p>
      </dsp:txBody>
      <dsp:txXfrm>
        <a:off x="3126121" y="2057733"/>
        <a:ext cx="1976255" cy="1519495"/>
      </dsp:txXfrm>
    </dsp:sp>
    <dsp:sp modelId="{57CE1450-719E-4775-8787-B3FE58AE951D}">
      <dsp:nvSpPr>
        <dsp:cNvPr id="0" name=""/>
        <dsp:cNvSpPr/>
      </dsp:nvSpPr>
      <dsp:spPr>
        <a:xfrm rot="16200000">
          <a:off x="3687532" y="1548816"/>
          <a:ext cx="8534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343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DDE13-1225-4880-8BD0-D57888A91EBC}">
      <dsp:nvSpPr>
        <dsp:cNvPr id="0" name=""/>
        <dsp:cNvSpPr/>
      </dsp:nvSpPr>
      <dsp:spPr>
        <a:xfrm>
          <a:off x="3416893" y="176661"/>
          <a:ext cx="1394711" cy="9454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Económicas</a:t>
          </a:r>
          <a:endParaRPr lang="pt-PT" sz="1600" kern="1200" dirty="0"/>
        </a:p>
      </dsp:txBody>
      <dsp:txXfrm>
        <a:off x="3463045" y="222813"/>
        <a:ext cx="1302407" cy="853134"/>
      </dsp:txXfrm>
    </dsp:sp>
    <dsp:sp modelId="{78AF892D-E060-4021-9E03-74D604816F66}">
      <dsp:nvSpPr>
        <dsp:cNvPr id="0" name=""/>
        <dsp:cNvSpPr/>
      </dsp:nvSpPr>
      <dsp:spPr>
        <a:xfrm rot="1494432">
          <a:off x="5155040" y="3448219"/>
          <a:ext cx="6351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514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28ED8-53F8-43BA-A29B-55311A581080}">
      <dsp:nvSpPr>
        <dsp:cNvPr id="0" name=""/>
        <dsp:cNvSpPr/>
      </dsp:nvSpPr>
      <dsp:spPr>
        <a:xfrm>
          <a:off x="5760644" y="3270134"/>
          <a:ext cx="1350975" cy="1250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Técnicas</a:t>
          </a:r>
          <a:endParaRPr lang="pt-PT" sz="1600" kern="1200" dirty="0"/>
        </a:p>
      </dsp:txBody>
      <dsp:txXfrm>
        <a:off x="5821711" y="3331201"/>
        <a:ext cx="1228841" cy="1128832"/>
      </dsp:txXfrm>
    </dsp:sp>
    <dsp:sp modelId="{EA28306F-53B7-4EA3-B32E-34E90B45A6D8}">
      <dsp:nvSpPr>
        <dsp:cNvPr id="0" name=""/>
        <dsp:cNvSpPr/>
      </dsp:nvSpPr>
      <dsp:spPr>
        <a:xfrm rot="9268056">
          <a:off x="2666933" y="3414160"/>
          <a:ext cx="3963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633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58C31-7583-4206-B84B-ABDCA96A3A5D}">
      <dsp:nvSpPr>
        <dsp:cNvPr id="0" name=""/>
        <dsp:cNvSpPr/>
      </dsp:nvSpPr>
      <dsp:spPr>
        <a:xfrm>
          <a:off x="1152122" y="3375772"/>
          <a:ext cx="1534163" cy="9804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Culturais</a:t>
          </a:r>
          <a:endParaRPr lang="pt-PT" sz="1600" kern="1200" dirty="0"/>
        </a:p>
      </dsp:txBody>
      <dsp:txXfrm>
        <a:off x="1199983" y="3423633"/>
        <a:ext cx="1438441" cy="8847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5E72C-D9E7-44AE-A078-380C7E7FF208}">
      <dsp:nvSpPr>
        <dsp:cNvPr id="0" name=""/>
        <dsp:cNvSpPr/>
      </dsp:nvSpPr>
      <dsp:spPr>
        <a:xfrm>
          <a:off x="0" y="126869"/>
          <a:ext cx="1427382" cy="487980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rPr>
            <a:t>BENEFÍCIOS</a:t>
          </a:r>
          <a:endParaRPr lang="pt-PT" sz="1600" b="1" kern="1200" dirty="0">
            <a:solidFill>
              <a:schemeClr val="bg1">
                <a:lumMod val="95000"/>
              </a:schemeClr>
            </a:solidFill>
            <a:latin typeface="Calibri" panose="020F0502020204030204" pitchFamily="34" charset="0"/>
          </a:endParaRPr>
        </a:p>
      </dsp:txBody>
      <dsp:txXfrm>
        <a:off x="23821" y="150690"/>
        <a:ext cx="1379740" cy="440338"/>
      </dsp:txXfrm>
    </dsp:sp>
    <dsp:sp modelId="{0EEE37BE-0A4F-48A3-A331-EB5FF56B1BB8}">
      <dsp:nvSpPr>
        <dsp:cNvPr id="0" name=""/>
        <dsp:cNvSpPr/>
      </dsp:nvSpPr>
      <dsp:spPr>
        <a:xfrm>
          <a:off x="0" y="817234"/>
          <a:ext cx="8280920" cy="2916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1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PT" sz="1600" kern="1200" dirty="0" smtClean="0">
              <a:latin typeface="Calibri" panose="020F0502020204030204" pitchFamily="34" charset="0"/>
            </a:rPr>
            <a:t>Aumento da procura de materiais reciclados provenientes de RCD;</a:t>
          </a:r>
          <a:endParaRPr lang="pt-PT" sz="1600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PT" sz="1600" kern="1200" dirty="0" smtClean="0">
              <a:latin typeface="Calibri" panose="020F0502020204030204" pitchFamily="34" charset="0"/>
            </a:rPr>
            <a:t>A promoção de (novas) atividades empresariais e de intervenientes no sector das infraestruturas de resíduos; </a:t>
          </a:r>
          <a:endParaRPr lang="pt-PT" sz="1600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PT" sz="1600" kern="1200" dirty="0" smtClean="0">
              <a:latin typeface="Calibri" panose="020F0502020204030204" pitchFamily="34" charset="0"/>
            </a:rPr>
            <a:t>Maior cooperação ao longo da cadeia de valor dos RCD;</a:t>
          </a:r>
          <a:endParaRPr lang="pt-PT" sz="1600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PT" sz="1600" kern="1200" dirty="0" smtClean="0">
              <a:latin typeface="Calibri" panose="020F0502020204030204" pitchFamily="34" charset="0"/>
            </a:rPr>
            <a:t>Progresso no cumprimento das metas de valorização de RCD;</a:t>
          </a:r>
          <a:endParaRPr lang="pt-PT" sz="1600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PT" sz="1600" kern="1200" dirty="0" smtClean="0">
              <a:latin typeface="Calibri" panose="020F0502020204030204" pitchFamily="34" charset="0"/>
            </a:rPr>
            <a:t>Progressos no sentido da harmonização dos mercados comunitários dos materiais reciclados provenientes de RCD;</a:t>
          </a:r>
          <a:endParaRPr lang="pt-PT" sz="1600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PT" sz="1600" kern="1200" dirty="0" smtClean="0">
              <a:latin typeface="Calibri" panose="020F0502020204030204" pitchFamily="34" charset="0"/>
            </a:rPr>
            <a:t>Estatísticas de resíduos de construção e demolição fiáveis ​​em toda a UE;</a:t>
          </a:r>
          <a:endParaRPr lang="pt-PT" sz="1600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t-PT" sz="1600" kern="1200" dirty="0" smtClean="0">
              <a:latin typeface="Calibri" panose="020F0502020204030204" pitchFamily="34" charset="0"/>
            </a:rPr>
            <a:t>Redução dos impactos ambientais e contribuição para a eficiência dos recursos.</a:t>
          </a:r>
          <a:endParaRPr lang="pt-PT" sz="1600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pt-PT" sz="1600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PT" sz="1600" kern="1200" dirty="0"/>
        </a:p>
      </dsp:txBody>
      <dsp:txXfrm>
        <a:off x="0" y="817234"/>
        <a:ext cx="8280920" cy="2916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04AFD-7A65-49AF-851D-DE96859A7A82}" type="datetimeFigureOut">
              <a:rPr lang="pt-PT" smtClean="0"/>
              <a:t>16/04/2018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C1EA2-3EFF-4568-905F-492585F51FA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6595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EA46A-7DC2-4E03-9E28-28DB13475DA1}" type="datetimeFigureOut">
              <a:rPr lang="pt-PT" smtClean="0"/>
              <a:t>16/04/2018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E5E3E-9A93-4DAB-9BDE-0C38457F40E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5643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400" dirty="0" smtClean="0"/>
              <a:t>Bom dia, é com muito prazer qua a APA se associa a esta sessão</a:t>
            </a:r>
            <a:r>
              <a:rPr lang="pt-PT" sz="1400" baseline="0" dirty="0" smtClean="0"/>
              <a:t> agradecendo o convite para estarmos presentes.</a:t>
            </a:r>
            <a:endParaRPr lang="pt-PT" sz="14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E5E3E-9A93-4DAB-9BDE-0C38457F40E8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5901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400" dirty="0" smtClean="0"/>
              <a:t>Quanto à obrigação prevista na lei relativa à incorporação de materiais reciclados em obra os seus objetivos são semelhantes aos que pretendemos potenciar com as especificações técnicas, designadamente o contributo para a meta e para e eficiência de recursos</a:t>
            </a:r>
            <a:r>
              <a:rPr lang="pt-PT" sz="1400" baseline="0" dirty="0" smtClean="0"/>
              <a:t> pretendendo ser esta medida de política um contributo também para a promoção da reciclagem.</a:t>
            </a:r>
            <a:endParaRPr lang="pt-PT" sz="14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E5E3E-9A93-4DAB-9BDE-0C38457F40E8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5434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400" dirty="0" smtClean="0"/>
              <a:t>Face à necessidade de medir esta incorporação de reciclados em obra, a APA</a:t>
            </a:r>
            <a:r>
              <a:rPr lang="pt-PT" sz="1400" baseline="0" dirty="0" smtClean="0"/>
              <a:t> em articulação com o IMPIC introduziu um formulário no Portal dos Contratos Públicos e tem vindo a proceder ao tratamento dos dados no sentido de avaliar tendências, constrangimentos nesta incorporação e a evolução dos mesmos. Durante 2016 foram ajustados alguns procedimentos no sentido de harmonizar o entendimento do preenchimento solicitado e consideramos que a informação veiculada tem vindo a melhorar.</a:t>
            </a:r>
          </a:p>
          <a:p>
            <a:endParaRPr lang="pt-PT" sz="1400" baseline="0" dirty="0" smtClean="0"/>
          </a:p>
          <a:p>
            <a:r>
              <a:rPr lang="pt-PT" sz="1400" baseline="0" dirty="0" smtClean="0"/>
              <a:t>Em 2016 e primeiro semestre de 2017 os dados provenientes do tratamento dos registos no formulário evidenciam… LER SLIDE</a:t>
            </a:r>
            <a:endParaRPr lang="pt-PT" sz="14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E5E3E-9A93-4DAB-9BDE-0C38457F40E8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86898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dirty="0" smtClean="0">
                <a:solidFill>
                  <a:srgbClr val="548DD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tendo-se constatado, após análise dos dados, que uma parte significativa não se encontrava de facto no âmbito da presente obrigação. </a:t>
            </a:r>
            <a:endParaRPr lang="pt-PT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E5E3E-9A93-4DAB-9BDE-0C38457F40E8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3100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400" dirty="0" smtClean="0"/>
              <a:t>Pese</a:t>
            </a:r>
            <a:r>
              <a:rPr lang="pt-PT" sz="1400" baseline="0" dirty="0" smtClean="0"/>
              <a:t> embora este conjunto de medidas existe um potencial de melhoria na gestão deste fluxo pondo-se ainda um conjunto de desafios importantes ao nível da simplificação da legislação, gestão da informação e disseminação de boas praticas. É necessário desenvolver o mercado dinamizando a procura de reciclados neste âmbito e garantir a disponibilidade de resíduos com qualidade suficiente para que após tratamento possuam as caraterísticas necessárias à sua utilização.</a:t>
            </a:r>
          </a:p>
          <a:p>
            <a:r>
              <a:rPr lang="pt-PT" sz="1400" baseline="0" dirty="0" smtClean="0"/>
              <a:t>Existem vários instrumentos que podem ser potenciados para ultrapassar algumas destas questões nos quais nos encontramos a trabalhar como a melhoria da gestão da informação e a criação de requisitos específico para introdução nas Compras Públicas Ecológicas. Há todo um trabalho de criação de condições para que o resíduo esteja disponível em quantidade e qualidade para que possa ser reintegrado na economia.</a:t>
            </a:r>
          </a:p>
          <a:p>
            <a:endParaRPr lang="pt-PT" sz="1400" baseline="0" dirty="0" smtClean="0"/>
          </a:p>
          <a:p>
            <a:r>
              <a:rPr lang="pt-PT" sz="1400" baseline="0" dirty="0" smtClean="0"/>
              <a:t>Estas questões não se colocam apenas a nível nacional tendo a Comissão Europeia sentido a necessidade de apoiar os vários EM com um conjunto de recomendações de gestão deste fluxo dado o seu potencial de constituir um exemplo no contexto das políticas associadas à implementação de uma economia circular.</a:t>
            </a:r>
            <a:endParaRPr lang="pt-PT" sz="14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E5E3E-9A93-4DAB-9BDE-0C38457F40E8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2786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PT" sz="1400" b="0" dirty="0" smtClean="0">
                <a:effectLst/>
              </a:rPr>
              <a:t>Assim,</a:t>
            </a:r>
            <a:r>
              <a:rPr lang="pt-PT" sz="1400" b="0" baseline="0" dirty="0" smtClean="0">
                <a:effectLst/>
              </a:rPr>
              <a:t> e integrado no Plano de Ação da Economia Circular a Comissão Europeia preparou um Protocolo de Gestão de Resíduos de Construção e Demolição considerando a…   LER SLIDE</a:t>
            </a:r>
            <a:r>
              <a:rPr lang="pt-PT" sz="1400" b="1" dirty="0" smtClean="0">
                <a:effectLst/>
              </a:rPr>
              <a:t/>
            </a:r>
            <a:br>
              <a:rPr lang="pt-PT" sz="1400" b="1" dirty="0" smtClean="0">
                <a:effectLst/>
              </a:rPr>
            </a:br>
            <a:endParaRPr lang="pt-PT" sz="1400" b="1" dirty="0" smtClean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sz="1400" b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E5E3E-9A93-4DAB-9BDE-0C38457F40E8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9430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12610" y="4389438"/>
            <a:ext cx="6502895" cy="4389120"/>
          </a:xfrm>
        </p:spPr>
        <p:txBody>
          <a:bodyPr/>
          <a:lstStyle/>
          <a:p>
            <a:endParaRPr lang="pt-PT" sz="14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F2E2F-7E17-4081-966A-7AA2BA3338EC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434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12610" y="4389438"/>
            <a:ext cx="6502895" cy="438912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dirty="0" smtClean="0"/>
              <a:t>Este Protocolo resulta de uma iniciativa</a:t>
            </a:r>
            <a:r>
              <a:rPr lang="pt-PT" sz="1400" baseline="0" dirty="0" smtClean="0"/>
              <a:t> lançada pela Comissão Europeia, tendo sido elaborado por peritos da indústria, auxiliados por pareceres, contributos e orientações de funcionários do setor público, tendo sido neste âmbito que a </a:t>
            </a:r>
            <a:r>
              <a:rPr lang="pt-PT" sz="1400" b="1" baseline="0" dirty="0" smtClean="0"/>
              <a:t>Agência Portuguesa do Ambiente </a:t>
            </a:r>
            <a:r>
              <a:rPr lang="pt-PT" sz="1400" baseline="0" dirty="0" smtClean="0"/>
              <a:t>deu o seu contributo.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4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aseline="0" dirty="0" smtClean="0"/>
              <a:t>Integra, como já referi, o Pacote da Economia Circular tendo sido elaborado na perspetiva de que o </a:t>
            </a:r>
            <a:r>
              <a:rPr lang="pt-PT" sz="1400" dirty="0" smtClean="0"/>
              <a:t>valor dos produtos e materiais deve</a:t>
            </a:r>
            <a:r>
              <a:rPr lang="pt-PT" sz="1400" baseline="0" dirty="0" smtClean="0"/>
              <a:t> ser</a:t>
            </a:r>
            <a:r>
              <a:rPr lang="pt-PT" sz="1400" dirty="0" smtClean="0"/>
              <a:t> mantido durante o maior tempo possível, que a produção de resíduos e a utilização de recursos devem ser reduzidos ao mínimo e que quando os produtos atingem o final da sua vida útil, devem ser reutilizados/reciclados para voltar</a:t>
            </a:r>
            <a:r>
              <a:rPr lang="pt-PT" sz="1400" baseline="0" dirty="0" smtClean="0"/>
              <a:t> </a:t>
            </a:r>
            <a:r>
              <a:rPr lang="pt-PT" sz="1400" dirty="0" smtClean="0"/>
              <a:t>a gerar valor.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4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dirty="0" smtClean="0"/>
              <a:t>Está em consonância com a estratégia para o setor da construção para 2020 na medida em que contribui para</a:t>
            </a:r>
            <a:r>
              <a:rPr lang="pt-PT" sz="1400" baseline="0" dirty="0" smtClean="0"/>
              <a:t> o aumento da competitividade global do setor, para fomentar o crescimento económico sustentável e para criação de emprego.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4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aseline="0" dirty="0" smtClean="0"/>
              <a:t>Visa ainda contribuir para o cumprimento da meta estabelecida para 2020.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400" dirty="0" smtClean="0"/>
              <a:t>Para a sua elaboração foram criados 2 grupos de trabalho liderados pela Direcção-Geral do Mercado Interno, da Indústria, do Empreendedorismo e das PME, cada uma tendo a responsabilidade de desenvolver o Protocolo nos respetivos domínios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40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400" dirty="0" err="1" smtClean="0"/>
              <a:t>Task</a:t>
            </a:r>
            <a:r>
              <a:rPr lang="pt-PT" sz="1400" dirty="0" smtClean="0"/>
              <a:t> Force 1</a:t>
            </a:r>
            <a:r>
              <a:rPr lang="pt-PT" sz="1400" baseline="0" dirty="0" smtClean="0"/>
              <a:t> - </a:t>
            </a:r>
            <a:r>
              <a:rPr lang="pt-PT" sz="1400" dirty="0" smtClean="0"/>
              <a:t>debruçou-se sobre a Qualidade da Reciclagem  e a Qualidade dos Materiais</a:t>
            </a:r>
            <a:r>
              <a:rPr lang="pt-PT" sz="1400" baseline="0" dirty="0" smtClean="0"/>
              <a:t> </a:t>
            </a:r>
            <a:r>
              <a:rPr lang="pt-PT" sz="1400" baseline="0" dirty="0" err="1" smtClean="0"/>
              <a:t>reciclados.Foi</a:t>
            </a:r>
            <a:r>
              <a:rPr lang="pt-PT" sz="1400" baseline="0" dirty="0" smtClean="0"/>
              <a:t> constituída, na sua maioria,</a:t>
            </a:r>
            <a:r>
              <a:rPr lang="pt-PT" sz="1400" dirty="0" smtClean="0"/>
              <a:t> por uma vasta gama de profissionais da indústria em toda a UE-28, abrangendo representantes da </a:t>
            </a:r>
            <a:r>
              <a:rPr lang="pt-PT" sz="1400" b="1" dirty="0" smtClean="0"/>
              <a:t>indústria da construção </a:t>
            </a:r>
            <a:r>
              <a:rPr lang="pt-PT" sz="1400" dirty="0" smtClean="0"/>
              <a:t>(empreiteiros, arquitetos, etc.)</a:t>
            </a:r>
            <a:r>
              <a:rPr lang="pt-PT" sz="1400" baseline="0" dirty="0" smtClean="0"/>
              <a:t> e dos </a:t>
            </a:r>
            <a:r>
              <a:rPr lang="pt-PT" sz="1400" b="1" baseline="0" dirty="0" smtClean="0"/>
              <a:t>produtos da construção</a:t>
            </a:r>
            <a:r>
              <a:rPr lang="pt-PT" sz="1400" b="1" dirty="0" smtClean="0"/>
              <a:t> </a:t>
            </a:r>
            <a:r>
              <a:rPr lang="pt-PT" sz="1400" baseline="0" dirty="0" smtClean="0"/>
              <a:t>e representantes do setor da </a:t>
            </a:r>
            <a:r>
              <a:rPr lang="pt-PT" sz="1400" dirty="0" smtClean="0"/>
              <a:t> </a:t>
            </a:r>
            <a:r>
              <a:rPr lang="pt-PT" sz="1400" b="1" dirty="0" smtClean="0"/>
              <a:t>gestão de resíduos </a:t>
            </a:r>
            <a:endParaRPr lang="pt-PT" sz="1400" b="0" dirty="0" smtClean="0"/>
          </a:p>
          <a:p>
            <a:pPr marL="914400" lvl="2" indent="0">
              <a:buFont typeface="Arial" panose="020B0604020202020204" pitchFamily="34" charset="0"/>
              <a:buNone/>
            </a:pPr>
            <a:endParaRPr lang="pt-PT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400" dirty="0" err="1" smtClean="0"/>
              <a:t>Task</a:t>
            </a:r>
            <a:r>
              <a:rPr lang="pt-PT" sz="1400" dirty="0" smtClean="0"/>
              <a:t> Force 2 –composta por  representantes dos governos dos Estados-Membros </a:t>
            </a:r>
            <a:r>
              <a:rPr lang="pt-PT" sz="1400" baseline="0" dirty="0" smtClean="0"/>
              <a:t>com o objetivo de identificação de </a:t>
            </a:r>
            <a:r>
              <a:rPr lang="pt-PT" sz="1400" dirty="0" smtClean="0"/>
              <a:t>políticas e condições-quadro propícias para potenciar a aplicação das medidas preconizadas.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PT" sz="1400" baseline="0" dirty="0" smtClean="0"/>
              <a:t>     </a:t>
            </a:r>
            <a:r>
              <a:rPr lang="pt-PT" sz="1400" b="1" dirty="0" smtClean="0"/>
              <a:t>Foi</a:t>
            </a:r>
            <a:r>
              <a:rPr lang="pt-PT" sz="1400" b="1" baseline="0" dirty="0" smtClean="0"/>
              <a:t> neste grupo que a APA deu o seu contributo</a:t>
            </a:r>
            <a:endParaRPr lang="pt-PT" sz="14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400" dirty="0" smtClean="0"/>
          </a:p>
          <a:p>
            <a:endParaRPr lang="pt-PT" sz="1400" baseline="0" dirty="0" smtClean="0"/>
          </a:p>
          <a:p>
            <a:endParaRPr lang="pt-PT" sz="14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F2E2F-7E17-4081-966A-7AA2BA3338EC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9577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400" b="0" dirty="0" smtClean="0">
                <a:solidFill>
                  <a:schemeClr val="tx1"/>
                </a:solidFill>
              </a:rPr>
              <a:t>O</a:t>
            </a:r>
            <a:r>
              <a:rPr lang="pt-PT" sz="1400" b="0" baseline="0" dirty="0" smtClean="0">
                <a:solidFill>
                  <a:schemeClr val="tx1"/>
                </a:solidFill>
              </a:rPr>
              <a:t> âmbito de aplicação do Protocolo inclui…LER SLIDE</a:t>
            </a:r>
            <a:endParaRPr lang="pt-PT" sz="1400" b="0" dirty="0">
              <a:solidFill>
                <a:schemeClr val="tx1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E5E3E-9A93-4DAB-9BDE-0C38457F40E8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9777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400" baseline="0" dirty="0" smtClean="0"/>
              <a:t>Os obstáculos ou barreiras identificados foram, </a:t>
            </a:r>
            <a:r>
              <a:rPr lang="pt-PT" sz="1400" kern="1200" dirty="0" smtClean="0">
                <a:solidFill>
                  <a:schemeClr val="tx1"/>
                </a:solidFill>
                <a:effectLst/>
              </a:rPr>
              <a:t>nomeadamente de nível económico, cultural e técnico, quer a montante, para uma</a:t>
            </a:r>
            <a:r>
              <a:rPr lang="pt-PT" sz="1400" kern="1200" baseline="0" dirty="0" smtClean="0">
                <a:solidFill>
                  <a:schemeClr val="tx1"/>
                </a:solidFill>
                <a:effectLst/>
              </a:rPr>
              <a:t> adequada reciclagem dos RCD, quer a jusante, na utilização dos RCD reciclados, devido à falta de confiança nos materiais reciclados que faz com que haja uma reduzida procura, o que pode por em causa a sustentabilidade do fluxo. </a:t>
            </a:r>
            <a:endParaRPr lang="pt-PT" sz="1400" dirty="0" smtClean="0"/>
          </a:p>
          <a:p>
            <a:endParaRPr lang="pt-PT" sz="1400" kern="1200" dirty="0" smtClean="0">
              <a:solidFill>
                <a:schemeClr val="tx1"/>
              </a:solidFill>
              <a:effectLst/>
            </a:endParaRPr>
          </a:p>
          <a:p>
            <a:r>
              <a:rPr lang="pt-PT" sz="1400" kern="1200" dirty="0" smtClean="0">
                <a:solidFill>
                  <a:schemeClr val="tx1"/>
                </a:solidFill>
                <a:effectLst/>
              </a:rPr>
              <a:t>A nível económico continua a existir uma grande disponibilidade e custo reduzido dos materiais virgens</a:t>
            </a:r>
            <a:r>
              <a:rPr lang="pt-PT" sz="1400" kern="1200" baseline="0" dirty="0" smtClean="0">
                <a:solidFill>
                  <a:schemeClr val="tx1"/>
                </a:solidFill>
                <a:effectLst/>
              </a:rPr>
              <a:t> s</a:t>
            </a:r>
            <a:r>
              <a:rPr lang="pt-PT" sz="1400" kern="1200" dirty="0" smtClean="0">
                <a:solidFill>
                  <a:schemeClr val="tx1"/>
                </a:solidFill>
                <a:effectLst/>
              </a:rPr>
              <a:t>endo que a matéria virgem que iria ser substituída pelo resíduo é facilmente e localmente acessível além de ser disponibilizada a custos reduzidos. A mais valia económica de utilização de material secundário pode ser baixo comparado com o recurso a materiais virgens.</a:t>
            </a:r>
          </a:p>
          <a:p>
            <a:endParaRPr lang="pt-PT" sz="1400" kern="1200" dirty="0" smtClean="0">
              <a:solidFill>
                <a:schemeClr val="tx1"/>
              </a:solidFill>
              <a:effectLst/>
            </a:endParaRPr>
          </a:p>
          <a:p>
            <a:r>
              <a:rPr lang="pt-PT" sz="1400" kern="1200" dirty="0" smtClean="0">
                <a:solidFill>
                  <a:schemeClr val="tx1"/>
                </a:solidFill>
                <a:effectLst/>
              </a:rPr>
              <a:t>A nível cultural</a:t>
            </a:r>
            <a:r>
              <a:rPr lang="pt-PT" sz="1400" kern="1200" baseline="0" dirty="0" smtClean="0">
                <a:solidFill>
                  <a:schemeClr val="tx1"/>
                </a:solidFill>
                <a:effectLst/>
              </a:rPr>
              <a:t> existe um </a:t>
            </a:r>
            <a:r>
              <a:rPr lang="pt-PT" sz="1400" kern="1200" dirty="0" smtClean="0">
                <a:solidFill>
                  <a:schemeClr val="tx1"/>
                </a:solidFill>
                <a:effectLst/>
              </a:rPr>
              <a:t>conceito errado relativo à qualidade dos produtos reciclados existindo ainda alguma desconfiança dos consumidores na utilização dos produtos reciclados no que respeita à sua qualidade. </a:t>
            </a:r>
          </a:p>
          <a:p>
            <a:endParaRPr lang="pt-PT" sz="1400" kern="1200" dirty="0" smtClean="0">
              <a:solidFill>
                <a:schemeClr val="tx1"/>
              </a:solidFill>
              <a:effectLst/>
            </a:endParaRPr>
          </a:p>
          <a:p>
            <a:r>
              <a:rPr lang="pt-PT" sz="1400" kern="1200" dirty="0" smtClean="0">
                <a:solidFill>
                  <a:schemeClr val="tx1"/>
                </a:solidFill>
                <a:effectLst/>
              </a:rPr>
              <a:t>A nível técnico</a:t>
            </a:r>
            <a:r>
              <a:rPr lang="pt-PT" sz="1400" kern="1200" baseline="0" dirty="0" smtClean="0">
                <a:solidFill>
                  <a:schemeClr val="tx1"/>
                </a:solidFill>
                <a:effectLst/>
              </a:rPr>
              <a:t> colocam-se problemas de</a:t>
            </a:r>
            <a:r>
              <a:rPr lang="pt-PT" sz="1400" kern="1200" dirty="0" smtClean="0">
                <a:solidFill>
                  <a:schemeClr val="tx1"/>
                </a:solidFill>
                <a:effectLst/>
              </a:rPr>
              <a:t> qualidade dos resíduos e tecnologia disponível de tratamento.</a:t>
            </a:r>
          </a:p>
          <a:p>
            <a:endParaRPr lang="pt-PT" sz="14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F2E2F-7E17-4081-966A-7AA2BA3338EC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3554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400" baseline="0" dirty="0" smtClean="0"/>
              <a:t>O Protocolo apresenta, em linhas gerais, por um conjunto de orientações que visam… LER SLIDE</a:t>
            </a:r>
          </a:p>
          <a:p>
            <a:endParaRPr lang="pt-PT" sz="1400" baseline="0" dirty="0" smtClean="0"/>
          </a:p>
          <a:p>
            <a:endParaRPr lang="pt-PT" sz="1400" baseline="0" dirty="0" smtClean="0"/>
          </a:p>
          <a:p>
            <a:r>
              <a:rPr lang="pt-PT" sz="1400" baseline="0" dirty="0" smtClean="0"/>
              <a:t>Com a intenção de se atingir o objetivo geral de (slide seguinte)</a:t>
            </a:r>
            <a:endParaRPr lang="pt-PT" sz="14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F2E2F-7E17-4081-966A-7AA2BA3338EC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7510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altLang="pt-PT" sz="1400" b="1" dirty="0" smtClean="0">
              <a:solidFill>
                <a:srgbClr val="0029AC"/>
              </a:solidFill>
              <a:latin typeface="Calibri" panose="020F0502020204030204" pitchFamily="34" charset="0"/>
            </a:endParaRPr>
          </a:p>
          <a:p>
            <a:r>
              <a:rPr lang="pt-PT" sz="1400" dirty="0" smtClean="0"/>
              <a:t>No</a:t>
            </a:r>
            <a:r>
              <a:rPr lang="pt-PT" sz="1400" baseline="0" dirty="0" smtClean="0"/>
              <a:t> âmbito da gestão de resíduos é dada especial atenção aos resíduos provenientes da construção e demolição dado o seu impacto no ambiente, tendo sido individualizados num fluxo específico para permitir uma gestão mais próxima e dirigida.</a:t>
            </a:r>
          </a:p>
          <a:p>
            <a:endParaRPr lang="pt-PT" sz="1400" baseline="0" dirty="0" smtClean="0"/>
          </a:p>
          <a:p>
            <a:r>
              <a:rPr lang="pt-PT" sz="1400" baseline="0" dirty="0" smtClean="0"/>
              <a:t>LER SLIDE</a:t>
            </a:r>
            <a:endParaRPr lang="pt-PT" sz="14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E5E3E-9A93-4DAB-9BDE-0C38457F40E8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20291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400" baseline="0" dirty="0" smtClean="0"/>
              <a:t>Este objetivo será concretizado do seguinte modo:</a:t>
            </a:r>
          </a:p>
          <a:p>
            <a:r>
              <a:rPr lang="pt-PT" sz="1400" baseline="0" dirty="0" smtClean="0"/>
              <a:t>Melhoria da i</a:t>
            </a:r>
            <a:r>
              <a:rPr lang="pt-PT" sz="1400" dirty="0" smtClean="0"/>
              <a:t>dentificação, separação na origem e recolha dos resíduos de construção e demolição</a:t>
            </a:r>
          </a:p>
          <a:p>
            <a:endParaRPr lang="pt-PT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400" dirty="0" smtClean="0"/>
              <a:t>Como referido,</a:t>
            </a:r>
            <a:r>
              <a:rPr lang="pt-PT" sz="1400" baseline="0" dirty="0" smtClean="0"/>
              <a:t> o objetivo principal deste documento foi promover a confiança no processo de gestão dos RCD e consequentemente aumentar a confiança na qualidade  dos materiais reciclados obtidos.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PT" sz="140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400" baseline="0" dirty="0" smtClean="0"/>
              <a:t>Pretende-se atingir este objetivo através destas 5 componentes e que constituem a estrutura do relatório: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PT" sz="140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400" baseline="0" dirty="0" smtClean="0"/>
              <a:t>As primeiras 3 dizem respeito diretamente à cadeia de valorização dos resíduos,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400" baseline="0" dirty="0" smtClean="0"/>
              <a:t>enquanto as duas últimas são transversais.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PT" sz="140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400" baseline="0" dirty="0" smtClean="0"/>
              <a:t>Com a aplicação deste Protocolo e o desenvolvimento da confiança nos materiais reciclados, espera-se alcançar os seguintes benefícios (slide seguinte)</a:t>
            </a:r>
          </a:p>
          <a:p>
            <a:endParaRPr lang="pt-PT" sz="14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F2E2F-7E17-4081-966A-7AA2BA3338EC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0831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4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F2E2F-7E17-4081-966A-7AA2BA3338EC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12884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6EB6D-EED4-43BE-B924-6983C5CB889D}" type="slidenum">
              <a:rPr lang="pt-PT" smtClean="0"/>
              <a:pPr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96384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4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F2E2F-7E17-4081-966A-7AA2BA3338EC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13314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4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F2E2F-7E17-4081-966A-7AA2BA3338EC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79601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Iremos falar mais à frente a que se refere a </a:t>
            </a:r>
            <a:r>
              <a:rPr lang="pt-PT" altLang="pt-PT" sz="1200" b="1" dirty="0" smtClean="0"/>
              <a:t>utilização de pelo menos 5% de materiais reciclados </a:t>
            </a:r>
            <a:endParaRPr lang="pt-PT" b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6EB6D-EED4-43BE-B924-6983C5CB889D}" type="slidenum">
              <a:rPr lang="pt-PT" smtClean="0"/>
              <a:pPr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48061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4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F2E2F-7E17-4081-966A-7AA2BA3338EC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24871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4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F2E2F-7E17-4081-966A-7AA2BA3338EC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83607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4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F2E2F-7E17-4081-966A-7AA2BA3338EC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75467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4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F2E2F-7E17-4081-966A-7AA2BA3338EC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3116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t-PT" sz="1400" b="1" baseline="0" dirty="0" smtClean="0"/>
          </a:p>
          <a:p>
            <a:pPr marL="0" indent="0">
              <a:buFontTx/>
              <a:buNone/>
            </a:pPr>
            <a:r>
              <a:rPr lang="pt-PT" sz="1400" b="0" dirty="0" smtClean="0"/>
              <a:t>A</a:t>
            </a:r>
            <a:r>
              <a:rPr lang="pt-PT" sz="1400" b="0" baseline="0" dirty="0" smtClean="0"/>
              <a:t> legislação comunitária estabelece na diretiva quadro resíduos, transposta para direito nacional pelo regime geral de gestão de resíduos o DL nº 178/2006 na sua redação atual, uma meta de valorização material de RCD de 70%, em 2020. </a:t>
            </a:r>
          </a:p>
          <a:p>
            <a:pPr marL="0" indent="0">
              <a:buFontTx/>
              <a:buNone/>
            </a:pPr>
            <a:endParaRPr lang="pt-PT" sz="1400" b="0" baseline="0" dirty="0" smtClean="0"/>
          </a:p>
          <a:p>
            <a:pPr marL="0" indent="0">
              <a:buFontTx/>
              <a:buNone/>
            </a:pPr>
            <a:r>
              <a:rPr lang="pt-PT" sz="1400" b="0" baseline="0" dirty="0" smtClean="0"/>
              <a:t>A nível nacional previu-se ainda, no sentido do apoio ao cumprimento desta meta a obrigação de utilização de pelo menos 5% de materiais reciclados em empreitadas de construção e manutenção de infraestruturas ao abrigo do CCP.</a:t>
            </a:r>
            <a:endParaRPr lang="pt-PT" sz="1400" b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E5E3E-9A93-4DAB-9BDE-0C38457F40E8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24281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400" dirty="0" smtClean="0"/>
              <a:t>Atingido</a:t>
            </a:r>
            <a:r>
              <a:rPr lang="pt-PT" sz="1400" baseline="0" dirty="0" smtClean="0"/>
              <a:t> </a:t>
            </a:r>
            <a:r>
              <a:rPr lang="pt-PT" sz="1400" dirty="0" smtClean="0"/>
              <a:t>o objetivo geral de reforçar a confiança no processo de gestão dos RCD e na qualidade dos materiais de construção e demolição reciclados, o Protocolo identifica os seguintes benefícios: LER SLIDE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F2E2F-7E17-4081-966A-7AA2BA3338EC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28152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40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F2E2F-7E17-4081-966A-7AA2BA3338EC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61395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40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F2E2F-7E17-4081-966A-7AA2BA3338EC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90107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40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F2E2F-7E17-4081-966A-7AA2BA3338EC}" type="slidenum">
              <a:rPr lang="pt-PT" smtClean="0"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90853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40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F2E2F-7E17-4081-966A-7AA2BA3338EC}" type="slidenum">
              <a:rPr lang="pt-PT" smtClean="0"/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37622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400" b="1" baseline="0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="0" baseline="0" dirty="0" smtClean="0">
                <a:solidFill>
                  <a:schemeClr val="tx1"/>
                </a:solidFill>
              </a:rPr>
              <a:t>O protocolo foi desenvolvido </a:t>
            </a:r>
            <a:r>
              <a:rPr lang="pt-PT" sz="1400" kern="1200" dirty="0" smtClean="0">
                <a:solidFill>
                  <a:schemeClr val="tx1"/>
                </a:solidFill>
                <a:effectLst/>
              </a:rPr>
              <a:t>para aplicação, voluntária, em todos os Estados-Membro e tem os seguintes grupos-alvo de partes interessadas:</a:t>
            </a:r>
            <a:br>
              <a:rPr lang="pt-PT" sz="1400" kern="1200" dirty="0" smtClean="0">
                <a:solidFill>
                  <a:schemeClr val="tx1"/>
                </a:solidFill>
                <a:effectLst/>
              </a:rPr>
            </a:br>
            <a:r>
              <a:rPr lang="pt-PT" sz="1400" kern="1200" dirty="0" smtClean="0">
                <a:solidFill>
                  <a:schemeClr val="tx1"/>
                </a:solidFill>
                <a:effectLst/>
              </a:rPr>
              <a:t>• Profissionais da indústria; (Incluindo empresas de renovação e empreiteiros de demolição o que em Portugal é um grupo-alvo importante uma vez que se encontra em curso um Plano de reabilitação de edifícios), fabricantes de produtos de construção, tratamento de resíduos, transporte e logística, bem como empresas de reciclagem</a:t>
            </a:r>
            <a:br>
              <a:rPr lang="pt-PT" sz="1400" kern="1200" dirty="0" smtClean="0">
                <a:solidFill>
                  <a:schemeClr val="tx1"/>
                </a:solidFill>
                <a:effectLst/>
              </a:rPr>
            </a:br>
            <a:r>
              <a:rPr lang="pt-PT" sz="1400" kern="1200" dirty="0" smtClean="0">
                <a:solidFill>
                  <a:schemeClr val="tx1"/>
                </a:solidFill>
                <a:effectLst/>
              </a:rPr>
              <a:t>• Autoridades públicas a nível local, regional, nacional e da União</a:t>
            </a:r>
            <a:r>
              <a:rPr lang="pt-PT" sz="1400" kern="1200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pt-PT" sz="1400" kern="1200" dirty="0" smtClean="0">
                <a:solidFill>
                  <a:schemeClr val="tx1"/>
                </a:solidFill>
                <a:effectLst/>
              </a:rPr>
              <a:t>Europeia</a:t>
            </a:r>
            <a:br>
              <a:rPr lang="pt-PT" sz="1400" kern="1200" dirty="0" smtClean="0">
                <a:solidFill>
                  <a:schemeClr val="tx1"/>
                </a:solidFill>
                <a:effectLst/>
              </a:rPr>
            </a:br>
            <a:r>
              <a:rPr lang="pt-PT" sz="1400" kern="1200" dirty="0" smtClean="0">
                <a:solidFill>
                  <a:schemeClr val="tx1"/>
                </a:solidFill>
                <a:effectLst/>
              </a:rPr>
              <a:t>• Organismos de certificação da qualidade para edifícios e </a:t>
            </a:r>
            <a:r>
              <a:rPr lang="pt-PT" sz="1400" kern="1200" dirty="0" err="1" smtClean="0">
                <a:solidFill>
                  <a:schemeClr val="tx1"/>
                </a:solidFill>
                <a:effectLst/>
              </a:rPr>
              <a:t>infra-estruturas</a:t>
            </a:r>
            <a:r>
              <a:rPr lang="pt-PT" sz="1400" kern="1200" dirty="0" smtClean="0">
                <a:solidFill>
                  <a:schemeClr val="tx1"/>
                </a:solidFill>
                <a:effectLst/>
              </a:rPr>
              <a:t/>
            </a:r>
            <a:br>
              <a:rPr lang="pt-PT" sz="1400" kern="1200" dirty="0" smtClean="0">
                <a:solidFill>
                  <a:schemeClr val="tx1"/>
                </a:solidFill>
                <a:effectLst/>
              </a:rPr>
            </a:br>
            <a:r>
              <a:rPr lang="pt-PT" sz="1400" kern="1200" dirty="0" smtClean="0">
                <a:solidFill>
                  <a:schemeClr val="tx1"/>
                </a:solidFill>
                <a:effectLst/>
              </a:rPr>
              <a:t>• Clientes de materiais reciclados provenientes de resíduos da construção e demolição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400" kern="1200" dirty="0" smtClean="0"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400" kern="1200" dirty="0" smtClean="0">
              <a:solidFill>
                <a:schemeClr val="tx1"/>
              </a:solidFill>
              <a:effectLst/>
            </a:endParaRPr>
          </a:p>
          <a:p>
            <a:endParaRPr lang="pt-PT" sz="1400" b="1" dirty="0">
              <a:solidFill>
                <a:schemeClr val="tx1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E5E3E-9A93-4DAB-9BDE-0C38457F40E8}" type="slidenum">
              <a:rPr lang="pt-PT" smtClean="0"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09628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166192" y="4632960"/>
            <a:ext cx="6501353" cy="438912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="0" kern="1200" dirty="0" smtClean="0">
                <a:solidFill>
                  <a:schemeClr val="tx1"/>
                </a:solidFill>
                <a:effectLst/>
              </a:rPr>
              <a:t>E</a:t>
            </a:r>
            <a:r>
              <a:rPr lang="pt-PT" sz="1400" b="0" kern="1200" baseline="0" dirty="0" smtClean="0">
                <a:solidFill>
                  <a:schemeClr val="tx1"/>
                </a:solidFill>
                <a:effectLst/>
              </a:rPr>
              <a:t> concluo a minha comunicação neste âmbito mostrando-vos a mesma</a:t>
            </a:r>
            <a:r>
              <a:rPr lang="pt-PT" sz="1400" b="0" kern="1200" dirty="0" smtClean="0">
                <a:solidFill>
                  <a:schemeClr val="tx1"/>
                </a:solidFill>
                <a:effectLst/>
              </a:rPr>
              <a:t> figura apresentada anteriormente com os</a:t>
            </a:r>
            <a:r>
              <a:rPr lang="pt-PT" sz="1400" b="0" kern="1200" baseline="0" dirty="0" smtClean="0">
                <a:solidFill>
                  <a:schemeClr val="tx1"/>
                </a:solidFill>
                <a:effectLst/>
              </a:rPr>
              <a:t> Grupos-alvo do Protocolo mas com as setas invertidas, ou seja,</a:t>
            </a:r>
            <a:endParaRPr lang="pt-PT" sz="1400" b="0" kern="1200" dirty="0" smtClean="0"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400" b="0" kern="1200" dirty="0" smtClean="0"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="0" kern="1200" dirty="0" smtClean="0">
                <a:solidFill>
                  <a:schemeClr val="tx1"/>
                </a:solidFill>
                <a:effectLst/>
              </a:rPr>
              <a:t>Para</a:t>
            </a:r>
            <a:r>
              <a:rPr lang="pt-PT" sz="1400" b="0" kern="1200" baseline="0" dirty="0" smtClean="0">
                <a:solidFill>
                  <a:schemeClr val="tx1"/>
                </a:solidFill>
                <a:effectLst/>
              </a:rPr>
              <a:t> uma gestão de resíduos de construção e demolição bem sucedida, tal como definida no Protocolo, e de forma a se alcançar o objetivo pretendido de aumentar a confiança no processo de gestão dos RCD e na qualidade dos materiais provenientes da sua reciclagem, é necessário não só o empenhamento do setor privado (empresas de construção, demolição, reciclagem, operadores intermédios de triagem…), assim como um quadro regulamentar e incentivos adequados por parte do setor público. Temos assim de trabalhar em conjunto e com a proximidade possível para promover a gestão eficiente e eficaz deste fluxo</a:t>
            </a:r>
            <a:endParaRPr lang="pt-PT" sz="1400" b="0" kern="1200" dirty="0" smtClean="0">
              <a:solidFill>
                <a:schemeClr val="tx1"/>
              </a:solidFill>
              <a:effectLst/>
            </a:endParaRPr>
          </a:p>
          <a:p>
            <a:pPr marL="171450" lvl="0" indent="-171450" defTabSz="914400">
              <a:lnSpc>
                <a:spcPct val="150000"/>
              </a:lnSpc>
              <a:spcBef>
                <a:spcPts val="0"/>
              </a:spcBef>
              <a:defRPr/>
            </a:pPr>
            <a:r>
              <a:rPr lang="pt-PT" sz="1400" b="0" dirty="0" smtClean="0">
                <a:solidFill>
                  <a:prstClr val="black"/>
                </a:solidFill>
              </a:rPr>
              <a:t>A nível nacional desde 2008 que a legislação criou condições para a correta gestão deste fluxo de resíduos com medidas que, como já referi anteriormente:</a:t>
            </a: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pt-PT" sz="1400" b="0" dirty="0" smtClean="0">
                <a:solidFill>
                  <a:prstClr val="black"/>
                </a:solidFill>
              </a:rPr>
              <a:t>    - favorece a </a:t>
            </a:r>
            <a:r>
              <a:rPr lang="pt-PT" sz="1400" b="0" u="sng" dirty="0" smtClean="0">
                <a:solidFill>
                  <a:prstClr val="black"/>
                </a:solidFill>
              </a:rPr>
              <a:t>prevenção da produção</a:t>
            </a:r>
            <a:r>
              <a:rPr lang="pt-PT" sz="1400" b="0" dirty="0" smtClean="0">
                <a:solidFill>
                  <a:prstClr val="black"/>
                </a:solidFill>
              </a:rPr>
              <a:t> e da perigosidade,</a:t>
            </a: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pt-PT" sz="1400" b="0" dirty="0" smtClean="0">
                <a:solidFill>
                  <a:prstClr val="black"/>
                </a:solidFill>
              </a:rPr>
              <a:t>    - promove a </a:t>
            </a:r>
            <a:r>
              <a:rPr lang="pt-PT" sz="1400" b="0" u="sng" dirty="0" smtClean="0">
                <a:solidFill>
                  <a:prstClr val="black"/>
                </a:solidFill>
              </a:rPr>
              <a:t>triagem na origem</a:t>
            </a:r>
            <a:r>
              <a:rPr lang="pt-PT" sz="1400" b="0" dirty="0" smtClean="0">
                <a:solidFill>
                  <a:prstClr val="black"/>
                </a:solidFill>
              </a:rPr>
              <a:t>, </a:t>
            </a: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pt-PT" sz="1400" b="0" dirty="0" smtClean="0">
                <a:solidFill>
                  <a:prstClr val="black"/>
                </a:solidFill>
              </a:rPr>
              <a:t>    - incentiva</a:t>
            </a:r>
            <a:r>
              <a:rPr lang="pt-PT" sz="1400" b="0" baseline="0" dirty="0" smtClean="0">
                <a:solidFill>
                  <a:prstClr val="black"/>
                </a:solidFill>
              </a:rPr>
              <a:t> a</a:t>
            </a:r>
            <a:r>
              <a:rPr lang="pt-PT" sz="1400" b="0" dirty="0" smtClean="0">
                <a:solidFill>
                  <a:prstClr val="black"/>
                </a:solidFill>
              </a:rPr>
              <a:t> </a:t>
            </a:r>
            <a:r>
              <a:rPr lang="pt-PT" sz="1400" b="0" u="sng" dirty="0" smtClean="0">
                <a:solidFill>
                  <a:prstClr val="black"/>
                </a:solidFill>
              </a:rPr>
              <a:t>reciclagem</a:t>
            </a:r>
            <a:r>
              <a:rPr lang="pt-PT" sz="1400" b="0" dirty="0" smtClean="0">
                <a:solidFill>
                  <a:prstClr val="black"/>
                </a:solidFill>
              </a:rPr>
              <a:t> e a outras formas de valorização, 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t-PT" sz="1400" b="0" dirty="0" smtClean="0">
                <a:solidFill>
                  <a:prstClr val="black"/>
                </a:solidFill>
              </a:rPr>
              <a:t>Na perspetiva da promoção do mercado de reciclados de RCD, foram</a:t>
            </a:r>
            <a:r>
              <a:rPr lang="pt-PT" sz="1400" b="0" baseline="0" dirty="0" smtClean="0">
                <a:solidFill>
                  <a:prstClr val="black"/>
                </a:solidFill>
              </a:rPr>
              <a:t> </a:t>
            </a:r>
            <a:r>
              <a:rPr lang="pt-PT" sz="1400" b="0" dirty="0" smtClean="0">
                <a:solidFill>
                  <a:prstClr val="black"/>
                </a:solidFill>
              </a:rPr>
              <a:t>estabelecidos critérios de qualidade no sentido de induzir a confiança dos potenciais consumidores como</a:t>
            </a:r>
            <a:r>
              <a:rPr lang="pt-PT" sz="1400" b="0" baseline="0" dirty="0" smtClean="0">
                <a:solidFill>
                  <a:prstClr val="black"/>
                </a:solidFill>
              </a:rPr>
              <a:t> a </a:t>
            </a:r>
            <a:r>
              <a:rPr lang="pt-PT" sz="1400" b="0" dirty="0" smtClean="0">
                <a:solidFill>
                  <a:prstClr val="black"/>
                </a:solidFill>
              </a:rPr>
              <a:t>aprovação de especificações técnicas relativas à utilização de RCD em diferentes tipos de aplicações.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PT" sz="1400" b="0" dirty="0" smtClean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400" dirty="0" smtClean="0"/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PT" sz="1400" dirty="0" smtClean="0">
              <a:solidFill>
                <a:prstClr val="black"/>
              </a:solidFill>
            </a:endParaRPr>
          </a:p>
          <a:p>
            <a:pPr marL="0" lvl="0" indent="0" defTabSz="91440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pt-PT" sz="1400" dirty="0" smtClean="0">
              <a:solidFill>
                <a:prstClr val="black"/>
              </a:solidFill>
            </a:endParaRPr>
          </a:p>
          <a:p>
            <a:endParaRPr lang="pt-PT" sz="1400" b="1" dirty="0">
              <a:solidFill>
                <a:schemeClr val="tx1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E5E3E-9A93-4DAB-9BDE-0C38457F40E8}" type="slidenum">
              <a:rPr lang="pt-PT" smtClean="0"/>
              <a:t>36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75782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E5E3E-9A93-4DAB-9BDE-0C38457F40E8}" type="slidenum">
              <a:rPr lang="pt-PT" smtClean="0"/>
              <a:t>37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0924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E5E3E-9A93-4DAB-9BDE-0C38457F40E8}" type="slidenum">
              <a:rPr lang="pt-PT" smtClean="0"/>
              <a:t>38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98651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E5E3E-9A93-4DAB-9BDE-0C38457F40E8}" type="slidenum">
              <a:rPr lang="pt-PT" smtClean="0"/>
              <a:t>39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4909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sz="1400" dirty="0" smtClean="0"/>
              <a:t>Ainda, e para reforçar as regras especificas de gestão deste fluxo,</a:t>
            </a:r>
            <a:r>
              <a:rPr lang="pt-PT" sz="1400" baseline="0" dirty="0" smtClean="0"/>
              <a:t> </a:t>
            </a:r>
            <a:r>
              <a:rPr lang="pt-PT" sz="1400" dirty="0" smtClean="0"/>
              <a:t>Portugal procedeu à criação de condições legais para a correta gestão deste fluxo de resíduos </a:t>
            </a:r>
            <a:r>
              <a:rPr lang="pt-PT" sz="1400" b="1" dirty="0" smtClean="0"/>
              <a:t>já</a:t>
            </a:r>
            <a:r>
              <a:rPr lang="pt-PT" sz="1400" dirty="0" smtClean="0"/>
              <a:t> em 2008, com a publicação do Decreto-Lei n.º 46/2008, de 12 de Março, cujos objetivos foram LER SLIDE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PT" sz="1400" dirty="0" smtClean="0"/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sz="1400" dirty="0" smtClean="0"/>
              <a:t>O diploma</a:t>
            </a:r>
            <a:r>
              <a:rPr lang="pt-PT" sz="1400" baseline="0" dirty="0" smtClean="0"/>
              <a:t> incorpora ainda medidas</a:t>
            </a:r>
            <a:r>
              <a:rPr lang="pt-PT" sz="1400" dirty="0" smtClean="0"/>
              <a:t> que: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sz="1400" dirty="0" smtClean="0"/>
              <a:t>    </a:t>
            </a:r>
            <a:r>
              <a:rPr lang="pt-PT" sz="1400" u="none" dirty="0" smtClean="0"/>
              <a:t>- favorecem a prevenção da produção e a perigosidade dos resíduos produzidos,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sz="1400" u="none" dirty="0" smtClean="0"/>
              <a:t>    - o privilegiam </a:t>
            </a:r>
            <a:r>
              <a:rPr lang="pt-PT" sz="1400" u="none" baseline="0" dirty="0" smtClean="0"/>
              <a:t>a </a:t>
            </a:r>
            <a:r>
              <a:rPr lang="pt-PT" sz="1400" u="none" dirty="0" smtClean="0"/>
              <a:t>triagem na origem,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sz="1400" u="none" dirty="0" smtClean="0"/>
              <a:t>    -</a:t>
            </a:r>
            <a:r>
              <a:rPr lang="pt-PT" sz="1400" u="none" baseline="0" dirty="0" smtClean="0"/>
              <a:t> incentivam </a:t>
            </a:r>
            <a:r>
              <a:rPr lang="pt-PT" sz="1400" u="none" dirty="0" smtClean="0"/>
              <a:t>à reciclagem </a:t>
            </a:r>
            <a:r>
              <a:rPr lang="pt-PT" sz="1400" dirty="0" smtClean="0"/>
              <a:t>e a outras formas de valorização,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sz="1400" dirty="0" smtClean="0"/>
              <a:t>diminuindo-se desta forma a utilização de recursos naturais e minimizando o recurso à deposição em aterro.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PT" sz="1400" dirty="0" smtClean="0"/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PT" sz="1400" dirty="0" smtClean="0"/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PT" sz="1400" dirty="0" smtClean="0"/>
          </a:p>
          <a:p>
            <a:endParaRPr lang="pt-PT" sz="14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E5E3E-9A93-4DAB-9BDE-0C38457F40E8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87918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pt-PT" sz="1400" dirty="0"/>
              <a:t>Previu-se ainda no regime geral de gestão de resíduos como incentivo à reciclagem “a obrigação da utilização de pelo menos 5% de materiais reciclados em empreitadas de construção e de manutenção de infraestruturas ao abrigo do Código dos Contratos Públicos”, no sentido de promover o cumprimento da meta, mas também numa ótica de preservação dos recursos naturais</a:t>
            </a:r>
            <a:r>
              <a:rPr lang="pt-PT" sz="1400" dirty="0" smtClean="0"/>
              <a:t>.</a:t>
            </a:r>
          </a:p>
          <a:p>
            <a:pPr lvl="0">
              <a:defRPr/>
            </a:pPr>
            <a:endParaRPr lang="pt-PT" sz="1400" dirty="0"/>
          </a:p>
          <a:p>
            <a:pPr lvl="0">
              <a:defRPr/>
            </a:pPr>
            <a:r>
              <a:rPr lang="pt-PT" sz="1400" dirty="0" smtClean="0"/>
              <a:t>Todas estas iniciativas adotadas a nível nacional são consideradas como Boas Práticas na gestão do fluxo pelas entidades comunitárias e internacionais.</a:t>
            </a:r>
            <a:endParaRPr lang="pt-PT" sz="1400" dirty="0"/>
          </a:p>
          <a:p>
            <a:endParaRPr lang="pt-PT" sz="1400" dirty="0"/>
          </a:p>
          <a:p>
            <a:r>
              <a:rPr lang="pt-PT" sz="1400" dirty="0"/>
              <a:t>O Protocolo preparado pela Comissão Europeia identifica obstáculos e recomenda como podem os </a:t>
            </a:r>
            <a:r>
              <a:rPr lang="pt-PT" sz="1400" dirty="0" err="1"/>
              <a:t>stakeholders</a:t>
            </a:r>
            <a:r>
              <a:rPr lang="pt-PT" sz="1400" dirty="0"/>
              <a:t> trabalhar em conjunto para os ultrapassar. Julgo no entanto que a nível nacional muitas das questões abordadas pelo Protocolo se encontravam identificadas vindo este apenas salientar a importância de que sejam tomadas medidas para mitigar ou mesmo ultrapassar os constrangimentos na gestão deste fluxo.</a:t>
            </a:r>
          </a:p>
          <a:p>
            <a:endParaRPr lang="pt-PT" sz="1400" dirty="0"/>
          </a:p>
          <a:p>
            <a:r>
              <a:rPr lang="pt-PT" sz="1400" dirty="0"/>
              <a:t>Estou certa de que a sessão de hoje apresentará um contributo importante neste âmbito.</a:t>
            </a:r>
          </a:p>
          <a:p>
            <a:r>
              <a:rPr lang="pt-PT" sz="1400" dirty="0"/>
              <a:t>Obrigada pela atenção!</a:t>
            </a:r>
          </a:p>
          <a:p>
            <a:endParaRPr lang="pt-PT" sz="14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E5E3E-9A93-4DAB-9BDE-0C38457F40E8}" type="slidenum">
              <a:rPr lang="pt-PT" smtClean="0"/>
              <a:t>40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40977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E5E3E-9A93-4DAB-9BDE-0C38457F40E8}" type="slidenum">
              <a:rPr lang="pt-PT" smtClean="0"/>
              <a:t>44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9498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sz="1200" dirty="0" smtClean="0"/>
              <a:t>No sentido de garantir</a:t>
            </a:r>
            <a:r>
              <a:rPr lang="pt-PT" sz="1200" baseline="0" dirty="0" smtClean="0"/>
              <a:t> a aplicação ao fluxo dos RCD das políticas de redução, </a:t>
            </a:r>
            <a:r>
              <a:rPr lang="pt-PT" sz="1200" b="0" baseline="0" dirty="0" smtClean="0"/>
              <a:t>reutilização e reciclagem o diploma </a:t>
            </a:r>
            <a:r>
              <a:rPr lang="pt-PT" sz="1200" b="0" baseline="0" smtClean="0"/>
              <a:t>prevê … LER </a:t>
            </a:r>
            <a:r>
              <a:rPr lang="pt-PT" sz="1200" b="0" baseline="0" dirty="0" smtClean="0"/>
              <a:t>SLIDE</a:t>
            </a:r>
            <a:endParaRPr lang="pt-PT" sz="1200" b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E5E3E-9A93-4DAB-9BDE-0C38457F40E8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061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400" dirty="0" smtClean="0"/>
              <a:t>Prevê</a:t>
            </a:r>
            <a:r>
              <a:rPr lang="pt-PT" sz="1400" baseline="0" dirty="0" smtClean="0"/>
              <a:t> ainda a … LER SLIDE</a:t>
            </a:r>
            <a:endParaRPr lang="pt-PT" sz="14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E5E3E-9A93-4DAB-9BDE-0C38457F40E8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852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400" dirty="0" smtClean="0"/>
              <a:t>No sentido de promover a hierarquia de resíduos</a:t>
            </a:r>
            <a:r>
              <a:rPr lang="pt-PT" sz="1400" baseline="0" dirty="0" smtClean="0"/>
              <a:t> foi estabelecido no diploma nacional a possibilidade de aplicação de RCD em obra sob condições específicas. Para potenciar esta utilização foram desenvolvidas a nível nacional, através da contratação dos serviços do LNEC por parte da APA, especificações técnicas que se considerou traduziram as utilizações potenciais mais comuns no setor da construção civil.</a:t>
            </a:r>
            <a:endParaRPr lang="pt-PT" sz="14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E5E3E-9A93-4DAB-9BDE-0C38457F40E8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5637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pt-PT" sz="1400" dirty="0" smtClean="0"/>
          </a:p>
          <a:p>
            <a:r>
              <a:rPr lang="pt-PT" sz="1400" dirty="0" smtClean="0"/>
              <a:t>As especificações técnicas disponibilizadas</a:t>
            </a:r>
            <a:r>
              <a:rPr lang="pt-PT" sz="1400" baseline="0" dirty="0" smtClean="0"/>
              <a:t> visando incentivar a utilização dos RCD em obra, permitem reduzir a produção de resíduos e contribuir para um menor consumo de matérias primas promovendo a eficiência de recursos e ainda contribuir para o cumprimento da meta estabelecida para 2020.</a:t>
            </a:r>
            <a:endParaRPr lang="pt-PT" sz="14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E5E3E-9A93-4DAB-9BDE-0C38457F40E8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9243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400" dirty="0" smtClean="0"/>
              <a:t>As especificações técnicas desenvolvidas à data são</a:t>
            </a:r>
            <a:r>
              <a:rPr lang="pt-PT" sz="1400" baseline="0" dirty="0" smtClean="0"/>
              <a:t> as seguintes… LER SLIDE</a:t>
            </a:r>
            <a:endParaRPr lang="pt-PT" sz="14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E5E3E-9A93-4DAB-9BDE-0C38457F40E8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9307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2895079"/>
            <a:ext cx="6264696" cy="1470025"/>
          </a:xfrm>
        </p:spPr>
        <p:txBody>
          <a:bodyPr anchor="b"/>
          <a:lstStyle>
            <a:lvl1pPr algn="l">
              <a:defRPr>
                <a:latin typeface="Calibri" panose="020F0502020204030204" pitchFamily="34" charset="0"/>
              </a:defRPr>
            </a:lvl1pPr>
          </a:lstStyle>
          <a:p>
            <a:r>
              <a:rPr lang="pt-PT" noProof="0" dirty="0" smtClean="0"/>
              <a:t>Título da comunicação</a:t>
            </a:r>
            <a:endParaRPr lang="pt-PT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449" y="4365104"/>
            <a:ext cx="6290229" cy="93610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noProof="0" dirty="0" smtClean="0"/>
              <a:t>Nomes dos autores</a:t>
            </a:r>
            <a:endParaRPr lang="pt-PT" noProof="0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" b="3144"/>
          <a:stretch/>
        </p:blipFill>
        <p:spPr bwMode="auto">
          <a:xfrm>
            <a:off x="6732240" y="232012"/>
            <a:ext cx="2228466" cy="64471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Picture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877272"/>
            <a:ext cx="1991305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5"/>
          <a:stretch/>
        </p:blipFill>
        <p:spPr bwMode="auto">
          <a:xfrm>
            <a:off x="251520" y="5308979"/>
            <a:ext cx="6295831" cy="13619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" name="Picture 9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877272"/>
            <a:ext cx="1708191" cy="67098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1" name="Subtitle 2"/>
          <p:cNvSpPr txBox="1">
            <a:spLocks/>
          </p:cNvSpPr>
          <p:nvPr userDrawn="1"/>
        </p:nvSpPr>
        <p:spPr>
          <a:xfrm>
            <a:off x="282584" y="188640"/>
            <a:ext cx="6120680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sz="2800" dirty="0" smtClean="0">
                <a:solidFill>
                  <a:srgbClr val="4A7DBA"/>
                </a:solidFill>
              </a:rPr>
              <a:t>Seminário</a:t>
            </a:r>
          </a:p>
          <a:p>
            <a:pPr algn="just"/>
            <a:r>
              <a:rPr lang="pt-PT" sz="3200" dirty="0" smtClean="0">
                <a:solidFill>
                  <a:srgbClr val="4A7DBA"/>
                </a:solidFill>
              </a:rPr>
              <a:t>RCD Um recurso valorizável </a:t>
            </a:r>
            <a:endParaRPr lang="pt-PT" sz="3200" dirty="0">
              <a:solidFill>
                <a:srgbClr val="4A7DBA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251449" y="1029308"/>
            <a:ext cx="6120680" cy="38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1800" dirty="0" smtClean="0">
                <a:latin typeface="Arial Narrow" panose="020B0606020202030204" pitchFamily="34" charset="0"/>
              </a:rPr>
              <a:t>19 de setembro de 2016 </a:t>
            </a:r>
            <a:r>
              <a:rPr lang="pt-PT" sz="1800" dirty="0" smtClean="0">
                <a:latin typeface="Arial Narrow" panose="020B0606020202030204" pitchFamily="34" charset="0"/>
                <a:sym typeface="Symbol"/>
              </a:rPr>
              <a:t> LNEC  Lisboa</a:t>
            </a:r>
            <a:r>
              <a:rPr lang="pt-PT" sz="1800" dirty="0" smtClean="0">
                <a:latin typeface="Arial Narrow" panose="020B0606020202030204" pitchFamily="34" charset="0"/>
              </a:rPr>
              <a:t>  </a:t>
            </a:r>
            <a:endParaRPr lang="pt-PT" sz="1800" dirty="0">
              <a:latin typeface="Arial Narrow" panose="020B0606020202030204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51449" y="1412776"/>
            <a:ext cx="6336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16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 marL="1828800" indent="0">
              <a:buNone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fld id="{61B552BE-8E92-4ECC-8D31-143E89DC327B}" type="slidenum">
              <a:rPr lang="pt-PT" smtClean="0"/>
              <a:t>‹nº›</a:t>
            </a:fld>
            <a:endParaRPr lang="pt-PT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3528" y="1412776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569627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pt-PT" smtClean="0"/>
              <a:t>RCD - da sua produção à reintrodução na economia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2005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04456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1828800" indent="0">
              <a:buNone/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525963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1828800" indent="0">
              <a:buNone/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52BE-8E92-4ECC-8D31-143E89DC327B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23528" y="1412776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569627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pt-PT" smtClean="0"/>
              <a:t>RCD - da sua produção à reintrodução na economia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7771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569627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pt-PT" smtClean="0"/>
              <a:t>RCD - da sua produção à reintrodução na economia</a:t>
            </a:r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52BE-8E92-4ECC-8D31-143E89DC327B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3528" y="1412776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24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6708915"/>
            <a:ext cx="1807513" cy="149087"/>
          </a:xfrm>
          <a:prstGeom prst="rect">
            <a:avLst/>
          </a:prstGeom>
          <a:solidFill>
            <a:srgbClr val="227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807513" y="6708915"/>
            <a:ext cx="1843440" cy="149087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650952" y="6708915"/>
            <a:ext cx="1843440" cy="149087"/>
          </a:xfrm>
          <a:prstGeom prst="rect">
            <a:avLst/>
          </a:prstGeom>
          <a:solidFill>
            <a:srgbClr val="EB1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494392" y="6708915"/>
            <a:ext cx="1843440" cy="149087"/>
          </a:xfrm>
          <a:prstGeom prst="rect">
            <a:avLst/>
          </a:prstGeom>
          <a:solidFill>
            <a:srgbClr val="016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337832" y="6708915"/>
            <a:ext cx="1806168" cy="149087"/>
          </a:xfrm>
          <a:prstGeom prst="rect">
            <a:avLst/>
          </a:prstGeom>
          <a:solidFill>
            <a:srgbClr val="DC5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89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6708915"/>
            <a:ext cx="1807513" cy="149087"/>
          </a:xfrm>
          <a:prstGeom prst="rect">
            <a:avLst/>
          </a:prstGeom>
          <a:solidFill>
            <a:srgbClr val="227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807513" y="6708915"/>
            <a:ext cx="1843440" cy="149087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650952" y="6708915"/>
            <a:ext cx="1843440" cy="149087"/>
          </a:xfrm>
          <a:prstGeom prst="rect">
            <a:avLst/>
          </a:prstGeom>
          <a:solidFill>
            <a:srgbClr val="EB1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494392" y="6708915"/>
            <a:ext cx="1843440" cy="149087"/>
          </a:xfrm>
          <a:prstGeom prst="rect">
            <a:avLst/>
          </a:prstGeom>
          <a:solidFill>
            <a:srgbClr val="016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337832" y="6708915"/>
            <a:ext cx="1806168" cy="149087"/>
          </a:xfrm>
          <a:prstGeom prst="rect">
            <a:avLst/>
          </a:prstGeom>
          <a:solidFill>
            <a:srgbClr val="DC5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584" y="6108583"/>
            <a:ext cx="995932" cy="465994"/>
          </a:xfrm>
          <a:prstGeom prst="rect">
            <a:avLst/>
          </a:prstGeom>
        </p:spPr>
      </p:pic>
      <p:sp>
        <p:nvSpPr>
          <p:cNvPr id="1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99389" y="6368085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2FCFA37-8A83-4F3E-A3B6-483BF3EFB118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7" name="Rectangle 15"/>
          <p:cNvSpPr/>
          <p:nvPr userDrawn="1"/>
        </p:nvSpPr>
        <p:spPr>
          <a:xfrm>
            <a:off x="0" y="6296301"/>
            <a:ext cx="99392" cy="412905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47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o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635" y="6108700"/>
            <a:ext cx="9953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2"/>
          <p:cNvGrpSpPr>
            <a:grpSpLocks/>
          </p:cNvGrpSpPr>
          <p:nvPr userDrawn="1"/>
        </p:nvGrpSpPr>
        <p:grpSpPr bwMode="auto">
          <a:xfrm>
            <a:off x="0" y="6296026"/>
            <a:ext cx="9144000" cy="561975"/>
            <a:chOff x="0" y="6296300"/>
            <a:chExt cx="12192000" cy="561701"/>
          </a:xfrm>
        </p:grpSpPr>
        <p:sp>
          <p:nvSpPr>
            <p:cNvPr id="7" name="Rectangle 7"/>
            <p:cNvSpPr/>
            <p:nvPr userDrawn="1"/>
          </p:nvSpPr>
          <p:spPr>
            <a:xfrm>
              <a:off x="0" y="6708849"/>
              <a:ext cx="2409825" cy="149152"/>
            </a:xfrm>
            <a:prstGeom prst="rect">
              <a:avLst/>
            </a:prstGeom>
            <a:solidFill>
              <a:srgbClr val="227C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8"/>
            <p:cNvSpPr/>
            <p:nvPr userDrawn="1"/>
          </p:nvSpPr>
          <p:spPr>
            <a:xfrm>
              <a:off x="2409825" y="6708849"/>
              <a:ext cx="2457450" cy="149152"/>
            </a:xfrm>
            <a:prstGeom prst="rect">
              <a:avLst/>
            </a:prstGeom>
            <a:solidFill>
              <a:srgbClr val="7AC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9"/>
            <p:cNvSpPr/>
            <p:nvPr userDrawn="1"/>
          </p:nvSpPr>
          <p:spPr>
            <a:xfrm>
              <a:off x="4867275" y="6708849"/>
              <a:ext cx="2459038" cy="149152"/>
            </a:xfrm>
            <a:prstGeom prst="rect">
              <a:avLst/>
            </a:prstGeom>
            <a:solidFill>
              <a:srgbClr val="EB18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10"/>
            <p:cNvSpPr/>
            <p:nvPr userDrawn="1"/>
          </p:nvSpPr>
          <p:spPr>
            <a:xfrm>
              <a:off x="7326313" y="6708849"/>
              <a:ext cx="2457450" cy="149152"/>
            </a:xfrm>
            <a:prstGeom prst="rect">
              <a:avLst/>
            </a:prstGeom>
            <a:solidFill>
              <a:srgbClr val="016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1"/>
            <p:cNvSpPr/>
            <p:nvPr userDrawn="1"/>
          </p:nvSpPr>
          <p:spPr>
            <a:xfrm>
              <a:off x="9783763" y="6708849"/>
              <a:ext cx="2408237" cy="149152"/>
            </a:xfrm>
            <a:prstGeom prst="rect">
              <a:avLst/>
            </a:prstGeom>
            <a:solidFill>
              <a:srgbClr val="DC5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5"/>
            <p:cNvSpPr/>
            <p:nvPr userDrawn="1"/>
          </p:nvSpPr>
          <p:spPr>
            <a:xfrm>
              <a:off x="0" y="6296300"/>
              <a:ext cx="131763" cy="412549"/>
            </a:xfrm>
            <a:prstGeom prst="rect">
              <a:avLst/>
            </a:prstGeom>
            <a:solidFill>
              <a:srgbClr val="7AC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" name="Rectangle 15"/>
          <p:cNvSpPr/>
          <p:nvPr userDrawn="1"/>
        </p:nvSpPr>
        <p:spPr>
          <a:xfrm>
            <a:off x="0" y="317501"/>
            <a:ext cx="89297" cy="493713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sz="quarter" idx="13"/>
          </p:nvPr>
        </p:nvSpPr>
        <p:spPr>
          <a:xfrm>
            <a:off x="74118" y="266413"/>
            <a:ext cx="5657919" cy="584776"/>
          </a:xfrm>
          <a:prstGeom prst="rect">
            <a:avLst/>
          </a:prstGeom>
          <a:solidFill>
            <a:srgbClr val="227CB5"/>
          </a:solidFill>
          <a:ln>
            <a:solidFill>
              <a:schemeClr val="accent1"/>
            </a:solidFill>
          </a:ln>
        </p:spPr>
        <p:txBody>
          <a:bodyPr wrap="none" anchor="ctr">
            <a:spAutoFit/>
          </a:bodyPr>
          <a:lstStyle>
            <a:lvl1pPr marL="0" indent="0">
              <a:buNone/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8" name="Marcador de Posição do Texto 17"/>
          <p:cNvSpPr>
            <a:spLocks noGrp="1"/>
          </p:cNvSpPr>
          <p:nvPr>
            <p:ph type="body" sz="quarter" idx="14"/>
          </p:nvPr>
        </p:nvSpPr>
        <p:spPr>
          <a:xfrm>
            <a:off x="457200" y="1270000"/>
            <a:ext cx="4524375" cy="48387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200000"/>
              </a:lnSpc>
              <a:spcBef>
                <a:spcPts val="0"/>
              </a:spcBef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4" name="Marcador de Posição do Número do Diapositivo 5"/>
          <p:cNvSpPr>
            <a:spLocks noGrp="1"/>
          </p:cNvSpPr>
          <p:nvPr>
            <p:ph type="sldNum" sz="quarter" idx="15"/>
          </p:nvPr>
        </p:nvSpPr>
        <p:spPr>
          <a:xfrm>
            <a:off x="98822" y="6367464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7FD8C3-4628-CD44-8C8F-AECB6FA9891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312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smtClean="0"/>
              <a:t>RCD - da sua produção à reintrodução na economia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552BE-8E92-4ECC-8D31-143E89DC327B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2728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  <p:sldLayoutId id="2147483657" r:id="rId6"/>
    <p:sldLayoutId id="2147483658" r:id="rId7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notesSlide" Target="../notesSlides/notesSlide31.xml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10" Type="http://schemas.openxmlformats.org/officeDocument/2006/relationships/image" Target="../media/image15.wmf"/><Relationship Id="rId4" Type="http://schemas.openxmlformats.org/officeDocument/2006/relationships/diagramData" Target="../diagrams/data10.xml"/><Relationship Id="rId9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mbiente.pt/index.php?ref=16&amp;subref=84&amp;sub2ref=254&amp;sub3ref=264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hyperlink" Target="http://eur-lex.europa.eu/legal-content/PT/TXT/PDF/?uri=CELEX:52018XC0409(01)&amp;from=PT" TargetMode="External"/><Relationship Id="rId4" Type="http://schemas.openxmlformats.org/officeDocument/2006/relationships/hyperlink" Target="http://www.apambiente.pt/_zdata/Politicas/Residuos/Classificacao/Guia%20de%20Classificao%20de%20resduos_20171023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nec.pt/pt/descarregamentos/guia-para-a-utilizacao-de-agregados-reciclados-provenientes-de-misturas-betuminosas-recuperadas-para-camadas-nao-ligadas-de-pavimentos-rodoviarios/" TargetMode="External"/><Relationship Id="rId3" Type="http://schemas.openxmlformats.org/officeDocument/2006/relationships/hyperlink" Target="http://www.lnec.pt/pt/descarregamentos/guia-para-a-utilizacao-de-agregados-reciclados-grossos-em-betoes-de-ligantes-hidraulicos/" TargetMode="External"/><Relationship Id="rId7" Type="http://schemas.openxmlformats.org/officeDocument/2006/relationships/hyperlink" Target="http://www.lnec.pt/pt/descarregamentos/guia-para-a-utilizacao-de-materiais-reciclados-provenientes-de-residuos-de-construcao-e-demolicao-em-aterro-e-camada-de-leito-de-infra-estruturas-de-transporte-br-b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lnec.pt/pt/descarregamentos/guia-para-a-utilizacao-de-agregados-reciclados-em-camadas-nao-ligadas-de-pavimentos-br-br/" TargetMode="External"/><Relationship Id="rId5" Type="http://schemas.openxmlformats.org/officeDocument/2006/relationships/hyperlink" Target="http://www.lnec.pt/pt/descarregamentos/guia-para-a-reciclagem-de-misturas-betuminosas-a-quente-em-central-br-br/" TargetMode="External"/><Relationship Id="rId10" Type="http://schemas.openxmlformats.org/officeDocument/2006/relationships/hyperlink" Target="http://www.lnec.pt/pt/descarregamentos/guia-para-a-utilizacao-de-materiais-provenientes-de-residuos-de-construcao-e-demolicao-em-preenchimento-de-valas/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://www.lnec.pt/pt/descarregamentos/guia-para-a-utilizacao-de-materiais-provenientes-de-residuos-de-construcao-e-demolicao-em-caminhos-rurais-e-florestai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706" y="1379304"/>
            <a:ext cx="2867440" cy="1006970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582561" y="3099260"/>
            <a:ext cx="7805862" cy="954107"/>
            <a:chOff x="776747" y="2989344"/>
            <a:chExt cx="10407816" cy="1272141"/>
          </a:xfrm>
        </p:grpSpPr>
        <p:sp>
          <p:nvSpPr>
            <p:cNvPr id="4" name="TextBox 16"/>
            <p:cNvSpPr txBox="1"/>
            <p:nvPr/>
          </p:nvSpPr>
          <p:spPr>
            <a:xfrm>
              <a:off x="776747" y="2989344"/>
              <a:ext cx="10235382" cy="1272141"/>
            </a:xfrm>
            <a:prstGeom prst="rect">
              <a:avLst/>
            </a:prstGeom>
            <a:solidFill>
              <a:srgbClr val="227CB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 dirty="0" smtClean="0">
                  <a:solidFill>
                    <a:schemeClr val="bg1"/>
                  </a:solidFill>
                </a:rPr>
                <a:t>Gestão de Resíduos </a:t>
              </a:r>
              <a:r>
                <a:rPr lang="pt-PT" sz="2800" b="1" dirty="0">
                  <a:solidFill>
                    <a:schemeClr val="bg1"/>
                  </a:solidFill>
                </a:rPr>
                <a:t>de Construção &amp; Demolição </a:t>
              </a:r>
              <a:endParaRPr lang="pt-PT" sz="28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15"/>
            <p:cNvSpPr/>
            <p:nvPr/>
          </p:nvSpPr>
          <p:spPr>
            <a:xfrm>
              <a:off x="11012127" y="2991852"/>
              <a:ext cx="172436" cy="1269633"/>
            </a:xfrm>
            <a:prstGeom prst="rect">
              <a:avLst/>
            </a:prstGeom>
            <a:solidFill>
              <a:srgbClr val="7AC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660259" y="5109730"/>
            <a:ext cx="4127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latin typeface="Calibri" panose="020F0502020204030204" pitchFamily="34" charset="0"/>
                <a:cs typeface="Arial" panose="020B0604020202020204" pitchFamily="34" charset="0"/>
              </a:rPr>
              <a:t>Sessões Regionais de Ambiente </a:t>
            </a:r>
          </a:p>
          <a:p>
            <a:r>
              <a:rPr lang="pt-PT" sz="1600" dirty="0">
                <a:latin typeface="Calibri" panose="020F0502020204030204" pitchFamily="34" charset="0"/>
                <a:cs typeface="Arial" panose="020B0604020202020204" pitchFamily="34" charset="0"/>
              </a:rPr>
              <a:t>CCDR </a:t>
            </a:r>
            <a:r>
              <a:rPr lang="pt-PT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Norte</a:t>
            </a:r>
            <a:endParaRPr lang="pt-PT" sz="16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PT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Porto, 17 </a:t>
            </a:r>
            <a:r>
              <a:rPr lang="pt-PT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pt-PT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abril de </a:t>
            </a:r>
            <a:r>
              <a:rPr lang="pt-PT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2018</a:t>
            </a:r>
            <a:endParaRPr lang="pt-PT" sz="16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989053"/>
            <a:ext cx="1424214" cy="70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4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/>
          <p:nvPr/>
        </p:nvSpPr>
        <p:spPr>
          <a:xfrm>
            <a:off x="-1" y="404664"/>
            <a:ext cx="8748465" cy="400110"/>
          </a:xfrm>
          <a:prstGeom prst="rect">
            <a:avLst/>
          </a:prstGeom>
          <a:solidFill>
            <a:srgbClr val="227CB5"/>
          </a:solidFill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Incorporação de materiais reciclados em obra</a:t>
            </a:r>
            <a:endParaRPr lang="pt-PT" sz="2000" b="1" dirty="0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5"/>
          <p:cNvSpPr/>
          <p:nvPr/>
        </p:nvSpPr>
        <p:spPr>
          <a:xfrm>
            <a:off x="8676456" y="404664"/>
            <a:ext cx="157163" cy="346248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11339" y="1196752"/>
            <a:ext cx="119230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P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719573634"/>
              </p:ext>
            </p:extLst>
          </p:nvPr>
        </p:nvGraphicFramePr>
        <p:xfrm>
          <a:off x="1200771" y="1844824"/>
          <a:ext cx="763284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51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971600" y="2636912"/>
          <a:ext cx="7344816" cy="2448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4671"/>
                <a:gridCol w="1209404"/>
                <a:gridCol w="1320741"/>
              </a:tblGrid>
              <a:tr h="261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</a:rPr>
                        <a:t>2016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</a:rPr>
                        <a:t>1º Sem 2017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22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</a:rPr>
                        <a:t>N.º de contratos que apresentam informação relativa à incorporação de materiais reciclados em obra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</a:rPr>
                        <a:t>13740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</a:rPr>
                        <a:t>7600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22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N.º de contratos com “Relatório Final de Obra” submetido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(amostra considerada)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</a:rPr>
                        <a:t>4654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</a:rPr>
                        <a:t>991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2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</a:rPr>
                        <a:t>N.º de contratos que reportam utilizar pelo menos 5% de materiais reciclados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>
                          <a:effectLst/>
                        </a:rPr>
                        <a:t>1418 (30%)</a:t>
                      </a:r>
                      <a:endParaRPr lang="pt-P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100" dirty="0">
                          <a:effectLst/>
                        </a:rPr>
                        <a:t>261 (26%)</a:t>
                      </a:r>
                      <a:endParaRPr lang="pt-P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5335850"/>
            <a:ext cx="845037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 PORTAL BASE – Utilização de materiais reciclados ou que incorporem materiais reciclados relativamente à quantidade total de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matérias-primas usadas em obra.</a:t>
            </a:r>
            <a:endParaRPr kumimoji="0" lang="pt-PT" altLang="pt-P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Nota: </a:t>
            </a:r>
            <a:endParaRPr kumimoji="0" lang="pt-PT" altLang="pt-P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dados apresentados foram extraídos da consulta ao portal BASE em 06.07.2017.</a:t>
            </a:r>
            <a:endParaRPr kumimoji="0" lang="pt-PT" altLang="pt-P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dados apresentados referem-se aos contratos publicados no portal BASE em 2016 e durante o 1º semestre de 2017, respetivamente.</a:t>
            </a:r>
            <a:endParaRPr kumimoji="0" lang="pt-PT" altLang="pt-P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dados apresentados constituem dados previsionais obtidos a partir de uma análise macro aos dados constantes do portal BASE.</a:t>
            </a:r>
            <a:endParaRPr kumimoji="0" lang="pt-PT" alt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652736" y="1651709"/>
          <a:ext cx="7977148" cy="753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7148"/>
              </a:tblGrid>
              <a:tr h="753732">
                <a:tc>
                  <a:txBody>
                    <a:bodyPr/>
                    <a:lstStyle/>
                    <a:p>
                      <a:pPr algn="ctr"/>
                      <a:r>
                        <a:rPr lang="pt-PT" sz="1400" baseline="0" dirty="0" smtClean="0"/>
                        <a:t>Formulário no “</a:t>
                      </a:r>
                      <a:r>
                        <a:rPr lang="pt-PT" sz="1400" dirty="0" smtClean="0"/>
                        <a:t>Portal dos Contratos Públicos” </a:t>
                      </a:r>
                    </a:p>
                    <a:p>
                      <a:pPr algn="ctr"/>
                      <a:r>
                        <a:rPr lang="pt-PT" sz="1400" dirty="0" smtClean="0"/>
                        <a:t>– parceria com o Instituto dos Mercados Públicos, do Imobiliário e da Construção (IMPIC)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16"/>
          <p:cNvSpPr txBox="1"/>
          <p:nvPr/>
        </p:nvSpPr>
        <p:spPr>
          <a:xfrm>
            <a:off x="0" y="579148"/>
            <a:ext cx="8748465" cy="400110"/>
          </a:xfrm>
          <a:prstGeom prst="rect">
            <a:avLst/>
          </a:prstGeom>
          <a:solidFill>
            <a:srgbClr val="227CB5"/>
          </a:solidFill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Incorporação de materiais reciclados em obra</a:t>
            </a:r>
            <a:endParaRPr lang="tr-TR" sz="2000" b="1" dirty="0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5"/>
          <p:cNvSpPr/>
          <p:nvPr/>
        </p:nvSpPr>
        <p:spPr>
          <a:xfrm>
            <a:off x="8748465" y="579148"/>
            <a:ext cx="157163" cy="346248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9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RCD - da sua produção à reintrodução na economia</a:t>
            </a:r>
          </a:p>
        </p:txBody>
      </p:sp>
      <p:sp>
        <p:nvSpPr>
          <p:cNvPr id="7" name="Retângulo 6"/>
          <p:cNvSpPr/>
          <p:nvPr/>
        </p:nvSpPr>
        <p:spPr>
          <a:xfrm>
            <a:off x="395536" y="6382489"/>
            <a:ext cx="7560840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PT" sz="1100" b="1" dirty="0"/>
              <a:t>Circular sobre utilização de materiais reciclados nas obras públicas</a:t>
            </a:r>
            <a:r>
              <a:rPr lang="pt-PT" sz="1100" dirty="0"/>
              <a:t>: </a:t>
            </a:r>
          </a:p>
          <a:p>
            <a:r>
              <a:rPr lang="pt-PT" sz="1100" dirty="0"/>
              <a:t>http://www.apambiente.pt/_zdata/Politicas/Residuos/Circulares/Circular_1_2016.pdf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850" y="1414463"/>
            <a:ext cx="8424614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PT" altLang="pt-PT" sz="2100" dirty="0" smtClean="0"/>
              <a:t>Os </a:t>
            </a:r>
            <a:r>
              <a:rPr lang="pt-PT" altLang="pt-PT" sz="2100" dirty="0"/>
              <a:t>materiais de construção a considerar para a quantificação dos 5% devem ser:</a:t>
            </a:r>
          </a:p>
          <a:p>
            <a:pPr>
              <a:spcBef>
                <a:spcPct val="0"/>
              </a:spcBef>
            </a:pPr>
            <a:r>
              <a:rPr lang="pt-PT" altLang="pt-PT" sz="2100" dirty="0"/>
              <a:t> </a:t>
            </a:r>
            <a:r>
              <a:rPr lang="pt-PT" altLang="pt-PT" sz="2100" dirty="0" smtClean="0"/>
              <a:t>materiais </a:t>
            </a:r>
            <a:r>
              <a:rPr lang="pt-PT" altLang="pt-PT" sz="2100" dirty="0"/>
              <a:t>procedentes da reciclagem de resíduos, quer sejam de resíduos de construção e demolição como, por exemplo, os agregados reciclados;</a:t>
            </a:r>
          </a:p>
          <a:p>
            <a:pPr>
              <a:spcBef>
                <a:spcPct val="0"/>
              </a:spcBef>
            </a:pPr>
            <a:r>
              <a:rPr lang="pt-PT" altLang="pt-PT" sz="2100" dirty="0"/>
              <a:t> </a:t>
            </a:r>
            <a:r>
              <a:rPr lang="pt-PT" altLang="pt-PT" sz="2100" dirty="0" smtClean="0"/>
              <a:t>materiais </a:t>
            </a:r>
            <a:r>
              <a:rPr lang="pt-PT" altLang="pt-PT" sz="2100" dirty="0"/>
              <a:t>de construção provenientes da reciclagem de outros fluxos ou fileiras de resíduos como sejam plástico, vidro, pneus como, por exemplo, tubagens de plástico; </a:t>
            </a:r>
          </a:p>
          <a:p>
            <a:pPr>
              <a:spcBef>
                <a:spcPct val="0"/>
              </a:spcBef>
            </a:pPr>
            <a:r>
              <a:rPr lang="pt-PT" altLang="pt-PT" sz="2100" dirty="0"/>
              <a:t> </a:t>
            </a:r>
            <a:r>
              <a:rPr lang="pt-PT" altLang="pt-PT" sz="2100" dirty="0" smtClean="0"/>
              <a:t>mobiliário </a:t>
            </a:r>
            <a:r>
              <a:rPr lang="pt-PT" altLang="pt-PT" sz="2100" dirty="0"/>
              <a:t>urbano produzido em plásticos reciclados;</a:t>
            </a:r>
          </a:p>
          <a:p>
            <a:pPr>
              <a:spcBef>
                <a:spcPct val="0"/>
              </a:spcBef>
            </a:pPr>
            <a:r>
              <a:rPr lang="pt-PT" altLang="pt-PT" sz="2100" dirty="0"/>
              <a:t> </a:t>
            </a:r>
            <a:r>
              <a:rPr lang="pt-PT" altLang="pt-PT" sz="2100" dirty="0" smtClean="0"/>
              <a:t>materiais </a:t>
            </a:r>
            <a:r>
              <a:rPr lang="pt-PT" altLang="pt-PT" sz="2100" dirty="0"/>
              <a:t>isolantes em madeira reciclada;</a:t>
            </a:r>
          </a:p>
          <a:p>
            <a:pPr>
              <a:spcBef>
                <a:spcPct val="0"/>
              </a:spcBef>
            </a:pPr>
            <a:r>
              <a:rPr lang="pt-PT" altLang="pt-PT" sz="2100" dirty="0"/>
              <a:t> </a:t>
            </a:r>
            <a:r>
              <a:rPr lang="pt-PT" altLang="pt-PT" sz="2100" dirty="0" smtClean="0"/>
              <a:t>materiais </a:t>
            </a:r>
            <a:r>
              <a:rPr lang="pt-PT" altLang="pt-PT" sz="2100" dirty="0"/>
              <a:t>para revestimento e pavimento com incorporação de vidro usado;</a:t>
            </a:r>
          </a:p>
          <a:p>
            <a:pPr>
              <a:spcBef>
                <a:spcPct val="0"/>
              </a:spcBef>
            </a:pPr>
            <a:r>
              <a:rPr lang="pt-PT" altLang="pt-PT" sz="2100" dirty="0"/>
              <a:t> </a:t>
            </a:r>
            <a:r>
              <a:rPr lang="pt-PT" altLang="pt-PT" sz="2100" dirty="0" smtClean="0"/>
              <a:t>misturas </a:t>
            </a:r>
            <a:r>
              <a:rPr lang="pt-PT" altLang="pt-PT" sz="2100" dirty="0"/>
              <a:t>betuminosas para pavimentação com incorporação de granulado de borracha proveniente da valorização de pneus usados;</a:t>
            </a:r>
          </a:p>
          <a:p>
            <a:pPr>
              <a:spcBef>
                <a:spcPct val="0"/>
              </a:spcBef>
            </a:pPr>
            <a:r>
              <a:rPr lang="pt-PT" altLang="pt-PT" sz="2100" dirty="0"/>
              <a:t> </a:t>
            </a:r>
            <a:r>
              <a:rPr lang="pt-PT" altLang="pt-PT" sz="2100" dirty="0" smtClean="0"/>
              <a:t>entre outros...</a:t>
            </a:r>
            <a:endParaRPr lang="pt-PT" altLang="pt-PT" sz="2100" dirty="0"/>
          </a:p>
        </p:txBody>
      </p:sp>
      <p:sp>
        <p:nvSpPr>
          <p:cNvPr id="8" name="TextBox 16"/>
          <p:cNvSpPr txBox="1"/>
          <p:nvPr/>
        </p:nvSpPr>
        <p:spPr>
          <a:xfrm>
            <a:off x="-1" y="404664"/>
            <a:ext cx="8748465" cy="369332"/>
          </a:xfrm>
          <a:prstGeom prst="rect">
            <a:avLst/>
          </a:prstGeom>
          <a:solidFill>
            <a:srgbClr val="227CB5"/>
          </a:solidFill>
        </p:spPr>
        <p:txBody>
          <a:bodyPr wrap="square" rtlCol="0">
            <a:spAutoFit/>
          </a:bodyPr>
          <a:lstStyle/>
          <a:p>
            <a:r>
              <a:rPr lang="pt-PT" altLang="pt-PT" b="1" dirty="0" smtClean="0">
                <a:solidFill>
                  <a:prstClr val="white"/>
                </a:solidFill>
                <a:latin typeface="Calibri" panose="020F050202020403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INCORPORAÇÃO DE MATERIAIS RECICLADOS EM OBRA</a:t>
            </a:r>
            <a:endParaRPr lang="tr-TR" b="1" dirty="0">
              <a:solidFill>
                <a:prstClr val="white"/>
              </a:solidFill>
              <a:latin typeface="Calibri" panose="020F050202020403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5"/>
          <p:cNvSpPr/>
          <p:nvPr/>
        </p:nvSpPr>
        <p:spPr>
          <a:xfrm>
            <a:off x="8676456" y="404664"/>
            <a:ext cx="157163" cy="346248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0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15424" y="1268760"/>
            <a:ext cx="8542226" cy="6193160"/>
            <a:chOff x="453287" y="838200"/>
            <a:chExt cx="8542226" cy="6553200"/>
          </a:xfrm>
        </p:grpSpPr>
        <p:graphicFrame>
          <p:nvGraphicFramePr>
            <p:cNvPr id="24" name="Diagrama 12"/>
            <p:cNvGraphicFramePr/>
            <p:nvPr>
              <p:extLst/>
            </p:nvPr>
          </p:nvGraphicFramePr>
          <p:xfrm>
            <a:off x="914400" y="838200"/>
            <a:ext cx="7620000" cy="6553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25" name="Diagrama 8"/>
            <p:cNvGraphicFramePr/>
            <p:nvPr>
              <p:extLst/>
            </p:nvPr>
          </p:nvGraphicFramePr>
          <p:xfrm>
            <a:off x="1371600" y="1676400"/>
            <a:ext cx="5715000" cy="4038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26" name="Oval 9"/>
            <p:cNvSpPr>
              <a:spLocks noChangeArrowheads="1"/>
            </p:cNvSpPr>
            <p:nvPr/>
          </p:nvSpPr>
          <p:spPr bwMode="auto">
            <a:xfrm>
              <a:off x="529858" y="5238751"/>
              <a:ext cx="1363389" cy="761999"/>
            </a:xfrm>
            <a:prstGeom prst="ellipse">
              <a:avLst/>
            </a:prstGeom>
            <a:noFill/>
            <a:ln w="952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pt-PT" sz="1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endParaRPr>
            </a:p>
            <a:p>
              <a:pPr algn="ctr" eaLnBrk="0" hangingPunct="0">
                <a:defRPr/>
              </a:pPr>
              <a:r>
                <a:rPr lang="pt-PT" sz="1200" b="1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ea typeface="ＭＳ Ｐゴシック" pitchFamily="34" charset="-128"/>
                  <a:cs typeface="+mn-cs"/>
                </a:rPr>
                <a:t>E-GAR</a:t>
              </a:r>
              <a:endParaRPr lang="pt-PT" sz="1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6726088" y="1295366"/>
              <a:ext cx="2041675" cy="762035"/>
            </a:xfrm>
            <a:prstGeom prst="ellipse">
              <a:avLst/>
            </a:prstGeom>
            <a:noFill/>
            <a:ln w="952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r>
                <a:rPr lang="pt-PT" sz="1200" b="1" dirty="0">
                  <a:solidFill>
                    <a:schemeClr val="tx2"/>
                  </a:solidFill>
                  <a:latin typeface="Calibri" charset="0"/>
                </a:rPr>
                <a:t>Compras Públicas Ecológicas </a:t>
              </a:r>
            </a:p>
          </p:txBody>
        </p: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594304" y="3848101"/>
              <a:ext cx="1507403" cy="762000"/>
            </a:xfrm>
            <a:prstGeom prst="ellipse">
              <a:avLst/>
            </a:prstGeom>
            <a:noFill/>
            <a:ln w="952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pt-PT" sz="12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endParaRPr>
            </a:p>
            <a:p>
              <a:pPr algn="ctr" eaLnBrk="0" hangingPunct="0">
                <a:defRPr/>
              </a:pPr>
              <a:r>
                <a:rPr lang="pt-PT" sz="1200" b="1" dirty="0" smtClean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ea typeface="ＭＳ Ｐゴシック" pitchFamily="34" charset="-128"/>
                  <a:cs typeface="+mn-cs"/>
                </a:rPr>
                <a:t>MOR</a:t>
              </a:r>
              <a:endParaRPr lang="pt-PT" sz="1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9" name="Oval 12"/>
            <p:cNvSpPr>
              <a:spLocks noChangeArrowheads="1"/>
            </p:cNvSpPr>
            <p:nvPr/>
          </p:nvSpPr>
          <p:spPr bwMode="auto">
            <a:xfrm>
              <a:off x="538162" y="1371560"/>
              <a:ext cx="1795438" cy="685841"/>
            </a:xfrm>
            <a:prstGeom prst="ellipse">
              <a:avLst/>
            </a:prstGeom>
            <a:noFill/>
            <a:ln w="952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r>
                <a:rPr lang="pt-PT" sz="1200" b="1" dirty="0">
                  <a:solidFill>
                    <a:schemeClr val="tx2"/>
                  </a:solidFill>
                  <a:latin typeface="Calibri" charset="0"/>
                </a:rPr>
                <a:t>Fim de estatuto resíduo</a:t>
              </a:r>
            </a:p>
          </p:txBody>
        </p:sp>
        <p:sp>
          <p:nvSpPr>
            <p:cNvPr id="30" name="Oval 13"/>
            <p:cNvSpPr>
              <a:spLocks noChangeArrowheads="1"/>
            </p:cNvSpPr>
            <p:nvPr/>
          </p:nvSpPr>
          <p:spPr bwMode="auto">
            <a:xfrm>
              <a:off x="453287" y="2666981"/>
              <a:ext cx="1512167" cy="685801"/>
            </a:xfrm>
            <a:prstGeom prst="ellipse">
              <a:avLst/>
            </a:prstGeom>
            <a:noFill/>
            <a:ln w="952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r>
                <a:rPr lang="pt-PT" sz="120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ea typeface="ＭＳ Ｐゴシック" pitchFamily="34" charset="-128"/>
                  <a:cs typeface="+mn-cs"/>
                </a:rPr>
                <a:t>Subproduto</a:t>
              </a:r>
            </a:p>
          </p:txBody>
        </p:sp>
        <p:sp>
          <p:nvSpPr>
            <p:cNvPr id="31" name="Oval 14"/>
            <p:cNvSpPr>
              <a:spLocks noChangeArrowheads="1"/>
            </p:cNvSpPr>
            <p:nvPr/>
          </p:nvSpPr>
          <p:spPr bwMode="auto">
            <a:xfrm>
              <a:off x="7171746" y="2605354"/>
              <a:ext cx="1682750" cy="914505"/>
            </a:xfrm>
            <a:prstGeom prst="ellipse">
              <a:avLst/>
            </a:prstGeom>
            <a:noFill/>
            <a:ln w="952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r>
                <a:rPr lang="pt-PT" sz="120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ea typeface="ＭＳ Ｐゴシック" pitchFamily="34" charset="-128"/>
                  <a:cs typeface="+mn-cs"/>
                </a:rPr>
                <a:t>Regulamento dos Produtos de Construção </a:t>
              </a:r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7312763" y="3952554"/>
              <a:ext cx="1682750" cy="838160"/>
            </a:xfrm>
            <a:prstGeom prst="ellipse">
              <a:avLst/>
            </a:prstGeom>
            <a:noFill/>
            <a:ln w="952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r>
                <a:rPr lang="pt-PT" sz="120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  <a:ea typeface="ＭＳ Ｐゴシック" pitchFamily="34" charset="-128"/>
                  <a:cs typeface="+mn-cs"/>
                </a:rPr>
                <a:t>Mercado de reciclados</a:t>
              </a:r>
            </a:p>
          </p:txBody>
        </p:sp>
        <p:sp>
          <p:nvSpPr>
            <p:cNvPr id="33" name="Oval 15"/>
            <p:cNvSpPr>
              <a:spLocks noChangeArrowheads="1"/>
            </p:cNvSpPr>
            <p:nvPr/>
          </p:nvSpPr>
          <p:spPr bwMode="auto">
            <a:xfrm>
              <a:off x="7567011" y="5438434"/>
              <a:ext cx="1368551" cy="723899"/>
            </a:xfrm>
            <a:prstGeom prst="ellipse">
              <a:avLst/>
            </a:prstGeom>
            <a:noFill/>
            <a:ln w="952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r>
                <a:rPr lang="pt-PT" sz="1200" b="1" dirty="0">
                  <a:solidFill>
                    <a:schemeClr val="tx2"/>
                  </a:solidFill>
                  <a:latin typeface="Calibri" charset="0"/>
                </a:rPr>
                <a:t>Certificação de materiais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-1" y="404664"/>
            <a:ext cx="5536407" cy="369332"/>
          </a:xfrm>
          <a:prstGeom prst="rect">
            <a:avLst/>
          </a:prstGeom>
          <a:solidFill>
            <a:srgbClr val="227CB5"/>
          </a:solidFill>
        </p:spPr>
        <p:txBody>
          <a:bodyPr wrap="square" rtlCol="0">
            <a:spAutoFit/>
          </a:bodyPr>
          <a:lstStyle/>
          <a:p>
            <a:r>
              <a:rPr lang="pt-PT" altLang="pt-PT" b="1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DESAFIOS </a:t>
            </a:r>
            <a:endParaRPr lang="tr-TR" b="1" dirty="0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5"/>
          <p:cNvSpPr/>
          <p:nvPr/>
        </p:nvSpPr>
        <p:spPr>
          <a:xfrm>
            <a:off x="5379244" y="404664"/>
            <a:ext cx="157163" cy="346248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86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/>
          <p:nvPr/>
        </p:nvSpPr>
        <p:spPr>
          <a:xfrm>
            <a:off x="-1" y="404664"/>
            <a:ext cx="8748465" cy="400110"/>
          </a:xfrm>
          <a:prstGeom prst="rect">
            <a:avLst/>
          </a:prstGeom>
          <a:solidFill>
            <a:srgbClr val="227CB5"/>
          </a:solidFill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“EU </a:t>
            </a:r>
            <a:r>
              <a:rPr lang="pt-PT" sz="20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Construction</a:t>
            </a:r>
            <a:r>
              <a:rPr lang="pt-PT" sz="2000" b="1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&amp; </a:t>
            </a:r>
            <a:r>
              <a:rPr lang="pt-PT" sz="20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Demolition</a:t>
            </a:r>
            <a:r>
              <a:rPr lang="pt-PT" sz="2000" b="1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Waste</a:t>
            </a:r>
            <a:r>
              <a:rPr lang="pt-PT" sz="2000" b="1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Management </a:t>
            </a:r>
            <a:r>
              <a:rPr lang="pt-PT" sz="2000" b="1" dirty="0" err="1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Protocol</a:t>
            </a:r>
            <a:r>
              <a:rPr lang="pt-PT" sz="2000" b="1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” </a:t>
            </a:r>
            <a:endParaRPr lang="pt-PT" sz="2000" b="1" dirty="0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5"/>
          <p:cNvSpPr/>
          <p:nvPr/>
        </p:nvSpPr>
        <p:spPr>
          <a:xfrm>
            <a:off x="8676456" y="404664"/>
            <a:ext cx="157163" cy="346248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7504" y="5733256"/>
            <a:ext cx="7560840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PT" sz="1100" b="1" dirty="0" smtClean="0"/>
              <a:t>EU </a:t>
            </a:r>
            <a:r>
              <a:rPr lang="pt-PT" sz="1100" b="1" dirty="0" err="1" smtClean="0"/>
              <a:t>Construction</a:t>
            </a:r>
            <a:r>
              <a:rPr lang="pt-PT" sz="1100" b="1" dirty="0" smtClean="0"/>
              <a:t> </a:t>
            </a:r>
            <a:r>
              <a:rPr lang="pt-PT" sz="1100" b="1" dirty="0" err="1" smtClean="0"/>
              <a:t>and</a:t>
            </a:r>
            <a:r>
              <a:rPr lang="pt-PT" sz="1100" b="1" dirty="0" smtClean="0"/>
              <a:t> </a:t>
            </a:r>
            <a:r>
              <a:rPr lang="pt-PT" sz="1100" b="1" dirty="0" err="1" smtClean="0"/>
              <a:t>Demolition</a:t>
            </a:r>
            <a:r>
              <a:rPr lang="pt-PT" sz="1100" b="1" dirty="0" smtClean="0"/>
              <a:t> </a:t>
            </a:r>
            <a:r>
              <a:rPr lang="pt-PT" sz="1100" b="1" dirty="0" err="1" smtClean="0"/>
              <a:t>Waste</a:t>
            </a:r>
            <a:r>
              <a:rPr lang="pt-PT" sz="1100" b="1" dirty="0" smtClean="0"/>
              <a:t> Management </a:t>
            </a:r>
            <a:r>
              <a:rPr lang="pt-PT" sz="1100" b="1" dirty="0" err="1" smtClean="0"/>
              <a:t>Protocol</a:t>
            </a:r>
            <a:r>
              <a:rPr lang="pt-PT" sz="1100" dirty="0" smtClean="0"/>
              <a:t>: </a:t>
            </a:r>
            <a:endParaRPr lang="pt-PT" sz="1100" dirty="0"/>
          </a:p>
          <a:p>
            <a:r>
              <a:rPr lang="pt-PT" sz="1100" dirty="0" smtClean="0"/>
              <a:t>http</a:t>
            </a:r>
            <a:r>
              <a:rPr lang="pt-PT" sz="1100" dirty="0"/>
              <a:t>://ec.europa.eu/growth/tools-databases/newsroom/cf/itemdetail.cfm?item_id=8983</a:t>
            </a:r>
          </a:p>
        </p:txBody>
      </p:sp>
      <p:sp>
        <p:nvSpPr>
          <p:cNvPr id="5" name="Retângulo arredondado 4"/>
          <p:cNvSpPr/>
          <p:nvPr/>
        </p:nvSpPr>
        <p:spPr>
          <a:xfrm>
            <a:off x="2267744" y="1563005"/>
            <a:ext cx="4752528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Necessidade de ação no domínio dos mercados secundários de resíduos de construção e demolição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4" name="Seta curvada à direita 3"/>
          <p:cNvSpPr/>
          <p:nvPr/>
        </p:nvSpPr>
        <p:spPr>
          <a:xfrm>
            <a:off x="1692359" y="3889613"/>
            <a:ext cx="365760" cy="5471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Retângulo arredondado 8"/>
          <p:cNvSpPr/>
          <p:nvPr/>
        </p:nvSpPr>
        <p:spPr>
          <a:xfrm>
            <a:off x="2267744" y="3595636"/>
            <a:ext cx="4752528" cy="113508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Aumentar a confiança no processo de gestão dos RCD e a confiança na qualidade dos materiais reciclados 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1" name="Seta curvada à direita 10"/>
          <p:cNvSpPr/>
          <p:nvPr/>
        </p:nvSpPr>
        <p:spPr>
          <a:xfrm>
            <a:off x="1509479" y="1827715"/>
            <a:ext cx="365760" cy="5471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5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1" y="1111651"/>
            <a:ext cx="9054548" cy="415498"/>
          </a:xfrm>
          <a:prstGeom prst="rect">
            <a:avLst/>
          </a:prstGeom>
          <a:solidFill>
            <a:srgbClr val="227CB5"/>
          </a:solidFill>
        </p:spPr>
        <p:txBody>
          <a:bodyPr wrap="square" rtlCol="0">
            <a:spAutoFit/>
          </a:bodyPr>
          <a:lstStyle/>
          <a:p>
            <a:r>
              <a:rPr lang="pt-PT" altLang="pt-PT" sz="2100" b="1" dirty="0">
                <a:solidFill>
                  <a:schemeClr val="bg1"/>
                </a:solidFill>
              </a:rPr>
              <a:t>Protocolo de Gestão de Resíduos de Construção e Demolição da UE</a:t>
            </a:r>
            <a:endParaRPr lang="tr-TR" sz="21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5"/>
          <p:cNvSpPr/>
          <p:nvPr/>
        </p:nvSpPr>
        <p:spPr>
          <a:xfrm>
            <a:off x="9054547" y="1111651"/>
            <a:ext cx="89453" cy="392414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FCFA37-8A83-4F3E-A3B6-483BF3EFB118}" type="slidenum">
              <a:rPr lang="pt-PT" smtClean="0"/>
              <a:pPr algn="l"/>
              <a:t>15</a:t>
            </a:fld>
            <a:endParaRPr lang="pt-PT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" y="2274540"/>
            <a:ext cx="869632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4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1" y="1111651"/>
            <a:ext cx="9054548" cy="415498"/>
          </a:xfrm>
          <a:prstGeom prst="rect">
            <a:avLst/>
          </a:prstGeom>
          <a:solidFill>
            <a:srgbClr val="227CB5"/>
          </a:solidFill>
        </p:spPr>
        <p:txBody>
          <a:bodyPr wrap="square" rtlCol="0">
            <a:spAutoFit/>
          </a:bodyPr>
          <a:lstStyle/>
          <a:p>
            <a:r>
              <a:rPr lang="pt-PT" altLang="pt-PT" sz="2100" b="1" dirty="0">
                <a:solidFill>
                  <a:schemeClr val="bg1"/>
                </a:solidFill>
              </a:rPr>
              <a:t>Protocolo de Gestão de Resíduos de Construção e Demolição da UE</a:t>
            </a:r>
            <a:endParaRPr lang="tr-TR" sz="21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5"/>
          <p:cNvSpPr/>
          <p:nvPr/>
        </p:nvSpPr>
        <p:spPr>
          <a:xfrm>
            <a:off x="9054547" y="1111651"/>
            <a:ext cx="89453" cy="392414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FCFA37-8A83-4F3E-A3B6-483BF3EFB118}" type="slidenum">
              <a:rPr lang="pt-PT" smtClean="0"/>
              <a:pPr algn="l"/>
              <a:t>16</a:t>
            </a:fld>
            <a:endParaRPr lang="pt-PT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06290059"/>
              </p:ext>
            </p:extLst>
          </p:nvPr>
        </p:nvGraphicFramePr>
        <p:xfrm>
          <a:off x="1547664" y="2233956"/>
          <a:ext cx="5621079" cy="3750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61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85800" y="1754814"/>
            <a:ext cx="266206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pt-PT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Âmbito de aplicação</a:t>
            </a:r>
          </a:p>
        </p:txBody>
      </p:sp>
      <p:sp>
        <p:nvSpPr>
          <p:cNvPr id="8" name="TextBox 16"/>
          <p:cNvSpPr txBox="1"/>
          <p:nvPr/>
        </p:nvSpPr>
        <p:spPr>
          <a:xfrm>
            <a:off x="-1" y="1111651"/>
            <a:ext cx="9054548" cy="415498"/>
          </a:xfrm>
          <a:prstGeom prst="rect">
            <a:avLst/>
          </a:prstGeom>
          <a:solidFill>
            <a:srgbClr val="227CB5"/>
          </a:solidFill>
        </p:spPr>
        <p:txBody>
          <a:bodyPr wrap="square" rtlCol="0">
            <a:spAutoFit/>
          </a:bodyPr>
          <a:lstStyle/>
          <a:p>
            <a:r>
              <a:rPr lang="pt-PT" altLang="pt-PT" sz="2100" b="1" dirty="0">
                <a:solidFill>
                  <a:schemeClr val="bg1"/>
                </a:solidFill>
              </a:rPr>
              <a:t>Protocolo de Gestão de Resíduos de Construção e Demolição da UE</a:t>
            </a:r>
            <a:endParaRPr lang="tr-TR" sz="21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5"/>
          <p:cNvSpPr/>
          <p:nvPr/>
        </p:nvSpPr>
        <p:spPr>
          <a:xfrm>
            <a:off x="9054547" y="1111651"/>
            <a:ext cx="89453" cy="392414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895477" y="2580719"/>
            <a:ext cx="6284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/>
              <a:t>os resíduos de obras de construção, renovação e demolição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819155" y="2490791"/>
            <a:ext cx="1161658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pt-PT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Inclui: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33818" y="3444231"/>
            <a:ext cx="733424" cy="3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pt-PT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Exclui: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895476" y="3391236"/>
            <a:ext cx="4003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/>
              <a:t>A fase de conceção da obra;</a:t>
            </a:r>
          </a:p>
          <a:p>
            <a:r>
              <a:rPr lang="pt-PT" sz="1600" dirty="0"/>
              <a:t>A escavação e a dragagem dos solos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85801" y="4326979"/>
            <a:ext cx="1466852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pt-PT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Abrange: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895477" y="4379974"/>
            <a:ext cx="6686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Todas as fases da cadeia de gestão dos resíduos de construção e demolição, exceto a prevenção de resíduos</a:t>
            </a:r>
          </a:p>
        </p:txBody>
      </p:sp>
    </p:spTree>
    <p:extLst>
      <p:ext uri="{BB962C8B-B14F-4D97-AF65-F5344CB8AC3E}">
        <p14:creationId xmlns:p14="http://schemas.microsoft.com/office/powerpoint/2010/main" val="4487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691" y="603829"/>
            <a:ext cx="9043239" cy="415498"/>
          </a:xfrm>
          <a:prstGeom prst="rect">
            <a:avLst/>
          </a:prstGeom>
          <a:solidFill>
            <a:srgbClr val="227CB5"/>
          </a:solidFill>
        </p:spPr>
        <p:txBody>
          <a:bodyPr wrap="square" rtlCol="0">
            <a:spAutoFit/>
          </a:bodyPr>
          <a:lstStyle/>
          <a:p>
            <a:r>
              <a:rPr lang="pt-PT" altLang="pt-PT" sz="2100" b="1" dirty="0">
                <a:solidFill>
                  <a:schemeClr val="bg1"/>
                </a:solidFill>
              </a:rPr>
              <a:t>Protocolo de Gestão de Resíduos de Construção e Demolição da UE</a:t>
            </a:r>
            <a:endParaRPr lang="tr-TR" sz="21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5"/>
          <p:cNvSpPr/>
          <p:nvPr/>
        </p:nvSpPr>
        <p:spPr>
          <a:xfrm>
            <a:off x="8967477" y="603829"/>
            <a:ext cx="89453" cy="392414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FCFA37-8A83-4F3E-A3B6-483BF3EFB118}" type="slidenum">
              <a:rPr lang="pt-PT" smtClean="0"/>
              <a:pPr algn="l"/>
              <a:t>18</a:t>
            </a:fld>
            <a:endParaRPr lang="pt-PT" dirty="0"/>
          </a:p>
        </p:txBody>
      </p:sp>
      <p:grpSp>
        <p:nvGrpSpPr>
          <p:cNvPr id="24" name="Grupo 23"/>
          <p:cNvGrpSpPr/>
          <p:nvPr/>
        </p:nvGrpSpPr>
        <p:grpSpPr>
          <a:xfrm>
            <a:off x="541609" y="1375749"/>
            <a:ext cx="1172960" cy="297362"/>
            <a:chOff x="457675" y="66074"/>
            <a:chExt cx="1650580" cy="396483"/>
          </a:xfrm>
          <a:solidFill>
            <a:schemeClr val="accent1">
              <a:lumMod val="50000"/>
            </a:schemeClr>
          </a:solidFill>
        </p:grpSpPr>
        <p:sp>
          <p:nvSpPr>
            <p:cNvPr id="25" name="Retângulo arredondado 24"/>
            <p:cNvSpPr/>
            <p:nvPr/>
          </p:nvSpPr>
          <p:spPr>
            <a:xfrm>
              <a:off x="457675" y="66074"/>
              <a:ext cx="1650580" cy="39648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tângulo 25"/>
            <p:cNvSpPr/>
            <p:nvPr/>
          </p:nvSpPr>
          <p:spPr>
            <a:xfrm>
              <a:off x="477030" y="85429"/>
              <a:ext cx="1455691" cy="3577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5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BARREIRAS</a:t>
              </a:r>
            </a:p>
          </p:txBody>
        </p:sp>
      </p:grp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2935790462"/>
              </p:ext>
            </p:extLst>
          </p:nvPr>
        </p:nvGraphicFramePr>
        <p:xfrm>
          <a:off x="466858" y="1846971"/>
          <a:ext cx="8136904" cy="4703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795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594431"/>
            <a:ext cx="9052725" cy="415498"/>
          </a:xfrm>
          <a:prstGeom prst="rect">
            <a:avLst/>
          </a:prstGeom>
          <a:solidFill>
            <a:srgbClr val="227CB5"/>
          </a:solidFill>
        </p:spPr>
        <p:txBody>
          <a:bodyPr wrap="square" rtlCol="0">
            <a:spAutoFit/>
          </a:bodyPr>
          <a:lstStyle/>
          <a:p>
            <a:r>
              <a:rPr lang="pt-PT" altLang="pt-PT" sz="2100" b="1" dirty="0">
                <a:solidFill>
                  <a:schemeClr val="bg1"/>
                </a:solidFill>
              </a:rPr>
              <a:t>Protocolo de Gestão de Resíduos de Construção e Demolição da UE</a:t>
            </a:r>
            <a:endParaRPr lang="tr-TR" sz="21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5"/>
          <p:cNvSpPr/>
          <p:nvPr/>
        </p:nvSpPr>
        <p:spPr>
          <a:xfrm>
            <a:off x="8963272" y="594431"/>
            <a:ext cx="89453" cy="392414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FCFA37-8A83-4F3E-A3B6-483BF3EFB118}" type="slidenum">
              <a:rPr lang="pt-PT" smtClean="0"/>
              <a:pPr algn="l"/>
              <a:t>19</a:t>
            </a:fld>
            <a:endParaRPr lang="pt-PT" dirty="0"/>
          </a:p>
        </p:txBody>
      </p:sp>
      <p:sp>
        <p:nvSpPr>
          <p:cNvPr id="5" name="Seta entalhada para a direita 4"/>
          <p:cNvSpPr/>
          <p:nvPr/>
        </p:nvSpPr>
        <p:spPr>
          <a:xfrm>
            <a:off x="854371" y="2231922"/>
            <a:ext cx="233986" cy="22860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" name="CaixaDeTexto 5"/>
          <p:cNvSpPr txBox="1"/>
          <p:nvPr/>
        </p:nvSpPr>
        <p:spPr>
          <a:xfrm>
            <a:off x="1232864" y="2135156"/>
            <a:ext cx="7730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Conjunto de orientações que visam: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PT" sz="1600" dirty="0"/>
              <a:t>melhorar a identificação, a separação e a recolha na origem dos RCD</a:t>
            </a:r>
            <a:r>
              <a:rPr lang="pt-PT" sz="1600" dirty="0" smtClean="0"/>
              <a:t>;</a:t>
            </a:r>
            <a:endParaRPr lang="pt-PT" sz="1600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pt-PT" sz="1600" dirty="0"/>
              <a:t>a logística, o processamento e a gestão da qualidade ao longo de toda a linha de gestão dos RCD</a:t>
            </a:r>
            <a:r>
              <a:rPr lang="pt-PT" sz="1600" dirty="0" smtClean="0"/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pt-PT" sz="1600" dirty="0"/>
          </a:p>
        </p:txBody>
      </p:sp>
      <p:sp>
        <p:nvSpPr>
          <p:cNvPr id="14" name="Seta entalhada para a direita 13"/>
          <p:cNvSpPr/>
          <p:nvPr/>
        </p:nvSpPr>
        <p:spPr>
          <a:xfrm>
            <a:off x="854370" y="3458898"/>
            <a:ext cx="233986" cy="22860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" name="CaixaDeTexto 14"/>
          <p:cNvSpPr txBox="1"/>
          <p:nvPr/>
        </p:nvSpPr>
        <p:spPr>
          <a:xfrm>
            <a:off x="1258000" y="3379114"/>
            <a:ext cx="7720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/>
              <a:t>São partilhadas boas práticas de gestão dos RCD de alguns países da EU.</a:t>
            </a:r>
          </a:p>
        </p:txBody>
      </p:sp>
      <p:sp>
        <p:nvSpPr>
          <p:cNvPr id="7" name="Retângulo 6"/>
          <p:cNvSpPr/>
          <p:nvPr/>
        </p:nvSpPr>
        <p:spPr>
          <a:xfrm>
            <a:off x="267550" y="1646870"/>
            <a:ext cx="164500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69"/>
              </a:lnSpc>
            </a:pPr>
            <a:r>
              <a:rPr lang="pt-PT" sz="1600" dirty="0">
                <a:solidFill>
                  <a:prstClr val="black"/>
                </a:solidFill>
              </a:rPr>
              <a:t>LINHAS GERAIS</a:t>
            </a:r>
          </a:p>
        </p:txBody>
      </p:sp>
      <p:sp>
        <p:nvSpPr>
          <p:cNvPr id="18" name="Seta entalhada para a direita 17"/>
          <p:cNvSpPr/>
          <p:nvPr/>
        </p:nvSpPr>
        <p:spPr>
          <a:xfrm>
            <a:off x="934778" y="4984645"/>
            <a:ext cx="233986" cy="22860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9" name="CaixaDeTexto 18"/>
          <p:cNvSpPr txBox="1"/>
          <p:nvPr/>
        </p:nvSpPr>
        <p:spPr>
          <a:xfrm>
            <a:off x="1232864" y="4837762"/>
            <a:ext cx="7587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/>
              <a:t>Existência de uma lista de verificação (</a:t>
            </a:r>
            <a:r>
              <a:rPr lang="pt-PT" sz="1600" dirty="0" err="1"/>
              <a:t>check-list</a:t>
            </a:r>
            <a:r>
              <a:rPr lang="pt-PT" sz="1600" dirty="0"/>
              <a:t>) para controlo das etapas mais importantes da gestão dos resíduos.</a:t>
            </a:r>
          </a:p>
        </p:txBody>
      </p:sp>
      <p:sp>
        <p:nvSpPr>
          <p:cNvPr id="20" name="Seta entalhada para a direita 19"/>
          <p:cNvSpPr/>
          <p:nvPr/>
        </p:nvSpPr>
        <p:spPr>
          <a:xfrm>
            <a:off x="854370" y="4036317"/>
            <a:ext cx="233986" cy="22860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21" name="CaixaDeTexto 20"/>
          <p:cNvSpPr txBox="1"/>
          <p:nvPr/>
        </p:nvSpPr>
        <p:spPr>
          <a:xfrm>
            <a:off x="1258000" y="3919419"/>
            <a:ext cx="7562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/>
              <a:t>Ênfase na gestão e garantia da qualidade como fatores fundamentais para confiança na qualidade dos materiais reciclados.</a:t>
            </a:r>
          </a:p>
        </p:txBody>
      </p:sp>
    </p:spTree>
    <p:extLst>
      <p:ext uri="{BB962C8B-B14F-4D97-AF65-F5344CB8AC3E}">
        <p14:creationId xmlns:p14="http://schemas.microsoft.com/office/powerpoint/2010/main" val="91835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/>
          <p:nvPr/>
        </p:nvSpPr>
        <p:spPr>
          <a:xfrm>
            <a:off x="-1" y="404664"/>
            <a:ext cx="8748465" cy="400110"/>
          </a:xfrm>
          <a:prstGeom prst="rect">
            <a:avLst/>
          </a:prstGeom>
          <a:solidFill>
            <a:srgbClr val="227CB5"/>
          </a:solidFill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Setor da Construção - Particularidades</a:t>
            </a:r>
            <a:endParaRPr lang="tr-TR" sz="2000" b="1" dirty="0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5"/>
          <p:cNvSpPr/>
          <p:nvPr/>
        </p:nvSpPr>
        <p:spPr>
          <a:xfrm>
            <a:off x="8676456" y="404664"/>
            <a:ext cx="157163" cy="346248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9956" y="1052736"/>
            <a:ext cx="8528508" cy="47766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buClr>
                <a:srgbClr val="333399"/>
              </a:buClr>
              <a:buFontTx/>
              <a:buNone/>
            </a:pPr>
            <a:r>
              <a:rPr lang="pt-PT" altLang="pt-PT" sz="2400" dirty="0" smtClean="0"/>
              <a:t>	</a:t>
            </a:r>
            <a:r>
              <a:rPr lang="pt-PT" altLang="pt-PT" sz="2600" dirty="0"/>
              <a:t>Setor da construção é responsável por: </a:t>
            </a:r>
          </a:p>
          <a:p>
            <a:pPr lvl="1">
              <a:buClr>
                <a:srgbClr val="333399"/>
              </a:buClr>
              <a:buFont typeface="Arial"/>
              <a:buChar char="•"/>
            </a:pPr>
            <a:r>
              <a:rPr lang="pt-PT" altLang="pt-PT" sz="2000" dirty="0"/>
              <a:t>24% dos recursos naturais extraídos</a:t>
            </a:r>
          </a:p>
          <a:p>
            <a:pPr lvl="1">
              <a:buClr>
                <a:srgbClr val="333399"/>
              </a:buClr>
              <a:buFont typeface="Arial"/>
              <a:buChar char="•"/>
            </a:pPr>
            <a:r>
              <a:rPr lang="pt-PT" altLang="pt-PT" sz="2000" dirty="0"/>
              <a:t>25 a 40 % do total de resíduos </a:t>
            </a:r>
            <a:r>
              <a:rPr lang="pt-PT" altLang="pt-PT" sz="2000" dirty="0" smtClean="0"/>
              <a:t>produzidos</a:t>
            </a:r>
          </a:p>
          <a:p>
            <a:pPr indent="14288">
              <a:buClr>
                <a:srgbClr val="333399"/>
              </a:buClr>
              <a:buNone/>
            </a:pPr>
            <a:r>
              <a:rPr lang="pt-PT" altLang="pt-PT" sz="2600" dirty="0"/>
              <a:t>Acresce ainda o: </a:t>
            </a:r>
          </a:p>
          <a:p>
            <a:pPr lvl="1">
              <a:buClr>
                <a:srgbClr val="333399"/>
              </a:buClr>
              <a:buFont typeface="Arial"/>
              <a:buChar char="•"/>
            </a:pPr>
            <a:r>
              <a:rPr lang="pt-PT" altLang="pt-PT" sz="2000" dirty="0"/>
              <a:t>Carácter geograficamente disperso das obras</a:t>
            </a:r>
          </a:p>
          <a:p>
            <a:pPr lvl="1">
              <a:buClr>
                <a:srgbClr val="333399"/>
              </a:buClr>
              <a:buFont typeface="Arial"/>
              <a:buChar char="•"/>
            </a:pPr>
            <a:r>
              <a:rPr lang="pt-PT" altLang="pt-PT" sz="2000" dirty="0"/>
              <a:t>Carácter temporário das </a:t>
            </a:r>
            <a:r>
              <a:rPr lang="pt-PT" altLang="pt-PT" sz="2000" dirty="0" smtClean="0"/>
              <a:t>obras</a:t>
            </a:r>
          </a:p>
          <a:p>
            <a:pPr indent="14288">
              <a:buClr>
                <a:srgbClr val="333399"/>
              </a:buClr>
              <a:buNone/>
            </a:pPr>
            <a:r>
              <a:rPr lang="pt-PT" altLang="pt-PT" sz="2600" dirty="0"/>
              <a:t>No que respeita aos resíduos produzidos: </a:t>
            </a:r>
          </a:p>
          <a:p>
            <a:pPr lvl="1">
              <a:buClr>
                <a:srgbClr val="333399"/>
              </a:buClr>
              <a:buFont typeface="Arial"/>
              <a:buChar char="•"/>
            </a:pPr>
            <a:r>
              <a:rPr lang="pt-PT" altLang="pt-PT" sz="2000" dirty="0"/>
              <a:t>Quantidades muito significativas</a:t>
            </a:r>
          </a:p>
          <a:p>
            <a:pPr lvl="1">
              <a:buClr>
                <a:srgbClr val="333399"/>
              </a:buClr>
              <a:buFont typeface="Arial"/>
              <a:buChar char="•"/>
            </a:pPr>
            <a:r>
              <a:rPr lang="pt-PT" altLang="pt-PT" sz="2000" dirty="0"/>
              <a:t>Constituição heterogénea</a:t>
            </a:r>
          </a:p>
          <a:p>
            <a:pPr lvl="1">
              <a:buClr>
                <a:srgbClr val="333399"/>
              </a:buClr>
              <a:buFont typeface="Arial"/>
              <a:buChar char="•"/>
            </a:pPr>
            <a:r>
              <a:rPr lang="pt-PT" altLang="pt-PT" sz="2000" dirty="0" smtClean="0"/>
              <a:t>Frações </a:t>
            </a:r>
            <a:r>
              <a:rPr lang="pt-PT" altLang="pt-PT" sz="2000" dirty="0"/>
              <a:t>de dimensões variadas</a:t>
            </a:r>
          </a:p>
          <a:p>
            <a:pPr lvl="1">
              <a:buClr>
                <a:srgbClr val="333399"/>
              </a:buClr>
              <a:buFont typeface="Arial"/>
              <a:buChar char="•"/>
            </a:pPr>
            <a:r>
              <a:rPr lang="pt-PT" altLang="pt-PT" sz="2000" dirty="0"/>
              <a:t>Diferentes níveis de perigosidade</a:t>
            </a:r>
          </a:p>
          <a:p>
            <a:pPr lvl="1">
              <a:buClr>
                <a:srgbClr val="333399"/>
              </a:buClr>
              <a:buFont typeface="Arial"/>
              <a:buChar char="•"/>
            </a:pPr>
            <a:r>
              <a:rPr lang="pt-PT" altLang="pt-PT" sz="2000" dirty="0"/>
              <a:t>Elevado potencial de </a:t>
            </a:r>
            <a:r>
              <a:rPr lang="pt-PT" altLang="pt-PT" sz="2000" dirty="0" smtClean="0"/>
              <a:t>valorização</a:t>
            </a:r>
            <a:endParaRPr lang="pt-PT" altLang="pt-PT" sz="2400" dirty="0"/>
          </a:p>
        </p:txBody>
      </p:sp>
    </p:spTree>
    <p:extLst>
      <p:ext uri="{BB962C8B-B14F-4D97-AF65-F5344CB8AC3E}">
        <p14:creationId xmlns:p14="http://schemas.microsoft.com/office/powerpoint/2010/main" val="127534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944044"/>
            <a:ext cx="9054547" cy="415498"/>
          </a:xfrm>
          <a:prstGeom prst="rect">
            <a:avLst/>
          </a:prstGeom>
          <a:solidFill>
            <a:srgbClr val="227CB5"/>
          </a:solidFill>
        </p:spPr>
        <p:txBody>
          <a:bodyPr wrap="square" rtlCol="0">
            <a:spAutoFit/>
          </a:bodyPr>
          <a:lstStyle/>
          <a:p>
            <a:r>
              <a:rPr lang="pt-PT" altLang="pt-PT" sz="2100" b="1" dirty="0">
                <a:solidFill>
                  <a:schemeClr val="bg1"/>
                </a:solidFill>
              </a:rPr>
              <a:t>Protocolo de Gestão de Resíduos de Construção e Demolição da UE</a:t>
            </a:r>
            <a:endParaRPr lang="tr-TR" sz="21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5"/>
          <p:cNvSpPr/>
          <p:nvPr/>
        </p:nvSpPr>
        <p:spPr>
          <a:xfrm>
            <a:off x="9054547" y="969124"/>
            <a:ext cx="89453" cy="392414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FCFA37-8A83-4F3E-A3B6-483BF3EFB118}" type="slidenum">
              <a:rPr lang="pt-PT" smtClean="0"/>
              <a:pPr algn="l"/>
              <a:t>20</a:t>
            </a:fld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1128089" y="2707238"/>
            <a:ext cx="62579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t-PT" dirty="0"/>
              <a:t>Identificação, separação na origem e recolha de resíduos;</a:t>
            </a:r>
          </a:p>
          <a:p>
            <a:endParaRPr lang="pt-PT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PT" dirty="0"/>
              <a:t>Logística de resíduos;</a:t>
            </a:r>
          </a:p>
          <a:p>
            <a:endParaRPr lang="pt-PT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PT" dirty="0"/>
              <a:t>Processamento e tratamento de resíduos;</a:t>
            </a:r>
          </a:p>
          <a:p>
            <a:endParaRPr lang="pt-PT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PT" dirty="0"/>
              <a:t>Gestão e garantia da qualidade;</a:t>
            </a:r>
          </a:p>
          <a:p>
            <a:endParaRPr lang="pt-PT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PT" dirty="0"/>
              <a:t>Condições políticas e de enquadramento.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99389" y="1918245"/>
            <a:ext cx="1237935" cy="297362"/>
            <a:chOff x="0" y="0"/>
            <a:chExt cx="1650580" cy="396483"/>
          </a:xfrm>
        </p:grpSpPr>
        <p:sp>
          <p:nvSpPr>
            <p:cNvPr id="10" name="Retângulo arredondado 9"/>
            <p:cNvSpPr/>
            <p:nvPr/>
          </p:nvSpPr>
          <p:spPr>
            <a:xfrm>
              <a:off x="0" y="0"/>
              <a:ext cx="1650580" cy="39648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ângulo 10"/>
            <p:cNvSpPr/>
            <p:nvPr/>
          </p:nvSpPr>
          <p:spPr>
            <a:xfrm>
              <a:off x="19355" y="19355"/>
              <a:ext cx="1611870" cy="3577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6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ESTRUTURA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386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944044"/>
            <a:ext cx="9054547" cy="415498"/>
          </a:xfrm>
          <a:prstGeom prst="rect">
            <a:avLst/>
          </a:prstGeom>
          <a:solidFill>
            <a:srgbClr val="227CB5"/>
          </a:solidFill>
        </p:spPr>
        <p:txBody>
          <a:bodyPr wrap="square" rtlCol="0">
            <a:spAutoFit/>
          </a:bodyPr>
          <a:lstStyle/>
          <a:p>
            <a:r>
              <a:rPr lang="pt-PT" altLang="pt-PT" sz="2100" b="1" dirty="0">
                <a:solidFill>
                  <a:schemeClr val="bg1"/>
                </a:solidFill>
              </a:rPr>
              <a:t>Protocolo de Gestão de Resíduos de Construção e Demolição da UE</a:t>
            </a:r>
            <a:endParaRPr lang="tr-TR" sz="21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5"/>
          <p:cNvSpPr/>
          <p:nvPr/>
        </p:nvSpPr>
        <p:spPr>
          <a:xfrm>
            <a:off x="9054547" y="969124"/>
            <a:ext cx="89453" cy="392414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FCFA37-8A83-4F3E-A3B6-483BF3EFB118}" type="slidenum">
              <a:rPr lang="pt-PT" smtClean="0"/>
              <a:pPr algn="l"/>
              <a:t>21</a:t>
            </a:fld>
            <a:endParaRPr lang="pt-PT" dirty="0"/>
          </a:p>
        </p:txBody>
      </p:sp>
      <p:grpSp>
        <p:nvGrpSpPr>
          <p:cNvPr id="7" name="Grupo 6"/>
          <p:cNvGrpSpPr/>
          <p:nvPr/>
        </p:nvGrpSpPr>
        <p:grpSpPr>
          <a:xfrm>
            <a:off x="99389" y="1918245"/>
            <a:ext cx="5408715" cy="297362"/>
            <a:chOff x="0" y="0"/>
            <a:chExt cx="1650580" cy="396483"/>
          </a:xfrm>
        </p:grpSpPr>
        <p:sp>
          <p:nvSpPr>
            <p:cNvPr id="10" name="Retângulo arredondado 9"/>
            <p:cNvSpPr/>
            <p:nvPr/>
          </p:nvSpPr>
          <p:spPr>
            <a:xfrm>
              <a:off x="0" y="0"/>
              <a:ext cx="1650580" cy="39648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ângulo 10"/>
            <p:cNvSpPr/>
            <p:nvPr/>
          </p:nvSpPr>
          <p:spPr>
            <a:xfrm>
              <a:off x="19355" y="19355"/>
              <a:ext cx="1611870" cy="3577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6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Identificação, separação na origem e recolha de resíduos</a:t>
              </a:r>
            </a:p>
          </p:txBody>
        </p:sp>
      </p:grpSp>
      <p:sp>
        <p:nvSpPr>
          <p:cNvPr id="12" name="Retângulo 11"/>
          <p:cNvSpPr/>
          <p:nvPr/>
        </p:nvSpPr>
        <p:spPr>
          <a:xfrm>
            <a:off x="162813" y="2875383"/>
            <a:ext cx="8280920" cy="291656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tângulo 2"/>
          <p:cNvSpPr/>
          <p:nvPr/>
        </p:nvSpPr>
        <p:spPr>
          <a:xfrm>
            <a:off x="162814" y="2564904"/>
            <a:ext cx="87296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>
                <a:latin typeface="Calibri" panose="020F0502020204030204" pitchFamily="34" charset="0"/>
              </a:rPr>
              <a:t>A melhoria da identificação, separação na origem e recolha de resíduos constitui o ponto de partida do processo de gestão de resíduos de C&amp;D. A melhoria da identificação dos resíduos exige definições claras e unívocas; além disso, requer a preparação e a execução de auditorias de pré- demolição e planos de gestão de resíduos de elevada qualidade. A eliminação de resíduos perigosos e a separação de materiais que comprometem a reciclagem, incluindo materiais de fixação, constituem uma parte essencial da separação na origem. Para uma melhor recolha de mercadorias para reutilização e reciclagem, é igualmente necessário uma </a:t>
            </a:r>
            <a:r>
              <a:rPr lang="pt-PT" sz="1600" b="1" dirty="0">
                <a:latin typeface="Calibri" panose="020F0502020204030204" pitchFamily="34" charset="0"/>
              </a:rPr>
              <a:t>demolição seletiva e operações adequadas no </a:t>
            </a:r>
            <a:r>
              <a:rPr lang="pt-PT" sz="1600" b="1" dirty="0" smtClean="0">
                <a:latin typeface="Calibri" panose="020F0502020204030204" pitchFamily="34" charset="0"/>
              </a:rPr>
              <a:t>local.</a:t>
            </a:r>
            <a:endParaRPr lang="pt-PT" sz="1600" b="1" dirty="0">
              <a:latin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231" y="4730083"/>
            <a:ext cx="31527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1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FA37-8A83-4F3E-A3B6-483BF3EFB118}" type="slidenum">
              <a:rPr lang="pt-PT" smtClean="0"/>
              <a:pPr/>
              <a:t>22</a:t>
            </a:fld>
            <a:endParaRPr lang="pt-PT" dirty="0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086226" y="56908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 sz="1350"/>
          </a:p>
        </p:txBody>
      </p:sp>
      <p:sp>
        <p:nvSpPr>
          <p:cNvPr id="22" name="TextBox 16"/>
          <p:cNvSpPr txBox="1"/>
          <p:nvPr/>
        </p:nvSpPr>
        <p:spPr>
          <a:xfrm>
            <a:off x="99389" y="549930"/>
            <a:ext cx="7046408" cy="415498"/>
          </a:xfrm>
          <a:prstGeom prst="rect">
            <a:avLst/>
          </a:prstGeom>
          <a:solidFill>
            <a:srgbClr val="227CB5"/>
          </a:solidFill>
        </p:spPr>
        <p:txBody>
          <a:bodyPr wrap="square" rtlCol="0">
            <a:spAutoFit/>
          </a:bodyPr>
          <a:lstStyle/>
          <a:p>
            <a:r>
              <a:rPr lang="pt-PT" sz="21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DL 46/2008 – Fase de obra</a:t>
            </a:r>
            <a:endParaRPr lang="tr-TR" sz="2100" b="1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15"/>
          <p:cNvSpPr/>
          <p:nvPr/>
        </p:nvSpPr>
        <p:spPr>
          <a:xfrm>
            <a:off x="7145797" y="573013"/>
            <a:ext cx="293203" cy="392415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46856" y="775742"/>
            <a:ext cx="8229600" cy="781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pt-PT" altLang="pt-PT" sz="2200" u="sng" dirty="0" smtClean="0"/>
              <a:t>Triagem na obra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8313" y="1971675"/>
            <a:ext cx="8424862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altLang="pt-PT" sz="2400" dirty="0">
                <a:solidFill>
                  <a:srgbClr val="000000"/>
                </a:solidFill>
              </a:rPr>
              <a:t>Triagem obrigatória </a:t>
            </a:r>
            <a:r>
              <a:rPr lang="pt-PT" altLang="pt-PT" sz="1400" dirty="0" smtClean="0"/>
              <a:t>[n.º 1 </a:t>
            </a:r>
            <a:r>
              <a:rPr lang="pt-PT" altLang="pt-PT" sz="1400" dirty="0"/>
              <a:t>do artigo 8</a:t>
            </a:r>
            <a:r>
              <a:rPr lang="pt-PT" altLang="pt-PT" sz="1400" dirty="0" smtClean="0"/>
              <a:t>.</a:t>
            </a:r>
            <a:r>
              <a:rPr lang="pt-PT" altLang="pt-PT" sz="1400" dirty="0"/>
              <a:t>º Decreto-Lei n.º 46/2008, na sua redação atual</a:t>
            </a:r>
            <a:r>
              <a:rPr lang="pt-PT" altLang="pt-PT" sz="1400" dirty="0" smtClean="0"/>
              <a:t>]</a:t>
            </a:r>
          </a:p>
          <a:p>
            <a:pPr marL="352425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altLang="pt-PT" sz="2400" b="1" dirty="0" smtClean="0">
                <a:solidFill>
                  <a:srgbClr val="000000"/>
                </a:solidFill>
              </a:rPr>
              <a:t>A deposição em aterro só é permitida após triagem </a:t>
            </a:r>
            <a:r>
              <a:rPr lang="pt-PT" altLang="pt-PT" sz="1400" dirty="0" smtClean="0">
                <a:solidFill>
                  <a:prstClr val="black"/>
                </a:solidFill>
                <a:ea typeface="+mn-ea"/>
              </a:rPr>
              <a:t>[artigo 9.º </a:t>
            </a:r>
            <a:r>
              <a:rPr lang="pt-PT" altLang="pt-PT" sz="1400" dirty="0">
                <a:solidFill>
                  <a:prstClr val="black"/>
                </a:solidFill>
                <a:ea typeface="+mn-ea"/>
              </a:rPr>
              <a:t>Decreto-Lei n.º 46/2008, na sua redação atual]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altLang="pt-PT" sz="2400" dirty="0" smtClean="0">
                <a:solidFill>
                  <a:srgbClr val="000000"/>
                </a:solidFill>
              </a:rPr>
              <a:t>Estabelecimento </a:t>
            </a:r>
            <a:r>
              <a:rPr lang="pt-PT" altLang="pt-PT" sz="2400" dirty="0">
                <a:solidFill>
                  <a:srgbClr val="000000"/>
                </a:solidFill>
              </a:rPr>
              <a:t>de uma hierarquia na localização da operação que confere prioridade à triagem em </a:t>
            </a:r>
            <a:r>
              <a:rPr lang="pt-PT" altLang="pt-PT" sz="2400" dirty="0" smtClean="0">
                <a:solidFill>
                  <a:srgbClr val="000000"/>
                </a:solidFill>
              </a:rPr>
              <a:t>obra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altLang="pt-PT" sz="2400" dirty="0">
                <a:solidFill>
                  <a:srgbClr val="000000"/>
                </a:solidFill>
              </a:rPr>
              <a:t> Permite o encaminhamento, por fluxos e fileiras de materiais, para reciclagem ou outros tipos de valorização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PT" altLang="pt-PT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07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944044"/>
            <a:ext cx="9054547" cy="415498"/>
          </a:xfrm>
          <a:prstGeom prst="rect">
            <a:avLst/>
          </a:prstGeom>
          <a:solidFill>
            <a:srgbClr val="227CB5"/>
          </a:solidFill>
        </p:spPr>
        <p:txBody>
          <a:bodyPr wrap="square" rtlCol="0">
            <a:spAutoFit/>
          </a:bodyPr>
          <a:lstStyle/>
          <a:p>
            <a:r>
              <a:rPr lang="pt-PT" altLang="pt-PT" sz="2100" b="1" dirty="0">
                <a:solidFill>
                  <a:schemeClr val="bg1"/>
                </a:solidFill>
              </a:rPr>
              <a:t>Protocolo de Gestão de Resíduos de Construção e Demolição da UE</a:t>
            </a:r>
            <a:endParaRPr lang="tr-TR" sz="21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5"/>
          <p:cNvSpPr/>
          <p:nvPr/>
        </p:nvSpPr>
        <p:spPr>
          <a:xfrm>
            <a:off x="9054547" y="969124"/>
            <a:ext cx="89453" cy="392414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FCFA37-8A83-4F3E-A3B6-483BF3EFB118}" type="slidenum">
              <a:rPr lang="pt-PT" smtClean="0"/>
              <a:pPr algn="l"/>
              <a:t>23</a:t>
            </a:fld>
            <a:endParaRPr lang="pt-PT" dirty="0"/>
          </a:p>
        </p:txBody>
      </p:sp>
      <p:grpSp>
        <p:nvGrpSpPr>
          <p:cNvPr id="7" name="Grupo 6"/>
          <p:cNvGrpSpPr/>
          <p:nvPr/>
        </p:nvGrpSpPr>
        <p:grpSpPr>
          <a:xfrm>
            <a:off x="99389" y="1918245"/>
            <a:ext cx="5408715" cy="297362"/>
            <a:chOff x="0" y="0"/>
            <a:chExt cx="1650580" cy="396483"/>
          </a:xfrm>
        </p:grpSpPr>
        <p:sp>
          <p:nvSpPr>
            <p:cNvPr id="10" name="Retângulo arredondado 9"/>
            <p:cNvSpPr/>
            <p:nvPr/>
          </p:nvSpPr>
          <p:spPr>
            <a:xfrm>
              <a:off x="0" y="0"/>
              <a:ext cx="1650580" cy="39648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ângulo 10"/>
            <p:cNvSpPr/>
            <p:nvPr/>
          </p:nvSpPr>
          <p:spPr>
            <a:xfrm>
              <a:off x="19355" y="19355"/>
              <a:ext cx="1611870" cy="3577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6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Identificação, separação na origem e recolha de resíduos</a:t>
              </a:r>
            </a:p>
          </p:txBody>
        </p:sp>
      </p:grpSp>
      <p:sp>
        <p:nvSpPr>
          <p:cNvPr id="12" name="Retângulo 11"/>
          <p:cNvSpPr/>
          <p:nvPr/>
        </p:nvSpPr>
        <p:spPr>
          <a:xfrm>
            <a:off x="162813" y="2875383"/>
            <a:ext cx="8280920" cy="291656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tângulo 5"/>
          <p:cNvSpPr/>
          <p:nvPr/>
        </p:nvSpPr>
        <p:spPr>
          <a:xfrm>
            <a:off x="162813" y="2492896"/>
            <a:ext cx="5128145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Calibri" panose="020F0502020204030204" pitchFamily="34" charset="0"/>
              </a:rPr>
              <a:t>AUDITORIAS DE PRÉ-DEMOLIÇÃO («QUAIS OS MATERIAIS</a:t>
            </a:r>
            <a:r>
              <a:rPr lang="pt-PT" dirty="0" smtClean="0">
                <a:latin typeface="Calibri" panose="020F0502020204030204" pitchFamily="34" charset="0"/>
              </a:rPr>
              <a:t>?»)</a:t>
            </a:r>
          </a:p>
          <a:p>
            <a:endParaRPr lang="pt-PT" dirty="0"/>
          </a:p>
          <a:p>
            <a:r>
              <a:rPr lang="pt-PT" sz="1600" dirty="0">
                <a:latin typeface="Calibri" panose="020F0502020204030204" pitchFamily="34" charset="0"/>
              </a:rPr>
              <a:t>Todos os projetos de demolição, renovação ou construção devem ser bem planeados e geridos. Tal comporta grandes vantagens no que diz respeito aos custos, bem como benefícios para o ambiente e a saúde e a redução das emissões de carbono. Estas atividades preparatórias revestem-se de particular importância para os edifícios de maiores dimensões.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137" y="2009565"/>
            <a:ext cx="315277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9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944044"/>
            <a:ext cx="9054547" cy="415498"/>
          </a:xfrm>
          <a:prstGeom prst="rect">
            <a:avLst/>
          </a:prstGeom>
          <a:solidFill>
            <a:srgbClr val="227CB5"/>
          </a:solidFill>
        </p:spPr>
        <p:txBody>
          <a:bodyPr wrap="square" rtlCol="0">
            <a:spAutoFit/>
          </a:bodyPr>
          <a:lstStyle/>
          <a:p>
            <a:r>
              <a:rPr lang="pt-PT" altLang="pt-PT" sz="2100" b="1" dirty="0">
                <a:solidFill>
                  <a:schemeClr val="bg1"/>
                </a:solidFill>
              </a:rPr>
              <a:t>Protocolo de Gestão de Resíduos de Construção e Demolição da UE</a:t>
            </a:r>
            <a:endParaRPr lang="tr-TR" sz="21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5"/>
          <p:cNvSpPr/>
          <p:nvPr/>
        </p:nvSpPr>
        <p:spPr>
          <a:xfrm>
            <a:off x="9054547" y="969124"/>
            <a:ext cx="89453" cy="392414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FCFA37-8A83-4F3E-A3B6-483BF3EFB118}" type="slidenum">
              <a:rPr lang="pt-PT" smtClean="0"/>
              <a:pPr algn="l"/>
              <a:t>24</a:t>
            </a:fld>
            <a:endParaRPr lang="pt-PT" dirty="0"/>
          </a:p>
        </p:txBody>
      </p:sp>
      <p:grpSp>
        <p:nvGrpSpPr>
          <p:cNvPr id="7" name="Grupo 6"/>
          <p:cNvGrpSpPr/>
          <p:nvPr/>
        </p:nvGrpSpPr>
        <p:grpSpPr>
          <a:xfrm>
            <a:off x="99389" y="1918245"/>
            <a:ext cx="3392491" cy="297362"/>
            <a:chOff x="0" y="0"/>
            <a:chExt cx="1650580" cy="396483"/>
          </a:xfrm>
        </p:grpSpPr>
        <p:sp>
          <p:nvSpPr>
            <p:cNvPr id="10" name="Retângulo arredondado 9"/>
            <p:cNvSpPr/>
            <p:nvPr/>
          </p:nvSpPr>
          <p:spPr>
            <a:xfrm>
              <a:off x="0" y="0"/>
              <a:ext cx="1650580" cy="39648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ângulo 10"/>
            <p:cNvSpPr/>
            <p:nvPr/>
          </p:nvSpPr>
          <p:spPr>
            <a:xfrm>
              <a:off x="19355" y="19355"/>
              <a:ext cx="1611870" cy="3577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600" b="1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Logística de resíduos </a:t>
              </a:r>
              <a:endParaRPr lang="pt-PT" sz="1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304031"/>
              </p:ext>
            </p:extLst>
          </p:nvPr>
        </p:nvGraphicFramePr>
        <p:xfrm>
          <a:off x="74237" y="2420888"/>
          <a:ext cx="5434757" cy="4190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Imagem de Mapa de Bits" r:id="rId4" imgW="8277120" imgH="6381720" progId="Paint.Picture">
                  <p:embed/>
                </p:oleObj>
              </mc:Choice>
              <mc:Fallback>
                <p:oleObj name="Imagem de Mapa de Bits" r:id="rId4" imgW="8277120" imgH="63817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237" y="2420888"/>
                        <a:ext cx="5434757" cy="4190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haveta à direita 4"/>
          <p:cNvSpPr/>
          <p:nvPr/>
        </p:nvSpPr>
        <p:spPr>
          <a:xfrm>
            <a:off x="6228184" y="2420888"/>
            <a:ext cx="360040" cy="40324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6948264" y="2708920"/>
            <a:ext cx="216116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PPG RCD</a:t>
            </a:r>
          </a:p>
          <a:p>
            <a:r>
              <a:rPr lang="pt-PT" dirty="0" smtClean="0"/>
              <a:t>Registo de Dados</a:t>
            </a:r>
          </a:p>
          <a:p>
            <a:endParaRPr lang="pt-PT" dirty="0" smtClean="0"/>
          </a:p>
          <a:p>
            <a:r>
              <a:rPr lang="pt-PT" dirty="0" err="1" smtClean="0"/>
              <a:t>eGAR</a:t>
            </a:r>
            <a:endParaRPr lang="pt-PT" dirty="0" smtClean="0"/>
          </a:p>
          <a:p>
            <a:r>
              <a:rPr lang="pt-PT" dirty="0" smtClean="0"/>
              <a:t>MIRR</a:t>
            </a:r>
          </a:p>
          <a:p>
            <a:endParaRPr lang="pt-PT" dirty="0"/>
          </a:p>
          <a:p>
            <a:r>
              <a:rPr lang="pt-PT" dirty="0" smtClean="0"/>
              <a:t>Livro de Obra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6369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FA37-8A83-4F3E-A3B6-483BF3EFB118}" type="slidenum">
              <a:rPr lang="pt-PT" smtClean="0"/>
              <a:pPr/>
              <a:t>25</a:t>
            </a:fld>
            <a:endParaRPr lang="pt-PT" dirty="0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086226" y="56908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 sz="1350"/>
          </a:p>
        </p:txBody>
      </p:sp>
      <p:sp>
        <p:nvSpPr>
          <p:cNvPr id="22" name="TextBox 16"/>
          <p:cNvSpPr txBox="1"/>
          <p:nvPr/>
        </p:nvSpPr>
        <p:spPr>
          <a:xfrm>
            <a:off x="99389" y="549930"/>
            <a:ext cx="7046408" cy="415498"/>
          </a:xfrm>
          <a:prstGeom prst="rect">
            <a:avLst/>
          </a:prstGeom>
          <a:solidFill>
            <a:srgbClr val="227CB5"/>
          </a:solidFill>
        </p:spPr>
        <p:txBody>
          <a:bodyPr wrap="square" rtlCol="0">
            <a:spAutoFit/>
          </a:bodyPr>
          <a:lstStyle/>
          <a:p>
            <a:r>
              <a:rPr lang="pt-PT" sz="21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DL 46/2008 – Fase de projeto</a:t>
            </a:r>
            <a:endParaRPr lang="tr-TR" sz="2100" b="1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15"/>
          <p:cNvSpPr/>
          <p:nvPr/>
        </p:nvSpPr>
        <p:spPr>
          <a:xfrm>
            <a:off x="7145797" y="573013"/>
            <a:ext cx="293203" cy="392415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46856" y="775742"/>
            <a:ext cx="8229600" cy="781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pt-PT" altLang="pt-PT" sz="2400" dirty="0" smtClean="0"/>
              <a:t>Obras particulares </a:t>
            </a:r>
            <a:r>
              <a:rPr lang="pt-PT" altLang="pt-PT" sz="2200" dirty="0" smtClean="0"/>
              <a:t>abrangidas</a:t>
            </a:r>
            <a:r>
              <a:rPr lang="pt-PT" altLang="pt-PT" sz="2400" dirty="0" smtClean="0"/>
              <a:t> pelo RJUE e obras públicas </a:t>
            </a:r>
          </a:p>
        </p:txBody>
      </p:sp>
      <p:sp>
        <p:nvSpPr>
          <p:cNvPr id="10" name="Rectângulo 14"/>
          <p:cNvSpPr>
            <a:spLocks noChangeArrowheads="1"/>
          </p:cNvSpPr>
          <p:nvPr/>
        </p:nvSpPr>
        <p:spPr bwMode="auto">
          <a:xfrm>
            <a:off x="95991" y="3888671"/>
            <a:ext cx="1522413" cy="2193925"/>
          </a:xfrm>
          <a:prstGeom prst="rect">
            <a:avLst/>
          </a:prstGeom>
          <a:noFill/>
          <a:ln w="9525">
            <a:solidFill>
              <a:srgbClr val="2C2C84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16000" bIns="144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FF0101"/>
              </a:buClr>
              <a:buFontTx/>
              <a:buNone/>
            </a:pPr>
            <a:r>
              <a:rPr lang="pt-PT" altLang="pt-PT" sz="2000" b="1">
                <a:solidFill>
                  <a:srgbClr val="333399"/>
                </a:solidFill>
              </a:rPr>
              <a:t>Obra pública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621579" y="3888671"/>
            <a:ext cx="7313612" cy="2193925"/>
          </a:xfrm>
          <a:prstGeom prst="rect">
            <a:avLst/>
          </a:prstGeom>
          <a:noFill/>
          <a:ln>
            <a:solidFill>
              <a:schemeClr val="tx2"/>
            </a:solidFill>
          </a:ln>
          <a:extLst/>
        </p:spPr>
        <p:txBody>
          <a:bodyPr lIns="90000" tIns="46800" rIns="90000" bIns="468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 dirty="0" smtClean="0"/>
              <a:t>Obrigatório o Projeto de execução ser acompanhado do Plano de Prevenção e Gestão de RCD</a:t>
            </a:r>
          </a:p>
          <a:p>
            <a:pPr algn="ctr">
              <a:spcBef>
                <a:spcPct val="50000"/>
              </a:spcBef>
              <a:buNone/>
            </a:pPr>
            <a:r>
              <a:rPr lang="pt-PT" altLang="pt-PT" sz="1400" dirty="0" smtClean="0"/>
              <a:t>[artigo 43º do Decreto</a:t>
            </a:r>
            <a:r>
              <a:rPr lang="pt-PT" altLang="pt-PT" sz="1400" dirty="0"/>
              <a:t>-Lei n.º 18/2008, de 29 de </a:t>
            </a:r>
            <a:r>
              <a:rPr lang="pt-PT" altLang="pt-PT" sz="1400" dirty="0" smtClean="0"/>
              <a:t>março, </a:t>
            </a:r>
            <a:r>
              <a:rPr lang="pt-PT" altLang="pt-PT" sz="1400" dirty="0"/>
              <a:t>na sua redação </a:t>
            </a:r>
            <a:r>
              <a:rPr lang="pt-PT" altLang="pt-PT" sz="1400" dirty="0" smtClean="0"/>
              <a:t>atual]</a:t>
            </a:r>
            <a:endParaRPr lang="pt-PT" altLang="pt-PT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PT" altLang="pt-PT" sz="1400" dirty="0"/>
          </a:p>
          <a:p>
            <a:pPr algn="just">
              <a:spcBef>
                <a:spcPct val="0"/>
              </a:spcBef>
              <a:buNone/>
            </a:pPr>
            <a:r>
              <a:rPr lang="pt-PT" altLang="pt-PT" sz="1800" dirty="0" smtClean="0"/>
              <a:t>Obrigatório a </a:t>
            </a:r>
            <a:r>
              <a:rPr lang="pt-PT" altLang="pt-PT" sz="1800" dirty="0"/>
              <a:t>utilização de pelo menos 5% de materiais reciclados em empreitadas de construção e de manutenção de </a:t>
            </a:r>
            <a:r>
              <a:rPr lang="pt-PT" altLang="pt-PT" sz="1800" dirty="0" smtClean="0"/>
              <a:t>infraestruturas </a:t>
            </a:r>
            <a:r>
              <a:rPr lang="pt-PT" altLang="pt-PT" sz="1800" dirty="0"/>
              <a:t>ao abrigo do Código dos Contratos </a:t>
            </a:r>
            <a:r>
              <a:rPr lang="pt-PT" altLang="pt-PT" sz="1800" dirty="0" smtClean="0"/>
              <a:t>Públicos (quando tecnicamente exequível) </a:t>
            </a:r>
          </a:p>
          <a:p>
            <a:pPr algn="just">
              <a:spcBef>
                <a:spcPct val="0"/>
              </a:spcBef>
              <a:buNone/>
            </a:pPr>
            <a:r>
              <a:rPr lang="pt-PT" altLang="pt-PT" sz="1400" dirty="0" smtClean="0"/>
              <a:t>[n.º 8 </a:t>
            </a:r>
            <a:r>
              <a:rPr lang="pt-PT" altLang="pt-PT" sz="1400" dirty="0"/>
              <a:t>do artigo 7</a:t>
            </a:r>
            <a:r>
              <a:rPr lang="pt-PT" altLang="pt-PT" sz="1400" dirty="0" smtClean="0"/>
              <a:t>º </a:t>
            </a:r>
            <a:r>
              <a:rPr lang="pt-PT" altLang="pt-PT" sz="1400" dirty="0"/>
              <a:t>Decreto-Lei n.º 178/2006, na sua redação atual].</a:t>
            </a:r>
          </a:p>
          <a:p>
            <a:pPr algn="just">
              <a:spcBef>
                <a:spcPct val="0"/>
              </a:spcBef>
              <a:buNone/>
            </a:pPr>
            <a:endParaRPr lang="pt-PT" altLang="pt-PT" sz="18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PT" altLang="pt-PT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PT" altLang="pt-PT" sz="1400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621579" y="1510596"/>
            <a:ext cx="7313612" cy="2286000"/>
          </a:xfrm>
          <a:prstGeom prst="rect">
            <a:avLst/>
          </a:prstGeom>
          <a:noFill/>
          <a:ln>
            <a:solidFill>
              <a:schemeClr val="tx2"/>
            </a:solidFill>
          </a:ln>
          <a:extLst/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pt-PT" altLang="pt-PT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 dirty="0" smtClean="0"/>
              <a:t>Obrigatório que seja salvaguardado o disposto no DL 46/2008, constituindo esta uma das condições a observar na execução da obra fixadas pela entidade licenciadora</a:t>
            </a:r>
          </a:p>
          <a:p>
            <a:pPr algn="ctr">
              <a:spcBef>
                <a:spcPct val="50000"/>
              </a:spcBef>
              <a:buNone/>
            </a:pPr>
            <a:r>
              <a:rPr lang="pt-PT" altLang="pt-PT" sz="1400" dirty="0"/>
              <a:t>[</a:t>
            </a:r>
            <a:r>
              <a:rPr lang="pt-PT" altLang="pt-PT" sz="1400" dirty="0" smtClean="0"/>
              <a:t>artigos 53º </a:t>
            </a:r>
            <a:r>
              <a:rPr lang="pt-PT" altLang="pt-PT" sz="1400" dirty="0"/>
              <a:t>e 57º do </a:t>
            </a:r>
            <a:r>
              <a:rPr lang="pt-PT" sz="1400" dirty="0"/>
              <a:t> DL n.º 555/99, de 16 de Dezembro</a:t>
            </a:r>
            <a:r>
              <a:rPr lang="pt-PT" altLang="pt-PT" sz="1400" dirty="0"/>
              <a:t>, na sua redação atual]</a:t>
            </a:r>
          </a:p>
          <a:p>
            <a:pPr algn="ctr">
              <a:spcBef>
                <a:spcPct val="0"/>
              </a:spcBef>
              <a:buNone/>
            </a:pPr>
            <a:endParaRPr lang="pt-PT" altLang="pt-PT" sz="1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PT" altLang="pt-PT" sz="1400" dirty="0"/>
          </a:p>
        </p:txBody>
      </p:sp>
      <p:sp>
        <p:nvSpPr>
          <p:cNvPr id="13" name="Rectângulo 14"/>
          <p:cNvSpPr>
            <a:spLocks noChangeArrowheads="1"/>
          </p:cNvSpPr>
          <p:nvPr/>
        </p:nvSpPr>
        <p:spPr bwMode="auto">
          <a:xfrm>
            <a:off x="97579" y="1510596"/>
            <a:ext cx="1522412" cy="2286000"/>
          </a:xfrm>
          <a:prstGeom prst="rect">
            <a:avLst/>
          </a:prstGeom>
          <a:noFill/>
          <a:ln w="9525">
            <a:solidFill>
              <a:srgbClr val="2C2C84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16000" bIns="144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FF0101"/>
              </a:buClr>
              <a:buFontTx/>
              <a:buNone/>
            </a:pPr>
            <a:r>
              <a:rPr lang="pt-PT" altLang="pt-PT" sz="2000" b="1" dirty="0">
                <a:solidFill>
                  <a:srgbClr val="333399"/>
                </a:solidFill>
              </a:rPr>
              <a:t>Obra </a:t>
            </a:r>
            <a:r>
              <a:rPr lang="pt-PT" altLang="pt-PT" sz="2000" b="1" dirty="0" smtClean="0">
                <a:solidFill>
                  <a:srgbClr val="333399"/>
                </a:solidFill>
              </a:rPr>
              <a:t>Particular</a:t>
            </a:r>
          </a:p>
          <a:p>
            <a:pPr algn="ctr">
              <a:spcBef>
                <a:spcPct val="0"/>
              </a:spcBef>
              <a:buClr>
                <a:srgbClr val="FF0101"/>
              </a:buClr>
              <a:buFontTx/>
              <a:buNone/>
            </a:pPr>
            <a:r>
              <a:rPr lang="pt-PT" altLang="pt-PT" sz="2000" b="1" dirty="0" smtClean="0">
                <a:solidFill>
                  <a:srgbClr val="333399"/>
                </a:solidFill>
              </a:rPr>
              <a:t>RJUE</a:t>
            </a:r>
            <a:endParaRPr lang="pt-PT" altLang="pt-PT" sz="20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3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944044"/>
            <a:ext cx="9054547" cy="415498"/>
          </a:xfrm>
          <a:prstGeom prst="rect">
            <a:avLst/>
          </a:prstGeom>
          <a:solidFill>
            <a:srgbClr val="227CB5"/>
          </a:solidFill>
        </p:spPr>
        <p:txBody>
          <a:bodyPr wrap="square" rtlCol="0">
            <a:spAutoFit/>
          </a:bodyPr>
          <a:lstStyle/>
          <a:p>
            <a:r>
              <a:rPr lang="pt-PT" altLang="pt-PT" sz="2100" b="1" dirty="0">
                <a:solidFill>
                  <a:schemeClr val="bg1"/>
                </a:solidFill>
              </a:rPr>
              <a:t>Protocolo de Gestão de Resíduos de Construção e Demolição da UE</a:t>
            </a:r>
            <a:endParaRPr lang="tr-TR" sz="21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5"/>
          <p:cNvSpPr/>
          <p:nvPr/>
        </p:nvSpPr>
        <p:spPr>
          <a:xfrm>
            <a:off x="9054547" y="969124"/>
            <a:ext cx="89453" cy="392414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FCFA37-8A83-4F3E-A3B6-483BF3EFB118}" type="slidenum">
              <a:rPr lang="pt-PT" smtClean="0"/>
              <a:pPr algn="l"/>
              <a:t>26</a:t>
            </a:fld>
            <a:endParaRPr lang="pt-PT" dirty="0"/>
          </a:p>
        </p:txBody>
      </p:sp>
      <p:grpSp>
        <p:nvGrpSpPr>
          <p:cNvPr id="7" name="Grupo 6"/>
          <p:cNvGrpSpPr/>
          <p:nvPr/>
        </p:nvGrpSpPr>
        <p:grpSpPr>
          <a:xfrm>
            <a:off x="99389" y="1918245"/>
            <a:ext cx="3392491" cy="297362"/>
            <a:chOff x="0" y="0"/>
            <a:chExt cx="1650580" cy="396483"/>
          </a:xfrm>
        </p:grpSpPr>
        <p:sp>
          <p:nvSpPr>
            <p:cNvPr id="10" name="Retângulo arredondado 9"/>
            <p:cNvSpPr/>
            <p:nvPr/>
          </p:nvSpPr>
          <p:spPr>
            <a:xfrm>
              <a:off x="0" y="0"/>
              <a:ext cx="1650580" cy="39648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ângulo 10"/>
            <p:cNvSpPr/>
            <p:nvPr/>
          </p:nvSpPr>
          <p:spPr>
            <a:xfrm>
              <a:off x="19355" y="19355"/>
              <a:ext cx="1611870" cy="3577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600" b="1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Processamento e Tratamento </a:t>
              </a:r>
              <a:endParaRPr lang="pt-PT" sz="1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472644"/>
            <a:ext cx="5314201" cy="389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944044"/>
            <a:ext cx="9054547" cy="415498"/>
          </a:xfrm>
          <a:prstGeom prst="rect">
            <a:avLst/>
          </a:prstGeom>
          <a:solidFill>
            <a:srgbClr val="227CB5"/>
          </a:solidFill>
        </p:spPr>
        <p:txBody>
          <a:bodyPr wrap="square" rtlCol="0">
            <a:spAutoFit/>
          </a:bodyPr>
          <a:lstStyle/>
          <a:p>
            <a:r>
              <a:rPr lang="pt-PT" altLang="pt-PT" sz="2100" b="1" dirty="0">
                <a:solidFill>
                  <a:schemeClr val="bg1"/>
                </a:solidFill>
              </a:rPr>
              <a:t>Protocolo de Gestão de Resíduos de Construção e Demolição da UE</a:t>
            </a:r>
            <a:endParaRPr lang="tr-TR" sz="21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5"/>
          <p:cNvSpPr/>
          <p:nvPr/>
        </p:nvSpPr>
        <p:spPr>
          <a:xfrm>
            <a:off x="9054547" y="969124"/>
            <a:ext cx="89453" cy="392414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FCFA37-8A83-4F3E-A3B6-483BF3EFB118}" type="slidenum">
              <a:rPr lang="pt-PT" smtClean="0"/>
              <a:pPr algn="l"/>
              <a:t>27</a:t>
            </a:fld>
            <a:endParaRPr lang="pt-PT" dirty="0"/>
          </a:p>
        </p:txBody>
      </p:sp>
      <p:grpSp>
        <p:nvGrpSpPr>
          <p:cNvPr id="7" name="Grupo 6"/>
          <p:cNvGrpSpPr/>
          <p:nvPr/>
        </p:nvGrpSpPr>
        <p:grpSpPr>
          <a:xfrm>
            <a:off x="99389" y="1918245"/>
            <a:ext cx="3392491" cy="297362"/>
            <a:chOff x="0" y="0"/>
            <a:chExt cx="1650580" cy="396483"/>
          </a:xfrm>
        </p:grpSpPr>
        <p:sp>
          <p:nvSpPr>
            <p:cNvPr id="10" name="Retângulo arredondado 9"/>
            <p:cNvSpPr/>
            <p:nvPr/>
          </p:nvSpPr>
          <p:spPr>
            <a:xfrm>
              <a:off x="0" y="0"/>
              <a:ext cx="1650580" cy="39648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ângulo 10"/>
            <p:cNvSpPr/>
            <p:nvPr/>
          </p:nvSpPr>
          <p:spPr>
            <a:xfrm>
              <a:off x="19355" y="19355"/>
              <a:ext cx="1611870" cy="3577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600" b="1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Gestão e Garantia da Qualidade</a:t>
              </a:r>
              <a:endParaRPr lang="pt-PT" sz="1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05" y="2333625"/>
            <a:ext cx="795337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3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944044"/>
            <a:ext cx="9054547" cy="415498"/>
          </a:xfrm>
          <a:prstGeom prst="rect">
            <a:avLst/>
          </a:prstGeom>
          <a:solidFill>
            <a:srgbClr val="227CB5"/>
          </a:solidFill>
        </p:spPr>
        <p:txBody>
          <a:bodyPr wrap="square" rtlCol="0">
            <a:spAutoFit/>
          </a:bodyPr>
          <a:lstStyle/>
          <a:p>
            <a:r>
              <a:rPr lang="pt-PT" altLang="pt-PT" sz="2100" b="1" dirty="0">
                <a:solidFill>
                  <a:schemeClr val="bg1"/>
                </a:solidFill>
              </a:rPr>
              <a:t>Protocolo de Gestão de Resíduos de Construção e Demolição da UE</a:t>
            </a:r>
            <a:endParaRPr lang="tr-TR" sz="21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5"/>
          <p:cNvSpPr/>
          <p:nvPr/>
        </p:nvSpPr>
        <p:spPr>
          <a:xfrm>
            <a:off x="9054547" y="969124"/>
            <a:ext cx="89453" cy="392414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FCFA37-8A83-4F3E-A3B6-483BF3EFB118}" type="slidenum">
              <a:rPr lang="pt-PT" smtClean="0"/>
              <a:pPr algn="l"/>
              <a:t>28</a:t>
            </a:fld>
            <a:endParaRPr lang="pt-PT" dirty="0"/>
          </a:p>
        </p:txBody>
      </p:sp>
      <p:grpSp>
        <p:nvGrpSpPr>
          <p:cNvPr id="7" name="Grupo 6"/>
          <p:cNvGrpSpPr/>
          <p:nvPr/>
        </p:nvGrpSpPr>
        <p:grpSpPr>
          <a:xfrm>
            <a:off x="99389" y="1918245"/>
            <a:ext cx="8433051" cy="297362"/>
            <a:chOff x="0" y="0"/>
            <a:chExt cx="1650580" cy="396483"/>
          </a:xfrm>
        </p:grpSpPr>
        <p:sp>
          <p:nvSpPr>
            <p:cNvPr id="10" name="Retângulo arredondado 9"/>
            <p:cNvSpPr/>
            <p:nvPr/>
          </p:nvSpPr>
          <p:spPr>
            <a:xfrm>
              <a:off x="0" y="0"/>
              <a:ext cx="1650580" cy="39648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ângulo 10"/>
            <p:cNvSpPr/>
            <p:nvPr/>
          </p:nvSpPr>
          <p:spPr>
            <a:xfrm>
              <a:off x="19355" y="19355"/>
              <a:ext cx="1611870" cy="3577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600" b="1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Gestão e Garantia da Qualidade - </a:t>
              </a:r>
              <a:r>
                <a:rPr lang="pt-PT" sz="1600" b="1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Qualidade dos produtos e normas relativas aos produtos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99389" y="2672675"/>
            <a:ext cx="8613071" cy="2916565"/>
            <a:chOff x="0" y="817234"/>
            <a:chExt cx="8280920" cy="2916565"/>
          </a:xfrm>
        </p:grpSpPr>
        <p:sp>
          <p:nvSpPr>
            <p:cNvPr id="12" name="Retângulo 11"/>
            <p:cNvSpPr/>
            <p:nvPr/>
          </p:nvSpPr>
          <p:spPr>
            <a:xfrm>
              <a:off x="0" y="817234"/>
              <a:ext cx="8280920" cy="291656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tângulo 12"/>
            <p:cNvSpPr/>
            <p:nvPr/>
          </p:nvSpPr>
          <p:spPr>
            <a:xfrm>
              <a:off x="0" y="817234"/>
              <a:ext cx="8280920" cy="29165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2919" tIns="20320" rIns="113792" bIns="20320" numCol="1" spcCol="1270" anchor="t" anchorCtr="0">
              <a:noAutofit/>
            </a:bodyPr>
            <a:lstStyle/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pt-PT" sz="1600" kern="1200" dirty="0" smtClean="0">
                  <a:latin typeface="Calibri" panose="020F0502020204030204" pitchFamily="34" charset="0"/>
                </a:rPr>
                <a:t>Várias formas de validar a qualidade dos produtos reciclados:</a:t>
              </a:r>
            </a:p>
            <a:p>
              <a:pPr marL="285750" lvl="1" indent="-285750" algn="l" defTabSz="7112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Char char="-"/>
              </a:pPr>
              <a:r>
                <a:rPr lang="pt-PT" sz="1600" dirty="0" smtClean="0">
                  <a:latin typeface="Calibri" panose="020F0502020204030204" pitchFamily="34" charset="0"/>
                </a:rPr>
                <a:t>Certificação</a:t>
              </a:r>
            </a:p>
            <a:p>
              <a:pPr marL="285750" lvl="1" indent="-285750" algn="l" defTabSz="7112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Char char="-"/>
              </a:pPr>
              <a:r>
                <a:rPr lang="pt-PT" sz="1600" kern="1200" dirty="0" smtClean="0">
                  <a:latin typeface="Calibri" panose="020F0502020204030204" pitchFamily="34" charset="0"/>
                </a:rPr>
                <a:t>Acreditação</a:t>
              </a:r>
            </a:p>
            <a:p>
              <a:pPr marL="285750" lvl="1" indent="-285750" algn="l" defTabSz="7112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Char char="-"/>
              </a:pPr>
              <a:r>
                <a:rPr lang="pt-PT" sz="1600" dirty="0" smtClean="0">
                  <a:latin typeface="Calibri" panose="020F0502020204030204" pitchFamily="34" charset="0"/>
                </a:rPr>
                <a:t>Rotulagem</a:t>
              </a:r>
            </a:p>
            <a:p>
              <a:pPr marL="285750" lvl="1" indent="-285750" algn="l" defTabSz="7112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Char char="-"/>
              </a:pPr>
              <a:r>
                <a:rPr lang="pt-PT" sz="1600" kern="1200" dirty="0" smtClean="0">
                  <a:latin typeface="Calibri" panose="020F0502020204030204" pitchFamily="34" charset="0"/>
                </a:rPr>
                <a:t>Marcação</a:t>
              </a:r>
            </a:p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pt-PT" sz="1600" dirty="0" smtClean="0">
                <a:latin typeface="Calibri" panose="020F0502020204030204" pitchFamily="34" charset="0"/>
              </a:endParaRPr>
            </a:p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pt-PT" sz="1600" kern="1200" dirty="0" smtClean="0">
                  <a:latin typeface="Calibri" panose="020F0502020204030204" pitchFamily="34" charset="0"/>
                </a:rPr>
                <a:t>Nota: as normas harmonizadas europeias aplicáveis aos materiais primários também se aplicam aos materiais reciclados.</a:t>
              </a:r>
              <a:endParaRPr lang="pt-PT" sz="1600" kern="1200" dirty="0">
                <a:latin typeface="Calibri" panose="020F050202020403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pt-PT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7632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944044"/>
            <a:ext cx="9054547" cy="415498"/>
          </a:xfrm>
          <a:prstGeom prst="rect">
            <a:avLst/>
          </a:prstGeom>
          <a:solidFill>
            <a:srgbClr val="227CB5"/>
          </a:solidFill>
        </p:spPr>
        <p:txBody>
          <a:bodyPr wrap="square" rtlCol="0">
            <a:spAutoFit/>
          </a:bodyPr>
          <a:lstStyle/>
          <a:p>
            <a:r>
              <a:rPr lang="pt-PT" altLang="pt-PT" sz="2100" b="1" dirty="0">
                <a:solidFill>
                  <a:schemeClr val="bg1"/>
                </a:solidFill>
              </a:rPr>
              <a:t>Protocolo de Gestão de Resíduos de Construção e Demolição da UE</a:t>
            </a:r>
            <a:endParaRPr lang="tr-TR" sz="21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5"/>
          <p:cNvSpPr/>
          <p:nvPr/>
        </p:nvSpPr>
        <p:spPr>
          <a:xfrm>
            <a:off x="9054547" y="969124"/>
            <a:ext cx="89453" cy="392414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FCFA37-8A83-4F3E-A3B6-483BF3EFB118}" type="slidenum">
              <a:rPr lang="pt-PT" smtClean="0"/>
              <a:pPr algn="l"/>
              <a:t>29</a:t>
            </a:fld>
            <a:endParaRPr lang="pt-PT" dirty="0"/>
          </a:p>
        </p:txBody>
      </p:sp>
      <p:grpSp>
        <p:nvGrpSpPr>
          <p:cNvPr id="7" name="Grupo 6"/>
          <p:cNvGrpSpPr/>
          <p:nvPr/>
        </p:nvGrpSpPr>
        <p:grpSpPr>
          <a:xfrm>
            <a:off x="99389" y="1918245"/>
            <a:ext cx="8433051" cy="297362"/>
            <a:chOff x="0" y="0"/>
            <a:chExt cx="1650580" cy="396483"/>
          </a:xfrm>
        </p:grpSpPr>
        <p:sp>
          <p:nvSpPr>
            <p:cNvPr id="10" name="Retângulo arredondado 9"/>
            <p:cNvSpPr/>
            <p:nvPr/>
          </p:nvSpPr>
          <p:spPr>
            <a:xfrm>
              <a:off x="0" y="0"/>
              <a:ext cx="1650580" cy="39648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ângulo 10"/>
            <p:cNvSpPr/>
            <p:nvPr/>
          </p:nvSpPr>
          <p:spPr>
            <a:xfrm>
              <a:off x="19355" y="19355"/>
              <a:ext cx="1611870" cy="3577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600" b="1" dirty="0" smtClean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</a:rPr>
                <a:t>Condições políticas e de enquadramento</a:t>
              </a:r>
              <a:endParaRPr lang="pt-PT" sz="1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99389" y="2672675"/>
            <a:ext cx="8613071" cy="2916565"/>
            <a:chOff x="0" y="817234"/>
            <a:chExt cx="8280920" cy="2916565"/>
          </a:xfrm>
        </p:grpSpPr>
        <p:sp>
          <p:nvSpPr>
            <p:cNvPr id="12" name="Retângulo 11"/>
            <p:cNvSpPr/>
            <p:nvPr/>
          </p:nvSpPr>
          <p:spPr>
            <a:xfrm>
              <a:off x="0" y="817234"/>
              <a:ext cx="8280920" cy="291656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tângulo 12"/>
            <p:cNvSpPr/>
            <p:nvPr/>
          </p:nvSpPr>
          <p:spPr>
            <a:xfrm>
              <a:off x="0" y="817234"/>
              <a:ext cx="8280920" cy="29165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2919" tIns="20320" rIns="113792" bIns="20320" numCol="1" spcCol="1270" anchor="t" anchorCtr="0">
              <a:noAutofit/>
            </a:bodyPr>
            <a:lstStyle/>
            <a:p>
              <a:pPr marL="171450" lvl="1" indent="-171450" algn="l" defTabSz="711200">
                <a:spcBef>
                  <a:spcPts val="600"/>
                </a:spcBef>
                <a:spcAft>
                  <a:spcPts val="600"/>
                </a:spcAft>
                <a:buChar char="••"/>
              </a:pPr>
              <a:r>
                <a:rPr lang="pt-PT" sz="1600" dirty="0">
                  <a:latin typeface="Calibri" panose="020F0502020204030204" pitchFamily="34" charset="0"/>
                </a:rPr>
                <a:t>Regulamentação em matéria de gestão de RCD</a:t>
              </a:r>
            </a:p>
            <a:p>
              <a:pPr marL="171450" lvl="1" indent="-171450" algn="l" defTabSz="711200">
                <a:spcBef>
                  <a:spcPts val="600"/>
                </a:spcBef>
                <a:spcAft>
                  <a:spcPts val="600"/>
                </a:spcAft>
                <a:buChar char="••"/>
              </a:pPr>
              <a:r>
                <a:rPr lang="pt-PT" sz="1600" dirty="0">
                  <a:latin typeface="Calibri" panose="020F0502020204030204" pitchFamily="34" charset="0"/>
                </a:rPr>
                <a:t>Autorizações de demolição e renovação</a:t>
              </a:r>
            </a:p>
            <a:p>
              <a:pPr marL="171450" lvl="1" indent="-171450" algn="l" defTabSz="711200">
                <a:spcBef>
                  <a:spcPts val="600"/>
                </a:spcBef>
                <a:spcAft>
                  <a:spcPts val="600"/>
                </a:spcAft>
                <a:buChar char="••"/>
              </a:pPr>
              <a:r>
                <a:rPr lang="pt-PT" sz="1600" dirty="0">
                  <a:latin typeface="Calibri" panose="020F0502020204030204" pitchFamily="34" charset="0"/>
                </a:rPr>
                <a:t>Estratégias integradas de gestão de resíduos</a:t>
              </a:r>
            </a:p>
            <a:p>
              <a:pPr marL="171450" lvl="1" indent="-171450" algn="l" defTabSz="711200">
                <a:spcBef>
                  <a:spcPts val="600"/>
                </a:spcBef>
                <a:spcAft>
                  <a:spcPts val="600"/>
                </a:spcAft>
                <a:buChar char="••"/>
              </a:pPr>
              <a:r>
                <a:rPr lang="pt-PT" sz="1600" dirty="0">
                  <a:latin typeface="Calibri" panose="020F0502020204030204" pitchFamily="34" charset="0"/>
                </a:rPr>
                <a:t>Restrições à deposição em aterros</a:t>
              </a:r>
            </a:p>
            <a:p>
              <a:pPr marL="171450" lvl="1" indent="-171450" algn="l" defTabSz="711200">
                <a:spcBef>
                  <a:spcPts val="600"/>
                </a:spcBef>
                <a:spcAft>
                  <a:spcPts val="600"/>
                </a:spcAft>
                <a:buChar char="••"/>
              </a:pPr>
              <a:r>
                <a:rPr lang="pt-PT" sz="1600" dirty="0">
                  <a:latin typeface="Calibri" panose="020F0502020204030204" pitchFamily="34" charset="0"/>
                </a:rPr>
                <a:t>Impostos aplicáveis aos materiais </a:t>
              </a:r>
              <a:r>
                <a:rPr lang="pt-PT" sz="1600" dirty="0" smtClean="0">
                  <a:latin typeface="Calibri" panose="020F0502020204030204" pitchFamily="34" charset="0"/>
                </a:rPr>
                <a:t>virgens</a:t>
              </a:r>
            </a:p>
            <a:p>
              <a:pPr marL="171450" lvl="1" indent="-171450" algn="l" defTabSz="711200">
                <a:spcBef>
                  <a:spcPts val="600"/>
                </a:spcBef>
                <a:spcAft>
                  <a:spcPts val="600"/>
                </a:spcAft>
                <a:buChar char="••"/>
              </a:pPr>
              <a:r>
                <a:rPr lang="pt-PT" sz="1600" dirty="0" smtClean="0">
                  <a:latin typeface="Calibri" panose="020F0502020204030204" pitchFamily="34" charset="0"/>
                </a:rPr>
                <a:t>Contratos públicos</a:t>
              </a:r>
            </a:p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endParaRPr lang="pt-PT" sz="1600" dirty="0">
                <a:latin typeface="Calibri" panose="020F050202020403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pt-PT" sz="1600" kern="1200" dirty="0" smtClean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pt-PT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3567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/>
          <p:nvPr/>
        </p:nvSpPr>
        <p:spPr>
          <a:xfrm>
            <a:off x="-1" y="404664"/>
            <a:ext cx="8748465" cy="707886"/>
          </a:xfrm>
          <a:prstGeom prst="rect">
            <a:avLst/>
          </a:prstGeom>
          <a:solidFill>
            <a:srgbClr val="227CB5"/>
          </a:solidFill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Enquadramento legal nacional - Decreto-Lei n.º </a:t>
            </a:r>
            <a:r>
              <a:rPr lang="pt-PT" sz="2000" b="1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178/2006 na sua redação atual</a:t>
            </a:r>
            <a:endParaRPr lang="pt-PT" sz="2000" b="1" dirty="0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5"/>
          <p:cNvSpPr/>
          <p:nvPr/>
        </p:nvSpPr>
        <p:spPr>
          <a:xfrm>
            <a:off x="8676456" y="404664"/>
            <a:ext cx="157163" cy="346248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1436" y="1654132"/>
            <a:ext cx="852850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just" defTabSz="357188">
              <a:buClr>
                <a:srgbClr val="333399"/>
              </a:buClr>
            </a:pPr>
            <a:r>
              <a:rPr lang="pt-PT" altLang="pt-PT" sz="2000" dirty="0"/>
              <a:t>Estabelecimento </a:t>
            </a:r>
            <a:r>
              <a:rPr lang="pt-PT" altLang="pt-PT" sz="2000" dirty="0" smtClean="0"/>
              <a:t>da </a:t>
            </a:r>
            <a:r>
              <a:rPr lang="pt-PT" altLang="pt-PT" sz="2000" dirty="0"/>
              <a:t>meta </a:t>
            </a:r>
            <a:r>
              <a:rPr lang="pt-PT" altLang="pt-PT" sz="2000" b="1" dirty="0"/>
              <a:t>70%</a:t>
            </a:r>
            <a:r>
              <a:rPr lang="pt-PT" altLang="pt-PT" sz="2000" dirty="0"/>
              <a:t> para a preparação para  a reutilização, reciclagem e outras formas de valorização material de RCD, a cumprir até </a:t>
            </a:r>
            <a:r>
              <a:rPr lang="pt-PT" altLang="pt-PT" sz="2000" dirty="0" smtClean="0"/>
              <a:t>2020</a:t>
            </a:r>
            <a:r>
              <a:rPr lang="pt-PT" altLang="pt-PT" sz="2000" dirty="0"/>
              <a:t>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9956" y="3933056"/>
            <a:ext cx="852850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just" defTabSz="357188">
              <a:buClr>
                <a:srgbClr val="333399"/>
              </a:buClr>
            </a:pPr>
            <a:r>
              <a:rPr lang="pt-PT" altLang="pt-PT" sz="2000" dirty="0" smtClean="0"/>
              <a:t>	Obrigação da utilização de pelo menos </a:t>
            </a:r>
            <a:r>
              <a:rPr lang="pt-PT" altLang="pt-PT" sz="2000" b="1" dirty="0" smtClean="0"/>
              <a:t>5% </a:t>
            </a:r>
            <a:r>
              <a:rPr lang="pt-PT" altLang="pt-PT" sz="2000" dirty="0" smtClean="0"/>
              <a:t>de materiais reciclados em empreitadas de construção e de manutenção de infraestruturas ao abrigo do Código dos Contratos Públicos.</a:t>
            </a:r>
            <a:endParaRPr lang="pt-PT" altLang="pt-PT" sz="2000" dirty="0"/>
          </a:p>
        </p:txBody>
      </p:sp>
      <p:sp>
        <p:nvSpPr>
          <p:cNvPr id="8" name="Retângulo 7"/>
          <p:cNvSpPr/>
          <p:nvPr/>
        </p:nvSpPr>
        <p:spPr>
          <a:xfrm>
            <a:off x="4813094" y="5020869"/>
            <a:ext cx="3766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PT" sz="1400" dirty="0">
                <a:latin typeface="Calibri" panose="020F0502020204030204" pitchFamily="34" charset="0"/>
              </a:rPr>
              <a:t>[</a:t>
            </a:r>
            <a:r>
              <a:rPr lang="pt-PT" sz="1400" dirty="0" smtClean="0">
                <a:latin typeface="Calibri" panose="020F0502020204030204" pitchFamily="34" charset="0"/>
              </a:rPr>
              <a:t>DL 178/2006 na redação dada pelo DL 73/2011]</a:t>
            </a:r>
            <a:endParaRPr lang="pt-PT" sz="1400" dirty="0">
              <a:latin typeface="Calibri" panose="020F050202020403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959416" y="2756062"/>
            <a:ext cx="3667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PT" sz="1400" dirty="0" smtClean="0">
                <a:latin typeface="Calibri" panose="020F0502020204030204" pitchFamily="34" charset="0"/>
              </a:rPr>
              <a:t>[Diretiva 2008/98/CE</a:t>
            </a:r>
          </a:p>
          <a:p>
            <a:pPr algn="just"/>
            <a:r>
              <a:rPr lang="pt-PT" sz="1400" dirty="0" smtClean="0">
                <a:latin typeface="Calibri" panose="020F0502020204030204" pitchFamily="34" charset="0"/>
              </a:rPr>
              <a:t>DL 178/2006 na redação dada pelo DL 73/2011]</a:t>
            </a:r>
            <a:endParaRPr lang="pt-PT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3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1" y="1111651"/>
            <a:ext cx="9099274" cy="415498"/>
          </a:xfrm>
          <a:prstGeom prst="rect">
            <a:avLst/>
          </a:prstGeom>
          <a:solidFill>
            <a:srgbClr val="227CB5"/>
          </a:solidFill>
        </p:spPr>
        <p:txBody>
          <a:bodyPr wrap="square" rtlCol="0">
            <a:spAutoFit/>
          </a:bodyPr>
          <a:lstStyle/>
          <a:p>
            <a:r>
              <a:rPr lang="pt-PT" altLang="pt-PT" sz="2100" b="1" dirty="0">
                <a:solidFill>
                  <a:schemeClr val="bg1"/>
                </a:solidFill>
              </a:rPr>
              <a:t>Protocolo de Gestão de Resíduos de Construção e Demolição da UE</a:t>
            </a:r>
            <a:endParaRPr lang="tr-TR" sz="21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5"/>
          <p:cNvSpPr/>
          <p:nvPr/>
        </p:nvSpPr>
        <p:spPr>
          <a:xfrm>
            <a:off x="9099273" y="1111651"/>
            <a:ext cx="89453" cy="392414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FCFA37-8A83-4F3E-A3B6-483BF3EFB118}" type="slidenum">
              <a:rPr lang="pt-PT" smtClean="0"/>
              <a:pPr algn="l"/>
              <a:t>30</a:t>
            </a:fld>
            <a:endParaRPr lang="pt-PT" dirty="0"/>
          </a:p>
        </p:txBody>
      </p:sp>
      <p:sp>
        <p:nvSpPr>
          <p:cNvPr id="16" name="Retângulo 15"/>
          <p:cNvSpPr/>
          <p:nvPr/>
        </p:nvSpPr>
        <p:spPr>
          <a:xfrm>
            <a:off x="2417287" y="2801866"/>
            <a:ext cx="4309426" cy="12542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8724" tIns="0" rIns="148724" bIns="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dirty="0"/>
              <a:t>Aumentar a confiança no processo de gestão dos resíduos de construção e demolição e na qualidade dos materiais reciclados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821245326"/>
              </p:ext>
            </p:extLst>
          </p:nvPr>
        </p:nvGraphicFramePr>
        <p:xfrm>
          <a:off x="539552" y="2060848"/>
          <a:ext cx="828092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105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1" y="1111651"/>
            <a:ext cx="9099274" cy="415498"/>
          </a:xfrm>
          <a:prstGeom prst="rect">
            <a:avLst/>
          </a:prstGeom>
          <a:solidFill>
            <a:srgbClr val="227CB5"/>
          </a:solidFill>
        </p:spPr>
        <p:txBody>
          <a:bodyPr wrap="square" rtlCol="0">
            <a:spAutoFit/>
          </a:bodyPr>
          <a:lstStyle/>
          <a:p>
            <a:r>
              <a:rPr lang="pt-PT" altLang="pt-PT" sz="2100" b="1" dirty="0">
                <a:solidFill>
                  <a:schemeClr val="bg1"/>
                </a:solidFill>
              </a:rPr>
              <a:t>Protocolo de Gestão de Resíduos de Construção e Demolição da UE</a:t>
            </a:r>
            <a:endParaRPr lang="tr-TR" sz="21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5"/>
          <p:cNvSpPr/>
          <p:nvPr/>
        </p:nvSpPr>
        <p:spPr>
          <a:xfrm>
            <a:off x="9099273" y="1111651"/>
            <a:ext cx="89453" cy="392414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FCFA37-8A83-4F3E-A3B6-483BF3EFB118}" type="slidenum">
              <a:rPr lang="pt-PT" smtClean="0"/>
              <a:pPr algn="l"/>
              <a:t>31</a:t>
            </a:fld>
            <a:endParaRPr lang="pt-PT" dirty="0"/>
          </a:p>
        </p:txBody>
      </p:sp>
      <p:sp>
        <p:nvSpPr>
          <p:cNvPr id="16" name="Retângulo 15"/>
          <p:cNvSpPr/>
          <p:nvPr/>
        </p:nvSpPr>
        <p:spPr>
          <a:xfrm>
            <a:off x="2417287" y="2801866"/>
            <a:ext cx="4309426" cy="12542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8724" tIns="0" rIns="148724" bIns="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dirty="0"/>
              <a:t>Aumentar a confiança no processo de gestão dos resíduos de construção e demolição e na qualidade dos materiais reciclados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735529232"/>
              </p:ext>
            </p:extLst>
          </p:nvPr>
        </p:nvGraphicFramePr>
        <p:xfrm>
          <a:off x="539552" y="2060848"/>
          <a:ext cx="828092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164314"/>
              </p:ext>
            </p:extLst>
          </p:nvPr>
        </p:nvGraphicFramePr>
        <p:xfrm>
          <a:off x="179512" y="2801866"/>
          <a:ext cx="8353425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Imagem de Mapa de Bits" r:id="rId9" imgW="8353440" imgH="2847960" progId="Paint.Picture">
                  <p:embed/>
                </p:oleObj>
              </mc:Choice>
              <mc:Fallback>
                <p:oleObj name="Imagem de Mapa de Bits" r:id="rId9" imgW="8353440" imgH="28479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9512" y="2801866"/>
                        <a:ext cx="8353425" cy="284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02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1" y="1111651"/>
            <a:ext cx="9099274" cy="415498"/>
          </a:xfrm>
          <a:prstGeom prst="rect">
            <a:avLst/>
          </a:prstGeom>
          <a:solidFill>
            <a:srgbClr val="227CB5"/>
          </a:solidFill>
        </p:spPr>
        <p:txBody>
          <a:bodyPr wrap="square" rtlCol="0">
            <a:spAutoFit/>
          </a:bodyPr>
          <a:lstStyle/>
          <a:p>
            <a:r>
              <a:rPr lang="pt-PT" altLang="pt-PT" sz="2100" b="1" dirty="0">
                <a:solidFill>
                  <a:schemeClr val="bg1"/>
                </a:solidFill>
              </a:rPr>
              <a:t>Protocolo de Gestão de Resíduos de Construção e Demolição da UE</a:t>
            </a:r>
            <a:endParaRPr lang="tr-TR" sz="21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5"/>
          <p:cNvSpPr/>
          <p:nvPr/>
        </p:nvSpPr>
        <p:spPr>
          <a:xfrm>
            <a:off x="9099273" y="1111651"/>
            <a:ext cx="89453" cy="392414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FCFA37-8A83-4F3E-A3B6-483BF3EFB118}" type="slidenum">
              <a:rPr lang="pt-PT" smtClean="0"/>
              <a:pPr algn="l"/>
              <a:t>32</a:t>
            </a:fld>
            <a:endParaRPr lang="pt-PT" dirty="0"/>
          </a:p>
        </p:txBody>
      </p:sp>
      <p:sp>
        <p:nvSpPr>
          <p:cNvPr id="16" name="Retângulo 15"/>
          <p:cNvSpPr/>
          <p:nvPr/>
        </p:nvSpPr>
        <p:spPr>
          <a:xfrm>
            <a:off x="2417287" y="2801866"/>
            <a:ext cx="4309426" cy="12542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8724" tIns="0" rIns="148724" bIns="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dirty="0"/>
              <a:t>Aumentar a confiança no processo de gestão dos resíduos de construção e demolição e na qualidade dos materiais reciclados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735529232"/>
              </p:ext>
            </p:extLst>
          </p:nvPr>
        </p:nvGraphicFramePr>
        <p:xfrm>
          <a:off x="539552" y="2060848"/>
          <a:ext cx="828092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923" y="2801866"/>
            <a:ext cx="83534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6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1" y="260648"/>
            <a:ext cx="9099274" cy="415498"/>
          </a:xfrm>
          <a:prstGeom prst="rect">
            <a:avLst/>
          </a:prstGeom>
          <a:solidFill>
            <a:srgbClr val="227CB5"/>
          </a:solidFill>
        </p:spPr>
        <p:txBody>
          <a:bodyPr wrap="square" rtlCol="0">
            <a:spAutoFit/>
          </a:bodyPr>
          <a:lstStyle/>
          <a:p>
            <a:r>
              <a:rPr lang="pt-PT" altLang="pt-PT" sz="2100" b="1" dirty="0">
                <a:solidFill>
                  <a:schemeClr val="bg1"/>
                </a:solidFill>
              </a:rPr>
              <a:t>Protocolo de Gestão de Resíduos de Construção e Demolição da UE</a:t>
            </a:r>
            <a:endParaRPr lang="tr-TR" sz="21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5"/>
          <p:cNvSpPr/>
          <p:nvPr/>
        </p:nvSpPr>
        <p:spPr>
          <a:xfrm>
            <a:off x="9099273" y="260648"/>
            <a:ext cx="89453" cy="392414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FCFA37-8A83-4F3E-A3B6-483BF3EFB118}" type="slidenum">
              <a:rPr lang="pt-PT" smtClean="0"/>
              <a:pPr algn="l"/>
              <a:t>33</a:t>
            </a:fld>
            <a:endParaRPr lang="pt-PT" dirty="0"/>
          </a:p>
        </p:txBody>
      </p:sp>
      <p:sp>
        <p:nvSpPr>
          <p:cNvPr id="16" name="Retângulo 15"/>
          <p:cNvSpPr/>
          <p:nvPr/>
        </p:nvSpPr>
        <p:spPr>
          <a:xfrm>
            <a:off x="2417287" y="2801866"/>
            <a:ext cx="4309426" cy="12542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8724" tIns="0" rIns="148724" bIns="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dirty="0"/>
              <a:t>Aumentar a confiança no processo de gestão dos resíduos de construção e demolição e na qualidade dos materiais reciclados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230817384"/>
              </p:ext>
            </p:extLst>
          </p:nvPr>
        </p:nvGraphicFramePr>
        <p:xfrm>
          <a:off x="539552" y="764704"/>
          <a:ext cx="828092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747" y="1427235"/>
            <a:ext cx="846772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4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1" y="476672"/>
            <a:ext cx="9099274" cy="415498"/>
          </a:xfrm>
          <a:prstGeom prst="rect">
            <a:avLst/>
          </a:prstGeom>
          <a:solidFill>
            <a:srgbClr val="227CB5"/>
          </a:solidFill>
        </p:spPr>
        <p:txBody>
          <a:bodyPr wrap="square" rtlCol="0">
            <a:spAutoFit/>
          </a:bodyPr>
          <a:lstStyle/>
          <a:p>
            <a:r>
              <a:rPr lang="pt-PT" altLang="pt-PT" sz="2100" b="1" dirty="0">
                <a:solidFill>
                  <a:schemeClr val="bg1"/>
                </a:solidFill>
              </a:rPr>
              <a:t>Protocolo de Gestão de Resíduos de Construção e Demolição da UE</a:t>
            </a:r>
            <a:endParaRPr lang="tr-TR" sz="21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5"/>
          <p:cNvSpPr/>
          <p:nvPr/>
        </p:nvSpPr>
        <p:spPr>
          <a:xfrm>
            <a:off x="9099273" y="476672"/>
            <a:ext cx="89453" cy="392414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2FCFA37-8A83-4F3E-A3B6-483BF3EFB118}" type="slidenum">
              <a:rPr lang="pt-PT" smtClean="0"/>
              <a:pPr algn="l"/>
              <a:t>34</a:t>
            </a:fld>
            <a:endParaRPr lang="pt-PT" dirty="0"/>
          </a:p>
        </p:txBody>
      </p:sp>
      <p:sp>
        <p:nvSpPr>
          <p:cNvPr id="16" name="Retângulo 15"/>
          <p:cNvSpPr/>
          <p:nvPr/>
        </p:nvSpPr>
        <p:spPr>
          <a:xfrm>
            <a:off x="2417287" y="2801866"/>
            <a:ext cx="4309426" cy="12542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8724" tIns="0" rIns="148724" bIns="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dirty="0"/>
              <a:t>Aumentar a confiança no processo de gestão dos resíduos de construção e demolição e na qualidade dos materiais reciclados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519184368"/>
              </p:ext>
            </p:extLst>
          </p:nvPr>
        </p:nvGraphicFramePr>
        <p:xfrm>
          <a:off x="393191" y="1294325"/>
          <a:ext cx="828092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839" y="2132856"/>
            <a:ext cx="842962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5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67271"/>
              </p:ext>
            </p:extLst>
          </p:nvPr>
        </p:nvGraphicFramePr>
        <p:xfrm>
          <a:off x="1385646" y="1754814"/>
          <a:ext cx="6858762" cy="4050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ângulo 4"/>
          <p:cNvSpPr/>
          <p:nvPr/>
        </p:nvSpPr>
        <p:spPr>
          <a:xfrm>
            <a:off x="130250" y="1556793"/>
            <a:ext cx="1633437" cy="41088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pt-PT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Grupos-alvo</a:t>
            </a:r>
          </a:p>
        </p:txBody>
      </p:sp>
      <p:sp>
        <p:nvSpPr>
          <p:cNvPr id="8" name="TextBox 16"/>
          <p:cNvSpPr txBox="1"/>
          <p:nvPr/>
        </p:nvSpPr>
        <p:spPr>
          <a:xfrm>
            <a:off x="0" y="616946"/>
            <a:ext cx="9054597" cy="415498"/>
          </a:xfrm>
          <a:prstGeom prst="rect">
            <a:avLst/>
          </a:prstGeom>
          <a:solidFill>
            <a:srgbClr val="227CB5"/>
          </a:solidFill>
        </p:spPr>
        <p:txBody>
          <a:bodyPr wrap="square" rtlCol="0">
            <a:spAutoFit/>
          </a:bodyPr>
          <a:lstStyle/>
          <a:p>
            <a:r>
              <a:rPr lang="pt-PT" altLang="pt-PT" sz="2100" b="1" dirty="0">
                <a:solidFill>
                  <a:schemeClr val="bg1"/>
                </a:solidFill>
              </a:rPr>
              <a:t>Protocolo de Gestão de Resíduos de Construção e Demolição da UE</a:t>
            </a:r>
            <a:endParaRPr lang="tr-TR" sz="21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5"/>
          <p:cNvSpPr/>
          <p:nvPr/>
        </p:nvSpPr>
        <p:spPr>
          <a:xfrm>
            <a:off x="9054597" y="640030"/>
            <a:ext cx="89453" cy="392414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7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1"/>
          <p:cNvGraphicFramePr>
            <a:graphicFrameLocks/>
          </p:cNvGraphicFramePr>
          <p:nvPr>
            <p:extLst/>
          </p:nvPr>
        </p:nvGraphicFramePr>
        <p:xfrm>
          <a:off x="1385646" y="1754815"/>
          <a:ext cx="6172200" cy="3618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16"/>
          <p:cNvSpPr txBox="1"/>
          <p:nvPr/>
        </p:nvSpPr>
        <p:spPr>
          <a:xfrm>
            <a:off x="0" y="897173"/>
            <a:ext cx="9088066" cy="415498"/>
          </a:xfrm>
          <a:prstGeom prst="rect">
            <a:avLst/>
          </a:prstGeom>
          <a:solidFill>
            <a:srgbClr val="227CB5"/>
          </a:solidFill>
        </p:spPr>
        <p:txBody>
          <a:bodyPr wrap="square" rtlCol="0">
            <a:spAutoFit/>
          </a:bodyPr>
          <a:lstStyle/>
          <a:p>
            <a:r>
              <a:rPr lang="pt-PT" altLang="pt-PT" sz="2100" b="1" dirty="0">
                <a:solidFill>
                  <a:schemeClr val="bg1"/>
                </a:solidFill>
              </a:rPr>
              <a:t>Protocolo de Gestão de Resíduos de Construção e Demolição da UE</a:t>
            </a:r>
            <a:endParaRPr lang="tr-TR" sz="21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5"/>
          <p:cNvSpPr/>
          <p:nvPr/>
        </p:nvSpPr>
        <p:spPr>
          <a:xfrm>
            <a:off x="8998613" y="897173"/>
            <a:ext cx="89453" cy="392414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7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sz="quarter" idx="13"/>
          </p:nvPr>
        </p:nvSpPr>
        <p:spPr>
          <a:xfrm>
            <a:off x="74118" y="312580"/>
            <a:ext cx="3409908" cy="492443"/>
          </a:xfrm>
        </p:spPr>
        <p:txBody>
          <a:bodyPr/>
          <a:lstStyle/>
          <a:p>
            <a:pPr lvl="0"/>
            <a:r>
              <a:rPr lang="pt-PT" sz="2600" dirty="0" smtClean="0">
                <a:solidFill>
                  <a:prstClr val="white"/>
                </a:solidFill>
                <a:latin typeface="Calibri" panose="020F0502020204030204" pitchFamily="34" charset="0"/>
                <a:ea typeface="MS PGothic" charset="0"/>
              </a:rPr>
              <a:t>O papel dos municípios</a:t>
            </a:r>
            <a:endParaRPr lang="pt-PT" dirty="0">
              <a:latin typeface="Calibri" panose="020F0502020204030204" pitchFamily="34" charset="0"/>
            </a:endParaRP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quarter" idx="14"/>
          </p:nvPr>
        </p:nvSpPr>
        <p:spPr>
          <a:xfrm>
            <a:off x="611560" y="908720"/>
            <a:ext cx="8092315" cy="4983956"/>
          </a:xfrm>
        </p:spPr>
        <p:txBody>
          <a:bodyPr>
            <a:normAutofit/>
          </a:bodyPr>
          <a:lstStyle/>
          <a:p>
            <a:pPr>
              <a:buClr>
                <a:srgbClr val="333399"/>
              </a:buClr>
            </a:pPr>
            <a:r>
              <a:rPr lang="pt-PT" altLang="pt-PT" sz="2100" dirty="0" smtClean="0">
                <a:latin typeface="Calibri" panose="020F0502020204030204" pitchFamily="34" charset="0"/>
              </a:rPr>
              <a:t>Regulamentos Municipais</a:t>
            </a:r>
          </a:p>
          <a:p>
            <a:pPr lvl="1">
              <a:buClr>
                <a:srgbClr val="333399"/>
              </a:buClr>
              <a:buFont typeface="Arial"/>
              <a:buChar char="•"/>
            </a:pPr>
            <a:r>
              <a:rPr lang="pt-PT" altLang="pt-PT" sz="1700" dirty="0" smtClean="0">
                <a:latin typeface="Calibri" panose="020F0502020204030204" pitchFamily="34" charset="0"/>
              </a:rPr>
              <a:t>Integrar questões relacionadas com a gestão dos RCD na fase de instrução dos pedidos, na fase de licenciamento ou admissão da comunicação prévia,  durante a fase de execução da obra e quando da emissão de alvará de utilização/habitação ou receção provisória das obras de urbanização</a:t>
            </a:r>
            <a:endParaRPr lang="pt-PT" altLang="pt-PT" sz="1700" dirty="0">
              <a:latin typeface="Calibri" panose="020F0502020204030204" pitchFamily="34" charset="0"/>
            </a:endParaRPr>
          </a:p>
          <a:p>
            <a:pPr>
              <a:buClr>
                <a:srgbClr val="333399"/>
              </a:buClr>
            </a:pPr>
            <a:r>
              <a:rPr lang="pt-PT" altLang="pt-PT" sz="2100" dirty="0" smtClean="0">
                <a:latin typeface="Calibri" panose="020F0502020204030204" pitchFamily="34" charset="0"/>
              </a:rPr>
              <a:t>Obras particulares sujeitas a controlo prévio</a:t>
            </a:r>
            <a:endParaRPr lang="pt-PT" altLang="pt-PT" sz="2100" dirty="0">
              <a:latin typeface="Calibri" panose="020F0502020204030204" pitchFamily="34" charset="0"/>
            </a:endParaRPr>
          </a:p>
          <a:p>
            <a:pPr lvl="1">
              <a:buClr>
                <a:srgbClr val="333399"/>
              </a:buClr>
              <a:buFont typeface="Arial"/>
              <a:buChar char="•"/>
            </a:pPr>
            <a:r>
              <a:rPr lang="pt-PT" altLang="pt-PT" sz="1700" dirty="0" smtClean="0">
                <a:latin typeface="Calibri" panose="020F0502020204030204" pitchFamily="34" charset="0"/>
              </a:rPr>
              <a:t>Decisões devem contemplar a gestão dos RCD</a:t>
            </a:r>
          </a:p>
          <a:p>
            <a:pPr marL="457200" lvl="1" indent="0">
              <a:buClr>
                <a:srgbClr val="333399"/>
              </a:buClr>
              <a:buNone/>
            </a:pPr>
            <a:r>
              <a:rPr lang="pt-PT" altLang="pt-PT" sz="1700" dirty="0">
                <a:latin typeface="Calibri" panose="020F0502020204030204" pitchFamily="34" charset="0"/>
              </a:rPr>
              <a:t>Exemplos:</a:t>
            </a:r>
          </a:p>
          <a:p>
            <a:pPr lvl="1">
              <a:buClr>
                <a:srgbClr val="333399"/>
              </a:buClr>
              <a:buFontTx/>
              <a:buChar char="-"/>
            </a:pPr>
            <a:r>
              <a:rPr lang="pt-PT" altLang="pt-PT" sz="1700" dirty="0">
                <a:latin typeface="Calibri" panose="020F0502020204030204" pitchFamily="34" charset="0"/>
              </a:rPr>
              <a:t>Proibição de iniciar uma obra sujeita a licenciamento ou a comunicação prévia sem que o empreiteiro ou promotor responsável apresente o respetivo plano de gestão de resíduos;</a:t>
            </a:r>
          </a:p>
          <a:p>
            <a:pPr lvl="1">
              <a:buClr>
                <a:srgbClr val="333399"/>
              </a:buClr>
              <a:buFontTx/>
              <a:buChar char="-"/>
            </a:pPr>
            <a:r>
              <a:rPr lang="pt-PT" altLang="pt-PT" sz="1700" dirty="0">
                <a:latin typeface="Calibri" panose="020F0502020204030204" pitchFamily="34" charset="0"/>
              </a:rPr>
              <a:t>No livro de obra constar a data e o local de destino dos </a:t>
            </a:r>
            <a:r>
              <a:rPr lang="pt-PT" altLang="pt-PT" sz="1700" dirty="0" smtClean="0">
                <a:latin typeface="Calibri" panose="020F0502020204030204" pitchFamily="34" charset="0"/>
              </a:rPr>
              <a:t>resíduos.</a:t>
            </a:r>
            <a:endParaRPr lang="pt-PT" altLang="pt-PT" sz="1700" dirty="0">
              <a:latin typeface="Calibri" panose="020F0502020204030204" pitchFamily="34" charset="0"/>
            </a:endParaRPr>
          </a:p>
          <a:p>
            <a:pPr marL="457200" lvl="1" indent="0">
              <a:buClr>
                <a:srgbClr val="333399"/>
              </a:buClr>
              <a:buNone/>
            </a:pPr>
            <a:endParaRPr lang="pt-PT" altLang="pt-PT" sz="21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1">
              <a:buClr>
                <a:srgbClr val="333399"/>
              </a:buClr>
              <a:buFont typeface="Arial"/>
              <a:buChar char="•"/>
            </a:pPr>
            <a:endParaRPr lang="pt-PT" altLang="pt-PT" sz="1700" dirty="0" smtClean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333399"/>
              </a:buClr>
              <a:buFont typeface="Arial"/>
              <a:buChar char="•"/>
            </a:pPr>
            <a:endParaRPr lang="pt-PT" altLang="pt-PT" sz="17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buClr>
                <a:srgbClr val="333399"/>
              </a:buClr>
            </a:pPr>
            <a:endParaRPr lang="pt-PT" altLang="pt-PT" sz="1700" dirty="0">
              <a:latin typeface="Calibri" panose="020F0502020204030204" pitchFamily="34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F7FD8C3-4628-CD44-8C8F-AECB6FA98918}" type="slidenum">
              <a:rPr lang="pt-PT" smtClean="0"/>
              <a:pPr>
                <a:defRPr/>
              </a:pPr>
              <a:t>37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518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sz="quarter" idx="13"/>
          </p:nvPr>
        </p:nvSpPr>
        <p:spPr>
          <a:xfrm>
            <a:off x="74118" y="312580"/>
            <a:ext cx="3409908" cy="492443"/>
          </a:xfrm>
        </p:spPr>
        <p:txBody>
          <a:bodyPr/>
          <a:lstStyle/>
          <a:p>
            <a:pPr lvl="0"/>
            <a:r>
              <a:rPr lang="pt-PT" sz="2600" dirty="0" smtClean="0">
                <a:solidFill>
                  <a:prstClr val="white"/>
                </a:solidFill>
                <a:latin typeface="Calibri" panose="020F0502020204030204" pitchFamily="34" charset="0"/>
                <a:ea typeface="MS PGothic" charset="0"/>
              </a:rPr>
              <a:t>O papel dos municípios</a:t>
            </a:r>
            <a:endParaRPr lang="pt-PT" dirty="0">
              <a:latin typeface="Calibri" panose="020F0502020204030204" pitchFamily="34" charset="0"/>
            </a:endParaRP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quarter" idx="14"/>
          </p:nvPr>
        </p:nvSpPr>
        <p:spPr>
          <a:xfrm>
            <a:off x="467544" y="1111955"/>
            <a:ext cx="8092315" cy="4693309"/>
          </a:xfrm>
        </p:spPr>
        <p:txBody>
          <a:bodyPr>
            <a:normAutofit/>
          </a:bodyPr>
          <a:lstStyle/>
          <a:p>
            <a:pPr lvl="1">
              <a:buClr>
                <a:srgbClr val="333399"/>
              </a:buClr>
              <a:buFont typeface="Arial"/>
              <a:buChar char="•"/>
            </a:pPr>
            <a:endParaRPr lang="pt-PT" altLang="pt-PT" sz="1700" dirty="0" smtClean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333399"/>
              </a:buClr>
            </a:pPr>
            <a:r>
              <a:rPr lang="pt-PT" altLang="pt-PT" sz="2100" dirty="0">
                <a:latin typeface="Calibri" panose="020F0502020204030204" pitchFamily="34" charset="0"/>
              </a:rPr>
              <a:t>Obras particulares isentas de licença e não submetidas a comunicação prévia </a:t>
            </a:r>
            <a:endParaRPr lang="pt-PT" altLang="pt-PT" sz="2100" dirty="0" smtClean="0"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  <a:buClr>
                <a:srgbClr val="333399"/>
              </a:buClr>
              <a:buFont typeface="Arial"/>
              <a:buChar char="•"/>
            </a:pPr>
            <a:r>
              <a:rPr lang="pt-PT" altLang="pt-PT" sz="1700" dirty="0" smtClean="0">
                <a:latin typeface="Calibri" panose="020F0502020204030204" pitchFamily="34" charset="0"/>
                <a:cs typeface="Arial" panose="020B0604020202020204" pitchFamily="34" charset="0"/>
              </a:rPr>
              <a:t>Sensibilização e informação dos munícipes</a:t>
            </a:r>
            <a:endParaRPr lang="pt-PT" altLang="pt-PT" sz="17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333399"/>
              </a:buClr>
              <a:buFont typeface="Arial"/>
              <a:buChar char="•"/>
            </a:pPr>
            <a:r>
              <a:rPr lang="pt-PT" altLang="pt-PT" sz="1700" dirty="0" smtClean="0">
                <a:latin typeface="Calibri" panose="020F0502020204030204" pitchFamily="34" charset="0"/>
                <a:cs typeface="Arial" panose="020B0604020202020204" pitchFamily="34" charset="0"/>
              </a:rPr>
              <a:t>Prever </a:t>
            </a:r>
            <a:r>
              <a:rPr lang="pt-PT" altLang="pt-PT" sz="1700" dirty="0">
                <a:latin typeface="Calibri" panose="020F0502020204030204" pitchFamily="34" charset="0"/>
                <a:cs typeface="Arial" panose="020B0604020202020204" pitchFamily="34" charset="0"/>
              </a:rPr>
              <a:t>condições para a gestão dos RCD</a:t>
            </a:r>
          </a:p>
          <a:p>
            <a:pPr marL="457200" lvl="1" indent="0">
              <a:buClr>
                <a:srgbClr val="333399"/>
              </a:buClr>
              <a:buNone/>
            </a:pPr>
            <a:r>
              <a:rPr lang="pt-PT" altLang="pt-PT" sz="1700" dirty="0">
                <a:latin typeface="Calibri" panose="020F0502020204030204" pitchFamily="34" charset="0"/>
              </a:rPr>
              <a:t>Exemplos:</a:t>
            </a:r>
          </a:p>
          <a:p>
            <a:pPr lvl="1">
              <a:buClr>
                <a:srgbClr val="333399"/>
              </a:buClr>
              <a:buFontTx/>
              <a:buChar char="-"/>
            </a:pPr>
            <a:r>
              <a:rPr lang="pt-PT" altLang="pt-PT" sz="1700" dirty="0">
                <a:latin typeface="Calibri" panose="020F0502020204030204" pitchFamily="34" charset="0"/>
              </a:rPr>
              <a:t>Proibição de depositar RCD em contentores de recolha de resíduos urbanos;</a:t>
            </a:r>
          </a:p>
          <a:p>
            <a:pPr lvl="1">
              <a:buClr>
                <a:srgbClr val="333399"/>
              </a:buClr>
              <a:buFontTx/>
              <a:buChar char="-"/>
            </a:pPr>
            <a:r>
              <a:rPr lang="pt-PT" altLang="pt-PT" sz="1700" dirty="0" smtClean="0">
                <a:latin typeface="Calibri" panose="020F0502020204030204" pitchFamily="34" charset="0"/>
              </a:rPr>
              <a:t>Disponibilização/aluguer de </a:t>
            </a:r>
            <a:r>
              <a:rPr lang="pt-PT" altLang="pt-PT" sz="1700" dirty="0" err="1" smtClean="0">
                <a:latin typeface="Calibri" panose="020F0502020204030204" pitchFamily="34" charset="0"/>
              </a:rPr>
              <a:t>big-bags</a:t>
            </a:r>
            <a:r>
              <a:rPr lang="pt-PT" altLang="pt-PT" sz="1700" dirty="0" smtClean="0">
                <a:latin typeface="Calibri" panose="020F0502020204030204" pitchFamily="34" charset="0"/>
              </a:rPr>
              <a:t>/contentores;</a:t>
            </a:r>
          </a:p>
          <a:p>
            <a:pPr lvl="1">
              <a:buClr>
                <a:srgbClr val="333399"/>
              </a:buClr>
              <a:buFontTx/>
              <a:buChar char="-"/>
            </a:pPr>
            <a:r>
              <a:rPr lang="pt-PT" altLang="pt-PT" sz="1700" dirty="0" smtClean="0">
                <a:latin typeface="Calibri" panose="020F0502020204030204" pitchFamily="34" charset="0"/>
              </a:rPr>
              <a:t>Serviço de recolha direta no local;</a:t>
            </a:r>
          </a:p>
          <a:p>
            <a:pPr lvl="1">
              <a:buClr>
                <a:srgbClr val="333399"/>
              </a:buClr>
              <a:buFontTx/>
              <a:buChar char="-"/>
            </a:pPr>
            <a:r>
              <a:rPr lang="pt-PT" altLang="pt-PT" sz="1700" dirty="0" smtClean="0">
                <a:latin typeface="Calibri" panose="020F0502020204030204" pitchFamily="34" charset="0"/>
              </a:rPr>
              <a:t>Pontos de recolha de tintas sobrantes;</a:t>
            </a:r>
          </a:p>
          <a:p>
            <a:pPr lvl="1">
              <a:buClr>
                <a:srgbClr val="333399"/>
              </a:buClr>
              <a:buFontTx/>
              <a:buChar char="-"/>
            </a:pPr>
            <a:r>
              <a:rPr lang="pt-PT" altLang="pt-PT" sz="1700" dirty="0" smtClean="0">
                <a:latin typeface="Calibri" panose="020F0502020204030204" pitchFamily="34" charset="0"/>
              </a:rPr>
              <a:t>Locais de armazenagem temporária, por exemplo, ecocentros.</a:t>
            </a:r>
          </a:p>
          <a:p>
            <a:pPr marL="457200" lvl="1" indent="0">
              <a:buClr>
                <a:srgbClr val="333399"/>
              </a:buClr>
              <a:buNone/>
            </a:pPr>
            <a:endParaRPr lang="pt-PT" altLang="pt-PT" sz="1700" dirty="0">
              <a:latin typeface="Calibri" panose="020F0502020204030204" pitchFamily="34" charset="0"/>
            </a:endParaRPr>
          </a:p>
          <a:p>
            <a:pPr lvl="1">
              <a:buClr>
                <a:srgbClr val="333399"/>
              </a:buClr>
              <a:buFont typeface="Arial"/>
              <a:buChar char="•"/>
            </a:pPr>
            <a:r>
              <a:rPr lang="pt-PT" altLang="pt-PT" sz="1700" dirty="0" smtClean="0">
                <a:latin typeface="Calibri" panose="020F0502020204030204" pitchFamily="34" charset="0"/>
                <a:cs typeface="Arial" panose="020B0604020202020204" pitchFamily="34" charset="0"/>
              </a:rPr>
              <a:t>Envio dos RCD para valorização (em detrimento do envio para aterro)</a:t>
            </a:r>
            <a:endParaRPr lang="pt-PT" altLang="pt-PT" sz="17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rgbClr val="333399"/>
              </a:buClr>
              <a:buNone/>
            </a:pPr>
            <a:endParaRPr lang="pt-PT" altLang="pt-PT" sz="17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F7FD8C3-4628-CD44-8C8F-AECB6FA98918}" type="slidenum">
              <a:rPr lang="pt-PT" smtClean="0"/>
              <a:pPr>
                <a:defRPr/>
              </a:pPr>
              <a:t>38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321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sz="quarter" idx="13"/>
          </p:nvPr>
        </p:nvSpPr>
        <p:spPr>
          <a:xfrm>
            <a:off x="74118" y="312580"/>
            <a:ext cx="3409908" cy="492443"/>
          </a:xfrm>
        </p:spPr>
        <p:txBody>
          <a:bodyPr/>
          <a:lstStyle/>
          <a:p>
            <a:pPr lvl="0"/>
            <a:r>
              <a:rPr lang="pt-PT" sz="2600" dirty="0" smtClean="0">
                <a:solidFill>
                  <a:prstClr val="white"/>
                </a:solidFill>
                <a:latin typeface="Calibri" panose="020F0502020204030204" pitchFamily="34" charset="0"/>
                <a:ea typeface="MS PGothic" charset="0"/>
              </a:rPr>
              <a:t>O papel dos municípios</a:t>
            </a:r>
            <a:endParaRPr lang="pt-PT" dirty="0">
              <a:latin typeface="Calibri" panose="020F0502020204030204" pitchFamily="34" charset="0"/>
            </a:endParaRP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quarter" idx="14"/>
          </p:nvPr>
        </p:nvSpPr>
        <p:spPr>
          <a:xfrm>
            <a:off x="467544" y="1094216"/>
            <a:ext cx="8092315" cy="4983956"/>
          </a:xfrm>
        </p:spPr>
        <p:txBody>
          <a:bodyPr>
            <a:normAutofit lnSpcReduction="10000"/>
          </a:bodyPr>
          <a:lstStyle/>
          <a:p>
            <a:pPr>
              <a:buClr>
                <a:srgbClr val="333399"/>
              </a:buClr>
            </a:pPr>
            <a:r>
              <a:rPr lang="pt-PT" altLang="pt-PT" sz="1900" dirty="0">
                <a:latin typeface="Calibri" panose="020F0502020204030204" pitchFamily="34" charset="0"/>
              </a:rPr>
              <a:t>Obras públicas</a:t>
            </a:r>
          </a:p>
          <a:p>
            <a:pPr lvl="1">
              <a:buClr>
                <a:srgbClr val="333399"/>
              </a:buClr>
              <a:buFont typeface="Arial"/>
              <a:buChar char="•"/>
            </a:pPr>
            <a:r>
              <a:rPr lang="pt-PT" altLang="pt-PT" sz="1700" dirty="0">
                <a:latin typeface="Calibri" panose="020F0502020204030204" pitchFamily="34" charset="0"/>
              </a:rPr>
              <a:t>Elaboração do PPGRCD</a:t>
            </a:r>
          </a:p>
          <a:p>
            <a:pPr marL="457200" lvl="1" indent="0">
              <a:buClr>
                <a:srgbClr val="333399"/>
              </a:buClr>
              <a:buNone/>
            </a:pPr>
            <a:r>
              <a:rPr lang="pt-PT" altLang="pt-PT" sz="1700" dirty="0">
                <a:latin typeface="Calibri" panose="020F0502020204030204" pitchFamily="34" charset="0"/>
              </a:rPr>
              <a:t>Exemplos:</a:t>
            </a:r>
          </a:p>
          <a:p>
            <a:pPr lvl="1">
              <a:buClr>
                <a:srgbClr val="333399"/>
              </a:buClr>
              <a:buFontTx/>
              <a:buChar char="-"/>
            </a:pPr>
            <a:r>
              <a:rPr lang="pt-PT" altLang="pt-PT" sz="1700" dirty="0">
                <a:latin typeface="Calibri" panose="020F0502020204030204" pitchFamily="34" charset="0"/>
              </a:rPr>
              <a:t>O PPGRCD acompanhar o projeto de execução, a integrar o caderno de encargos;</a:t>
            </a:r>
          </a:p>
          <a:p>
            <a:pPr lvl="1">
              <a:buClr>
                <a:srgbClr val="333399"/>
              </a:buClr>
              <a:buFontTx/>
              <a:buChar char="-"/>
            </a:pPr>
            <a:endParaRPr lang="pt-PT" altLang="pt-PT" sz="1700" dirty="0">
              <a:latin typeface="Calibri" panose="020F0502020204030204" pitchFamily="34" charset="0"/>
            </a:endParaRPr>
          </a:p>
          <a:p>
            <a:pPr lvl="1">
              <a:buClr>
                <a:srgbClr val="333399"/>
              </a:buClr>
              <a:buFont typeface="Arial"/>
              <a:buChar char="•"/>
            </a:pPr>
            <a:r>
              <a:rPr lang="pt-PT" altLang="pt-PT" sz="1800" dirty="0">
                <a:latin typeface="Calibri" panose="020F0502020204030204" pitchFamily="34" charset="0"/>
              </a:rPr>
              <a:t>Receção provisória da obra dependente da correta execução do </a:t>
            </a:r>
            <a:r>
              <a:rPr lang="pt-PT" altLang="pt-PT" sz="1800" dirty="0" smtClean="0">
                <a:latin typeface="Calibri" panose="020F0502020204030204" pitchFamily="34" charset="0"/>
              </a:rPr>
              <a:t>PPGRCD</a:t>
            </a:r>
            <a:r>
              <a:rPr lang="pt-PT" altLang="pt-PT" sz="1800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.</a:t>
            </a:r>
            <a:endParaRPr lang="pt-PT" altLang="pt-PT" sz="18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1">
              <a:buClr>
                <a:srgbClr val="333399"/>
              </a:buClr>
              <a:buFont typeface="Arial"/>
              <a:buChar char="•"/>
            </a:pPr>
            <a:endParaRPr lang="pt-PT" altLang="pt-PT" sz="1700" dirty="0">
              <a:latin typeface="Calibri" panose="020F0502020204030204" pitchFamily="34" charset="0"/>
            </a:endParaRPr>
          </a:p>
          <a:p>
            <a:pPr lvl="1">
              <a:buClr>
                <a:srgbClr val="333399"/>
              </a:buClr>
              <a:buFont typeface="Arial"/>
              <a:buChar char="•"/>
            </a:pPr>
            <a:r>
              <a:rPr lang="pt-PT" altLang="pt-PT" sz="1700" dirty="0">
                <a:latin typeface="Calibri" panose="020F0502020204030204" pitchFamily="34" charset="0"/>
              </a:rPr>
              <a:t>Incorporação de 5% de </a:t>
            </a:r>
            <a:r>
              <a:rPr lang="pt-PT" altLang="pt-PT" sz="1700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materiais</a:t>
            </a:r>
            <a:r>
              <a:rPr lang="pt-PT" altLang="pt-PT" sz="1700" dirty="0">
                <a:latin typeface="Calibri" panose="020F0502020204030204" pitchFamily="34" charset="0"/>
              </a:rPr>
              <a:t> reciclados</a:t>
            </a:r>
          </a:p>
          <a:p>
            <a:pPr marL="457200" lvl="1" indent="0">
              <a:buClr>
                <a:srgbClr val="333399"/>
              </a:buClr>
              <a:buNone/>
            </a:pPr>
            <a:r>
              <a:rPr lang="pt-PT" altLang="pt-PT" sz="1700" dirty="0">
                <a:latin typeface="Calibri" panose="020F0502020204030204" pitchFamily="34" charset="0"/>
              </a:rPr>
              <a:t>Exemplos:</a:t>
            </a:r>
          </a:p>
          <a:p>
            <a:pPr lvl="1">
              <a:buClr>
                <a:srgbClr val="333399"/>
              </a:buClr>
              <a:buFontTx/>
              <a:buChar char="-"/>
            </a:pPr>
            <a:r>
              <a:rPr lang="pt-PT" altLang="pt-PT" sz="1700" dirty="0">
                <a:latin typeface="Calibri" panose="020F0502020204030204" pitchFamily="34" charset="0"/>
              </a:rPr>
              <a:t>Declaração do técnico/projetista a atestar cumprimento da incorporação de 5% de materiais reciclados</a:t>
            </a:r>
          </a:p>
          <a:p>
            <a:pPr lvl="1">
              <a:buClr>
                <a:srgbClr val="333399"/>
              </a:buClr>
              <a:buFont typeface="Arial"/>
              <a:buChar char="•"/>
            </a:pPr>
            <a:endParaRPr lang="pt-PT" altLang="pt-PT" sz="1700" dirty="0" smtClean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buClr>
                <a:srgbClr val="333399"/>
              </a:buClr>
            </a:pPr>
            <a:r>
              <a:rPr lang="pt-PT" altLang="pt-PT" sz="2100" dirty="0" smtClean="0">
                <a:latin typeface="Calibri" panose="020F0502020204030204" pitchFamily="34" charset="0"/>
              </a:rPr>
              <a:t>Fiscalização </a:t>
            </a:r>
          </a:p>
          <a:p>
            <a:pPr lvl="1">
              <a:buClr>
                <a:srgbClr val="333399"/>
              </a:buClr>
              <a:buFont typeface="Arial"/>
              <a:buChar char="•"/>
            </a:pPr>
            <a:r>
              <a:rPr lang="pt-PT" altLang="pt-PT" sz="1700" dirty="0" smtClean="0">
                <a:latin typeface="Calibri" panose="020F0502020204030204" pitchFamily="34" charset="0"/>
              </a:rPr>
              <a:t>Programa de vistorias/fiscalizações às obras contemplando a </a:t>
            </a:r>
            <a:r>
              <a:rPr lang="pt-PT" altLang="pt-PT" sz="1700" smtClean="0">
                <a:latin typeface="Calibri" panose="020F0502020204030204" pitchFamily="34" charset="0"/>
              </a:rPr>
              <a:t>correta gestão dos RCD</a:t>
            </a:r>
            <a:endParaRPr lang="pt-PT" altLang="pt-PT" sz="1700" dirty="0">
              <a:latin typeface="Calibri" panose="020F0502020204030204" pitchFamily="34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F7FD8C3-4628-CD44-8C8F-AECB6FA98918}" type="slidenum">
              <a:rPr lang="pt-PT" smtClean="0"/>
              <a:pPr>
                <a:defRPr/>
              </a:pPr>
              <a:t>39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341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/>
          <p:nvPr/>
        </p:nvSpPr>
        <p:spPr>
          <a:xfrm>
            <a:off x="-1" y="404664"/>
            <a:ext cx="8748465" cy="400110"/>
          </a:xfrm>
          <a:prstGeom prst="rect">
            <a:avLst/>
          </a:prstGeom>
          <a:solidFill>
            <a:srgbClr val="227CB5"/>
          </a:solidFill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Enquadramento legal nacional - Decreto-Lei n.º 46/2008</a:t>
            </a:r>
          </a:p>
        </p:txBody>
      </p:sp>
      <p:sp>
        <p:nvSpPr>
          <p:cNvPr id="3" name="Rectangle 15"/>
          <p:cNvSpPr/>
          <p:nvPr/>
        </p:nvSpPr>
        <p:spPr>
          <a:xfrm>
            <a:off x="8676456" y="404664"/>
            <a:ext cx="157163" cy="346248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ângulo 7"/>
          <p:cNvSpPr>
            <a:spLocks noChangeArrowheads="1"/>
          </p:cNvSpPr>
          <p:nvPr/>
        </p:nvSpPr>
        <p:spPr bwMode="auto">
          <a:xfrm>
            <a:off x="399930" y="1700808"/>
            <a:ext cx="8458200" cy="313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99"/>
              </a:buClr>
              <a:buFontTx/>
              <a:buNone/>
            </a:pPr>
            <a:r>
              <a:rPr lang="pt-PT" altLang="pt-PT" sz="2400" b="1" dirty="0" smtClean="0"/>
              <a:t>Objetivos do diploma:</a:t>
            </a:r>
          </a:p>
          <a:p>
            <a:pPr>
              <a:buClr>
                <a:srgbClr val="333399"/>
              </a:buClr>
              <a:buFontTx/>
              <a:buNone/>
            </a:pPr>
            <a:endParaRPr lang="pt-PT" altLang="pt-PT" sz="2400" b="1" dirty="0"/>
          </a:p>
          <a:p>
            <a:pPr>
              <a:buClr>
                <a:srgbClr val="333399"/>
              </a:buClr>
            </a:pPr>
            <a:r>
              <a:rPr lang="pt-PT" altLang="pt-PT" sz="2400" dirty="0"/>
              <a:t> </a:t>
            </a:r>
            <a:r>
              <a:rPr lang="pt-PT" altLang="pt-PT" sz="2000" dirty="0"/>
              <a:t>Qualificar e melhorar o desempenho ambiental do </a:t>
            </a:r>
            <a:r>
              <a:rPr lang="pt-PT" altLang="pt-PT" sz="2000" dirty="0" smtClean="0"/>
              <a:t>setor </a:t>
            </a:r>
            <a:r>
              <a:rPr lang="pt-PT" altLang="pt-PT" sz="2000" dirty="0"/>
              <a:t>da </a:t>
            </a:r>
            <a:r>
              <a:rPr lang="pt-PT" altLang="pt-PT" sz="2000" dirty="0" smtClean="0"/>
              <a:t>construção; </a:t>
            </a:r>
          </a:p>
          <a:p>
            <a:pPr>
              <a:buClr>
                <a:srgbClr val="333399"/>
              </a:buClr>
              <a:buNone/>
            </a:pPr>
            <a:endParaRPr lang="pt-PT" altLang="pt-PT" sz="2000" dirty="0" smtClean="0"/>
          </a:p>
          <a:p>
            <a:pPr>
              <a:buClr>
                <a:srgbClr val="333399"/>
              </a:buClr>
            </a:pPr>
            <a:r>
              <a:rPr lang="pt-PT" altLang="pt-PT" sz="2000" dirty="0" smtClean="0"/>
              <a:t> Dinamizar </a:t>
            </a:r>
            <a:r>
              <a:rPr lang="pt-PT" altLang="pt-PT" sz="2000" dirty="0"/>
              <a:t>o mercado da </a:t>
            </a:r>
            <a:r>
              <a:rPr lang="pt-PT" altLang="pt-PT" sz="2000" dirty="0" smtClean="0"/>
              <a:t>reciclagem;</a:t>
            </a:r>
          </a:p>
          <a:p>
            <a:pPr>
              <a:buClr>
                <a:srgbClr val="333399"/>
              </a:buClr>
              <a:buNone/>
            </a:pPr>
            <a:endParaRPr lang="pt-PT" altLang="pt-PT" sz="2000" dirty="0"/>
          </a:p>
          <a:p>
            <a:pPr>
              <a:buClr>
                <a:srgbClr val="333399"/>
              </a:buClr>
            </a:pPr>
            <a:r>
              <a:rPr lang="pt-PT" altLang="pt-PT" sz="2000" dirty="0"/>
              <a:t> Desburocratizar procedimentos de gestão do fluxo dos </a:t>
            </a:r>
            <a:r>
              <a:rPr lang="pt-PT" altLang="pt-PT" sz="2000" dirty="0" smtClean="0"/>
              <a:t>resíduos de construção e demolição (RCD).</a:t>
            </a:r>
            <a:endParaRPr lang="pt-PT" altLang="pt-PT" sz="2000" dirty="0"/>
          </a:p>
        </p:txBody>
      </p:sp>
    </p:spTree>
    <p:extLst>
      <p:ext uri="{BB962C8B-B14F-4D97-AF65-F5344CB8AC3E}">
        <p14:creationId xmlns:p14="http://schemas.microsoft.com/office/powerpoint/2010/main" val="314363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-138897" y="854213"/>
            <a:ext cx="9282896" cy="5040988"/>
            <a:chOff x="880463" y="-4050"/>
            <a:chExt cx="10242648" cy="6721317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504" y="-4050"/>
              <a:ext cx="10079607" cy="6721317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7763" y="5298041"/>
              <a:ext cx="2541412" cy="1258830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463" y="148020"/>
              <a:ext cx="4121063" cy="1438007"/>
            </a:xfrm>
            <a:prstGeom prst="rect">
              <a:avLst/>
            </a:prstGeom>
          </p:spPr>
        </p:pic>
      </p:grpSp>
      <p:sp>
        <p:nvSpPr>
          <p:cNvPr id="6" name="Rectângulo 8"/>
          <p:cNvSpPr/>
          <p:nvPr/>
        </p:nvSpPr>
        <p:spPr>
          <a:xfrm>
            <a:off x="663707" y="3929296"/>
            <a:ext cx="4555861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pt-PT" sz="3000" b="1" spc="38" dirty="0">
                <a:ln w="1143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Pensar o resíduo</a:t>
            </a:r>
          </a:p>
          <a:p>
            <a:pPr>
              <a:defRPr/>
            </a:pPr>
            <a:r>
              <a:rPr lang="pt-PT" sz="3000" b="1" spc="38" dirty="0">
                <a:ln w="1143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como um recurso… </a:t>
            </a:r>
          </a:p>
        </p:txBody>
      </p:sp>
    </p:spTree>
    <p:extLst>
      <p:ext uri="{BB962C8B-B14F-4D97-AF65-F5344CB8AC3E}">
        <p14:creationId xmlns:p14="http://schemas.microsoft.com/office/powerpoint/2010/main" val="424039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8499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1" y="620688"/>
            <a:ext cx="5086351" cy="415498"/>
          </a:xfrm>
          <a:prstGeom prst="rect">
            <a:avLst/>
          </a:prstGeom>
          <a:solidFill>
            <a:srgbClr val="227CB5"/>
          </a:solidFill>
        </p:spPr>
        <p:txBody>
          <a:bodyPr wrap="square" rtlCol="0">
            <a:spAutoFit/>
          </a:bodyPr>
          <a:lstStyle/>
          <a:p>
            <a:r>
              <a:rPr lang="pt-PT" sz="2100" b="1" dirty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Resíduos de Construção e Demolição</a:t>
            </a:r>
            <a:endParaRPr lang="tr-TR" sz="2100" b="1" dirty="0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41623" y="620690"/>
            <a:ext cx="89453" cy="392414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  <a:latin typeface="Century Gothic" panose="020B0502020202020204" pitchFamily="34" charset="0"/>
              </a:rPr>
              <a:t>     </a:t>
            </a:r>
            <a:endParaRPr lang="en-US" sz="135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4294967295"/>
          </p:nvPr>
        </p:nvSpPr>
        <p:spPr>
          <a:xfrm>
            <a:off x="99389" y="5633313"/>
            <a:ext cx="2057400" cy="273844"/>
          </a:xfrm>
          <a:prstGeom prst="rect">
            <a:avLst/>
          </a:prstGeom>
        </p:spPr>
        <p:txBody>
          <a:bodyPr/>
          <a:lstStyle/>
          <a:p>
            <a:fld id="{62FCFA37-8A83-4F3E-A3B6-483BF3EFB118}" type="slidenum">
              <a:rPr lang="pt-PT" smtClean="0"/>
              <a:pPr/>
              <a:t>42</a:t>
            </a:fld>
            <a:endParaRPr lang="pt-PT" dirty="0"/>
          </a:p>
        </p:txBody>
      </p:sp>
      <p:pic>
        <p:nvPicPr>
          <p:cNvPr id="10242" name="Picture 2" descr="http://apambiente.pt/_zdata/Politicas/Residuos/Transporte/RC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741883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82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1" y="692696"/>
            <a:ext cx="5086351" cy="415498"/>
          </a:xfrm>
          <a:prstGeom prst="rect">
            <a:avLst/>
          </a:prstGeom>
          <a:solidFill>
            <a:srgbClr val="227CB5"/>
          </a:solidFill>
        </p:spPr>
        <p:txBody>
          <a:bodyPr wrap="square" rtlCol="0">
            <a:spAutoFit/>
          </a:bodyPr>
          <a:lstStyle/>
          <a:p>
            <a:r>
              <a:rPr lang="pt-PT" sz="2100" b="1" dirty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Resíduos de Construção e Demolição</a:t>
            </a:r>
            <a:endParaRPr lang="tr-TR" sz="2100" b="1" dirty="0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41623" y="692698"/>
            <a:ext cx="89453" cy="392414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  <a:latin typeface="Century Gothic" panose="020B0502020202020204" pitchFamily="34" charset="0"/>
              </a:rPr>
              <a:t>     </a:t>
            </a:r>
            <a:endParaRPr lang="en-US" sz="135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4294967295"/>
          </p:nvPr>
        </p:nvSpPr>
        <p:spPr>
          <a:xfrm>
            <a:off x="99389" y="5633313"/>
            <a:ext cx="2057400" cy="273844"/>
          </a:xfrm>
          <a:prstGeom prst="rect">
            <a:avLst/>
          </a:prstGeom>
        </p:spPr>
        <p:txBody>
          <a:bodyPr/>
          <a:lstStyle/>
          <a:p>
            <a:fld id="{62FCFA37-8A83-4F3E-A3B6-483BF3EFB118}" type="slidenum">
              <a:rPr lang="pt-PT" smtClean="0"/>
              <a:pPr/>
              <a:t>43</a:t>
            </a:fld>
            <a:endParaRPr lang="pt-PT" dirty="0"/>
          </a:p>
        </p:txBody>
      </p:sp>
      <p:pic>
        <p:nvPicPr>
          <p:cNvPr id="11266" name="Picture 2" descr="http://apambiente.pt/_zdata/Politicas/Residuos/Transporte/RC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741883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95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1" y="188640"/>
            <a:ext cx="5086351" cy="415498"/>
          </a:xfrm>
          <a:prstGeom prst="rect">
            <a:avLst/>
          </a:prstGeom>
          <a:solidFill>
            <a:srgbClr val="227CB5"/>
          </a:solidFill>
        </p:spPr>
        <p:txBody>
          <a:bodyPr wrap="square" rtlCol="0">
            <a:spAutoFit/>
          </a:bodyPr>
          <a:lstStyle/>
          <a:p>
            <a:r>
              <a:rPr lang="pt-PT" sz="2100" b="1" dirty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Resíduos de Construção e Demolição</a:t>
            </a:r>
            <a:endParaRPr lang="tr-TR" sz="2100" b="1" dirty="0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41623" y="188642"/>
            <a:ext cx="89453" cy="392414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  <a:latin typeface="Century Gothic" panose="020B0502020202020204" pitchFamily="34" charset="0"/>
              </a:rPr>
              <a:t>     </a:t>
            </a:r>
            <a:endParaRPr lang="en-US" sz="135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9369" y="5392668"/>
            <a:ext cx="8888972" cy="14927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PT" sz="1100" b="1" dirty="0" smtClean="0"/>
              <a:t>Classificação de Resíduos – LER</a:t>
            </a:r>
          </a:p>
          <a:p>
            <a:endParaRPr lang="pt-PT" sz="1100" b="1" dirty="0" smtClean="0"/>
          </a:p>
          <a:p>
            <a:r>
              <a:rPr lang="pt-PT" sz="1100" dirty="0" smtClean="0">
                <a:hlinkClick r:id="rId3"/>
              </a:rPr>
              <a:t>http</a:t>
            </a:r>
            <a:r>
              <a:rPr lang="pt-PT" sz="1100" dirty="0">
                <a:hlinkClick r:id="rId3"/>
              </a:rPr>
              <a:t>://</a:t>
            </a:r>
            <a:r>
              <a:rPr lang="pt-PT" sz="1100" dirty="0" smtClean="0">
                <a:hlinkClick r:id="rId3"/>
              </a:rPr>
              <a:t>www.apambiente.pt/index.php?ref=16&amp;subref=84&amp;sub2ref=254&amp;sub3ref=264</a:t>
            </a:r>
            <a:endParaRPr lang="pt-PT" sz="1100" dirty="0" smtClean="0"/>
          </a:p>
          <a:p>
            <a:endParaRPr lang="pt-PT" sz="1100" dirty="0" smtClean="0">
              <a:hlinkClick r:id="rId4"/>
            </a:endParaRPr>
          </a:p>
          <a:p>
            <a:r>
              <a:rPr lang="pt-PT" sz="1100" dirty="0" smtClean="0">
                <a:hlinkClick r:id="rId4"/>
              </a:rPr>
              <a:t>http</a:t>
            </a:r>
            <a:r>
              <a:rPr lang="pt-PT" sz="1100" dirty="0">
                <a:hlinkClick r:id="rId4"/>
              </a:rPr>
              <a:t>://www.apambiente.pt/_</a:t>
            </a:r>
            <a:r>
              <a:rPr lang="pt-PT" sz="1100" dirty="0" smtClean="0">
                <a:hlinkClick r:id="rId4"/>
              </a:rPr>
              <a:t>zdata/Politicas/Residuos/Classificacao/Guia%20de%20Classificao%20de%20resduos_20171023.pdf</a:t>
            </a:r>
            <a:endParaRPr lang="pt-PT" sz="1100" dirty="0" smtClean="0"/>
          </a:p>
          <a:p>
            <a:endParaRPr lang="pt-PT" sz="1100" dirty="0" smtClean="0">
              <a:hlinkClick r:id="rId5"/>
            </a:endParaRPr>
          </a:p>
          <a:p>
            <a:r>
              <a:rPr lang="pt-PT" sz="1100" dirty="0" smtClean="0">
                <a:hlinkClick r:id="rId5"/>
              </a:rPr>
              <a:t>http</a:t>
            </a:r>
            <a:r>
              <a:rPr lang="pt-PT" sz="1100" dirty="0">
                <a:hlinkClick r:id="rId5"/>
              </a:rPr>
              <a:t>://eur-lex.europa.eu/legal-content/PT/TXT/PDF/?uri=CELEX:52018XC0409(01)&amp;</a:t>
            </a:r>
            <a:r>
              <a:rPr lang="pt-PT" sz="1100" dirty="0" smtClean="0">
                <a:hlinkClick r:id="rId5"/>
              </a:rPr>
              <a:t>from=PT</a:t>
            </a:r>
            <a:endParaRPr lang="pt-PT" sz="1100" dirty="0" smtClean="0"/>
          </a:p>
          <a:p>
            <a:endParaRPr lang="pt-PT" sz="1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692696"/>
            <a:ext cx="7956377" cy="475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3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/>
          <p:nvPr/>
        </p:nvSpPr>
        <p:spPr>
          <a:xfrm>
            <a:off x="-1" y="404664"/>
            <a:ext cx="8748465" cy="400110"/>
          </a:xfrm>
          <a:prstGeom prst="rect">
            <a:avLst/>
          </a:prstGeom>
          <a:solidFill>
            <a:srgbClr val="227CB5"/>
          </a:solidFill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Enquadramento legal nacional - Decreto-Lei n.º </a:t>
            </a:r>
            <a:r>
              <a:rPr lang="pt-PT" sz="2000" b="1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46/2008</a:t>
            </a:r>
            <a:endParaRPr lang="pt-PT" sz="2000" b="1" dirty="0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5"/>
          <p:cNvSpPr/>
          <p:nvPr/>
        </p:nvSpPr>
        <p:spPr>
          <a:xfrm>
            <a:off x="8676456" y="404664"/>
            <a:ext cx="157163" cy="346248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0" y="1412776"/>
          <a:ext cx="91440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776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/>
          <p:nvPr/>
        </p:nvSpPr>
        <p:spPr>
          <a:xfrm>
            <a:off x="-1" y="404664"/>
            <a:ext cx="8748465" cy="400110"/>
          </a:xfrm>
          <a:prstGeom prst="rect">
            <a:avLst/>
          </a:prstGeom>
          <a:solidFill>
            <a:srgbClr val="227CB5"/>
          </a:solidFill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Enquadramento legal nacional - Decreto-Lei n.º </a:t>
            </a:r>
            <a:r>
              <a:rPr lang="pt-PT" sz="2000" b="1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46/2008</a:t>
            </a:r>
            <a:endParaRPr lang="pt-PT" sz="2000" b="1" dirty="0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5"/>
          <p:cNvSpPr/>
          <p:nvPr/>
        </p:nvSpPr>
        <p:spPr>
          <a:xfrm>
            <a:off x="8676456" y="404664"/>
            <a:ext cx="157163" cy="346248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00973697"/>
              </p:ext>
            </p:extLst>
          </p:nvPr>
        </p:nvGraphicFramePr>
        <p:xfrm>
          <a:off x="180713" y="1268760"/>
          <a:ext cx="8763324" cy="4743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551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/>
          <p:nvPr/>
        </p:nvSpPr>
        <p:spPr>
          <a:xfrm>
            <a:off x="-1" y="404664"/>
            <a:ext cx="8748465" cy="400110"/>
          </a:xfrm>
          <a:prstGeom prst="rect">
            <a:avLst/>
          </a:prstGeom>
          <a:solidFill>
            <a:srgbClr val="227CB5"/>
          </a:solidFill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Enquadramento legal nacional - Decreto-Lei n.º </a:t>
            </a:r>
            <a:r>
              <a:rPr lang="pt-PT" sz="2000" b="1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46/2008</a:t>
            </a:r>
            <a:endParaRPr lang="pt-PT" sz="2000" b="1" dirty="0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5"/>
          <p:cNvSpPr/>
          <p:nvPr/>
        </p:nvSpPr>
        <p:spPr>
          <a:xfrm>
            <a:off x="8676456" y="404664"/>
            <a:ext cx="157163" cy="346248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Fluxograma: Processo 5"/>
          <p:cNvSpPr/>
          <p:nvPr/>
        </p:nvSpPr>
        <p:spPr>
          <a:xfrm>
            <a:off x="1078974" y="1196751"/>
            <a:ext cx="7272808" cy="76821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1825"/>
            <a:r>
              <a:rPr lang="pt-PT" sz="1600" b="1" dirty="0" smtClean="0"/>
              <a:t>Aplicação de RCD em obra condicionada à observância de normas técnicas nacionais ou comunitárias</a:t>
            </a:r>
            <a:endParaRPr lang="pt-PT" sz="1600" b="1" dirty="0"/>
          </a:p>
        </p:txBody>
      </p:sp>
      <p:sp>
        <p:nvSpPr>
          <p:cNvPr id="7" name="Oval 6"/>
          <p:cNvSpPr/>
          <p:nvPr/>
        </p:nvSpPr>
        <p:spPr>
          <a:xfrm>
            <a:off x="622861" y="1124743"/>
            <a:ext cx="912227" cy="91222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Seta curvada à direita 8"/>
          <p:cNvSpPr/>
          <p:nvPr/>
        </p:nvSpPr>
        <p:spPr>
          <a:xfrm>
            <a:off x="720488" y="2710126"/>
            <a:ext cx="477767" cy="62178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499963" y="2600904"/>
            <a:ext cx="642128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 smtClean="0">
                <a:latin typeface="Calibri" panose="020F0502020204030204" pitchFamily="34" charset="0"/>
              </a:rPr>
              <a:t>Na ausência de </a:t>
            </a:r>
            <a:r>
              <a:rPr lang="pt-PT" sz="2000" dirty="0">
                <a:latin typeface="Calibri" panose="020F0502020204030204" pitchFamily="34" charset="0"/>
              </a:rPr>
              <a:t>normas técnicas aplicáveis, são observadas as </a:t>
            </a:r>
            <a:r>
              <a:rPr lang="pt-PT" sz="2000" b="1" dirty="0">
                <a:latin typeface="Calibri" panose="020F0502020204030204" pitchFamily="34" charset="0"/>
              </a:rPr>
              <a:t>especificações técnicas definidas pelo Laboratório Nacional de Engenharia Civil (LNEC) </a:t>
            </a:r>
            <a:r>
              <a:rPr lang="pt-PT" sz="2000" dirty="0">
                <a:latin typeface="Calibri" panose="020F0502020204030204" pitchFamily="34" charset="0"/>
              </a:rPr>
              <a:t>e homologadas pelos membros do Governo responsáveis pelas áreas do ambiente e das obras públicas.</a:t>
            </a:r>
          </a:p>
          <a:p>
            <a:endParaRPr lang="pt-PT" dirty="0"/>
          </a:p>
        </p:txBody>
      </p:sp>
      <p:sp>
        <p:nvSpPr>
          <p:cNvPr id="13" name="Seta curvada à direita 12"/>
          <p:cNvSpPr/>
          <p:nvPr/>
        </p:nvSpPr>
        <p:spPr>
          <a:xfrm>
            <a:off x="715560" y="4440386"/>
            <a:ext cx="477767" cy="62178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504734" y="4581128"/>
            <a:ext cx="64212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latin typeface="Calibri" panose="020F0502020204030204" pitchFamily="34" charset="0"/>
              </a:rPr>
              <a:t>Foram desenvolvidas pelo LNEC, a pedido da APA, as </a:t>
            </a:r>
            <a:r>
              <a:rPr lang="pt-PT" sz="2000" b="1" dirty="0">
                <a:latin typeface="Calibri" panose="020F0502020204030204" pitchFamily="34" charset="0"/>
              </a:rPr>
              <a:t>especificações técnicas </a:t>
            </a:r>
            <a:r>
              <a:rPr lang="pt-PT" sz="2000" dirty="0">
                <a:latin typeface="Calibri" panose="020F0502020204030204" pitchFamily="34" charset="0"/>
              </a:rPr>
              <a:t>que se considerou traduzirem as utilizações potenciais mais comuns no </a:t>
            </a:r>
            <a:r>
              <a:rPr lang="pt-PT" sz="2000" dirty="0" smtClean="0">
                <a:latin typeface="Calibri" panose="020F0502020204030204" pitchFamily="34" charset="0"/>
              </a:rPr>
              <a:t>setor </a:t>
            </a:r>
            <a:r>
              <a:rPr lang="pt-PT" sz="2000" dirty="0">
                <a:latin typeface="Calibri" panose="020F0502020204030204" pitchFamily="34" charset="0"/>
              </a:rPr>
              <a:t>da construção civil.</a:t>
            </a:r>
          </a:p>
          <a:p>
            <a:pPr algn="just"/>
            <a:endParaRPr lang="pt-PT" dirty="0"/>
          </a:p>
        </p:txBody>
      </p:sp>
      <p:sp>
        <p:nvSpPr>
          <p:cNvPr id="15" name="Retângulo 14"/>
          <p:cNvSpPr/>
          <p:nvPr/>
        </p:nvSpPr>
        <p:spPr>
          <a:xfrm>
            <a:off x="6012160" y="3933056"/>
            <a:ext cx="20629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PT" sz="1400" dirty="0">
                <a:latin typeface="Calibri" panose="020F0502020204030204" pitchFamily="34" charset="0"/>
              </a:rPr>
              <a:t>(</a:t>
            </a:r>
            <a:r>
              <a:rPr lang="pt-PT" sz="1400" dirty="0" err="1">
                <a:latin typeface="Calibri" panose="020F0502020204030204" pitchFamily="34" charset="0"/>
              </a:rPr>
              <a:t>cfr</a:t>
            </a:r>
            <a:r>
              <a:rPr lang="pt-PT" sz="1400" dirty="0">
                <a:latin typeface="Calibri" panose="020F0502020204030204" pitchFamily="34" charset="0"/>
              </a:rPr>
              <a:t>. art.º </a:t>
            </a:r>
            <a:r>
              <a:rPr lang="pt-PT" sz="1400" dirty="0" smtClean="0">
                <a:latin typeface="Calibri" panose="020F0502020204030204" pitchFamily="34" charset="0"/>
              </a:rPr>
              <a:t>7.º, DL 46/2008)</a:t>
            </a:r>
            <a:endParaRPr lang="pt-PT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/>
          <p:nvPr/>
        </p:nvSpPr>
        <p:spPr>
          <a:xfrm>
            <a:off x="-1" y="404664"/>
            <a:ext cx="8748465" cy="400110"/>
          </a:xfrm>
          <a:prstGeom prst="rect">
            <a:avLst/>
          </a:prstGeom>
          <a:solidFill>
            <a:srgbClr val="227CB5"/>
          </a:solidFill>
        </p:spPr>
        <p:txBody>
          <a:bodyPr wrap="square" rtlCol="0">
            <a:spAutoFit/>
          </a:bodyPr>
          <a:lstStyle/>
          <a:p>
            <a:r>
              <a:rPr lang="pt-PT" altLang="pt-PT" sz="2000" b="1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Especificações técnicas</a:t>
            </a:r>
            <a:endParaRPr lang="tr-TR" sz="2000" b="1" dirty="0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5"/>
          <p:cNvSpPr/>
          <p:nvPr/>
        </p:nvSpPr>
        <p:spPr>
          <a:xfrm>
            <a:off x="8676456" y="404664"/>
            <a:ext cx="157163" cy="346248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73654539"/>
              </p:ext>
            </p:extLst>
          </p:nvPr>
        </p:nvGraphicFramePr>
        <p:xfrm>
          <a:off x="1055516" y="2708920"/>
          <a:ext cx="7354062" cy="2656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ângulo 4"/>
          <p:cNvSpPr/>
          <p:nvPr/>
        </p:nvSpPr>
        <p:spPr>
          <a:xfrm>
            <a:off x="335446" y="1772816"/>
            <a:ext cx="43971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 smtClean="0">
                <a:latin typeface="Calibri" panose="020F0502020204030204" pitchFamily="34" charset="0"/>
              </a:rPr>
              <a:t>Importância das especificações técnicas</a:t>
            </a:r>
            <a:endParaRPr lang="pt-PT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7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/>
          <p:nvPr/>
        </p:nvSpPr>
        <p:spPr>
          <a:xfrm>
            <a:off x="-1" y="404664"/>
            <a:ext cx="8748465" cy="400110"/>
          </a:xfrm>
          <a:prstGeom prst="rect">
            <a:avLst/>
          </a:prstGeom>
          <a:solidFill>
            <a:srgbClr val="227CB5"/>
          </a:solidFill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Especificações técnicas existentes</a:t>
            </a:r>
            <a:endParaRPr lang="tr-TR" sz="2000" b="1" dirty="0">
              <a:solidFill>
                <a:prstClr val="whit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5"/>
          <p:cNvSpPr/>
          <p:nvPr/>
        </p:nvSpPr>
        <p:spPr>
          <a:xfrm>
            <a:off x="8676456" y="404664"/>
            <a:ext cx="157163" cy="346248"/>
          </a:xfrm>
          <a:prstGeom prst="rect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311207" y="1156494"/>
            <a:ext cx="792088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600" b="0" i="0" u="none" strike="noStrike" cap="none" normalizeH="0" baseline="0" dirty="0" smtClean="0">
                <a:ln>
                  <a:noFill/>
                </a:ln>
                <a:solidFill>
                  <a:srgbClr val="CD0A0A"/>
                </a:solidFill>
                <a:effectLst/>
                <a:latin typeface="Arial" panose="020B0604020202020204" pitchFamily="34" charset="0"/>
              </a:rPr>
              <a:t>   </a:t>
            </a:r>
            <a:r>
              <a:rPr kumimoji="0" lang="pt-PT" altLang="pt-PT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t-PT" altLang="pt-PT" sz="9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latoregular"/>
              </a:rPr>
              <a:t>E 471</a:t>
            </a:r>
            <a:r>
              <a:rPr kumimoji="0" lang="pt-PT" altLang="pt-PT" sz="900" b="0" i="0" u="none" strike="noStrike" cap="none" normalizeH="0" baseline="0" dirty="0" smtClean="0">
                <a:ln>
                  <a:noFill/>
                </a:ln>
                <a:solidFill>
                  <a:srgbClr val="AAAAAA"/>
                </a:solidFill>
                <a:effectLst/>
                <a:latin typeface="latoregular"/>
              </a:rPr>
              <a:t> | </a:t>
            </a:r>
            <a:r>
              <a:rPr kumimoji="0" lang="pt-PT" altLang="pt-PT" sz="900" b="0" i="0" u="none" strike="noStrike" cap="none" normalizeH="0" baseline="0" dirty="0" smtClean="0">
                <a:ln>
                  <a:noFill/>
                </a:ln>
                <a:effectLst/>
                <a:latin typeface="latoregular"/>
              </a:rPr>
              <a:t>GUIA PARA A UTILIZAÇÃO DE AGREGADOS RECICLADOS GROSSOS EM BETÕES DE LIGANTES HIDRÁULICOS </a:t>
            </a:r>
            <a:r>
              <a:rPr kumimoji="0" lang="pt-PT" altLang="pt-PT" sz="900" b="0" i="0" u="none" strike="noStrike" cap="none" normalizeH="0" baseline="0" dirty="0" smtClean="0">
                <a:ln>
                  <a:noFill/>
                </a:ln>
                <a:effectLst/>
                <a:latin typeface="latoregular"/>
                <a:hlinkClick r:id="rId3" tooltip="Download "/>
              </a:rPr>
              <a:t>  </a:t>
            </a:r>
            <a:r>
              <a:rPr kumimoji="0" lang="pt-PT" altLang="pt-PT" sz="700" b="0" i="0" u="none" strike="noStrike" cap="none" normalizeH="0" baseline="0" dirty="0" smtClean="0">
                <a:ln>
                  <a:noFill/>
                </a:ln>
                <a:solidFill>
                  <a:srgbClr val="CD0A0A"/>
                </a:solidFill>
                <a:effectLst/>
                <a:latin typeface="latoregular"/>
              </a:rPr>
              <a:t> </a:t>
            </a:r>
            <a:r>
              <a:rPr kumimoji="0" lang="pt-PT" altLang="pt-PT" sz="900" b="0" i="0" u="none" strike="noStrike" cap="none" normalizeH="0" baseline="0" dirty="0" smtClean="0">
                <a:ln>
                  <a:noFill/>
                </a:ln>
                <a:solidFill>
                  <a:srgbClr val="CD0A0A"/>
                </a:solidFill>
                <a:effectLst/>
                <a:latin typeface="latoregular"/>
              </a:rPr>
              <a:t>  </a:t>
            </a:r>
            <a:r>
              <a:rPr kumimoji="0" lang="pt-PT" altLang="pt-PT" sz="900" b="0" i="0" u="none" strike="noStrike" cap="none" normalizeH="0" baseline="0" dirty="0" smtClean="0">
                <a:ln>
                  <a:noFill/>
                </a:ln>
                <a:solidFill>
                  <a:srgbClr val="AAAAAA"/>
                </a:solidFill>
                <a:effectLst/>
                <a:latin typeface="latoregular"/>
              </a:rPr>
              <a:t> </a:t>
            </a:r>
            <a:endParaRPr kumimoji="0" lang="pt-PT" altLang="pt-PT" sz="900" b="0" i="0" u="none" strike="noStrike" cap="none" normalizeH="0" baseline="0" dirty="0" smtClean="0">
              <a:ln>
                <a:noFill/>
              </a:ln>
              <a:solidFill>
                <a:srgbClr val="CD0A0A"/>
              </a:solidFill>
              <a:effectLst/>
              <a:latin typeface="latoregular"/>
            </a:endParaRPr>
          </a:p>
        </p:txBody>
      </p:sp>
      <p:pic>
        <p:nvPicPr>
          <p:cNvPr id="7170" name="Picture 2" descr="http://www.lnec.pt/fotos/downloads/especificacaolnec_168050428857c01d931ecf5.png">
            <a:hlinkClick r:id="rId3" tooltip="Download 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69" y="1047341"/>
            <a:ext cx="33337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274296" y="1873814"/>
            <a:ext cx="613790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600" b="0" i="0" u="none" strike="noStrike" cap="none" normalizeH="0" baseline="0" dirty="0" smtClean="0">
                <a:ln>
                  <a:noFill/>
                </a:ln>
                <a:solidFill>
                  <a:srgbClr val="CD0A0A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t-PT" altLang="pt-PT" sz="9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latoregular"/>
              </a:rPr>
              <a:t>E 472</a:t>
            </a:r>
            <a:r>
              <a:rPr kumimoji="0" lang="pt-PT" altLang="pt-PT" sz="900" b="0" i="0" u="none" strike="noStrike" cap="none" normalizeH="0" baseline="0" dirty="0" smtClean="0">
                <a:ln>
                  <a:noFill/>
                </a:ln>
                <a:solidFill>
                  <a:srgbClr val="AAAAAA"/>
                </a:solidFill>
                <a:effectLst/>
                <a:latin typeface="latoregular"/>
              </a:rPr>
              <a:t> | </a:t>
            </a:r>
            <a:r>
              <a:rPr kumimoji="0" lang="pt-PT" altLang="pt-PT" sz="900" i="0" u="none" strike="noStrike" cap="none" normalizeH="0" baseline="0" dirty="0" smtClean="0">
                <a:ln>
                  <a:noFill/>
                </a:ln>
                <a:effectLst/>
                <a:latin typeface="latoregular"/>
              </a:rPr>
              <a:t>GUIA PARA A RECICLAGEM DE MISTURAS BETUMINOSAS A QUENTE EM CENTRAL</a:t>
            </a:r>
            <a:r>
              <a:rPr kumimoji="0" lang="pt-PT" altLang="pt-PT" sz="900" b="0" i="0" u="none" strike="noStrike" cap="none" normalizeH="0" baseline="0" dirty="0" smtClean="0">
                <a:ln>
                  <a:noFill/>
                </a:ln>
                <a:solidFill>
                  <a:srgbClr val="AAAAAA"/>
                </a:solidFill>
                <a:effectLst/>
                <a:latin typeface="latoregular"/>
              </a:rPr>
              <a:t/>
            </a:r>
            <a:br>
              <a:rPr kumimoji="0" lang="pt-PT" altLang="pt-PT" sz="900" b="0" i="0" u="none" strike="noStrike" cap="none" normalizeH="0" baseline="0" dirty="0" smtClean="0">
                <a:ln>
                  <a:noFill/>
                </a:ln>
                <a:solidFill>
                  <a:srgbClr val="AAAAAA"/>
                </a:solidFill>
                <a:effectLst/>
                <a:latin typeface="latoregular"/>
              </a:rPr>
            </a:br>
            <a:r>
              <a:rPr kumimoji="0" lang="pt-PT" altLang="pt-PT" sz="900" b="0" i="0" u="none" strike="noStrike" cap="none" normalizeH="0" baseline="0" dirty="0" smtClean="0">
                <a:ln>
                  <a:noFill/>
                </a:ln>
                <a:solidFill>
                  <a:srgbClr val="CD0A0A"/>
                </a:solidFill>
                <a:effectLst/>
                <a:latin typeface="latoregular"/>
              </a:rPr>
              <a:t>    </a:t>
            </a:r>
            <a:r>
              <a:rPr kumimoji="0" lang="pt-PT" altLang="pt-PT" sz="900" b="0" i="0" u="none" strike="noStrike" cap="none" normalizeH="0" baseline="0" dirty="0" smtClean="0">
                <a:ln>
                  <a:noFill/>
                </a:ln>
                <a:solidFill>
                  <a:srgbClr val="AAAAAA"/>
                </a:solidFill>
                <a:effectLst/>
                <a:latin typeface="latoregular"/>
              </a:rPr>
              <a:t> </a:t>
            </a:r>
            <a:endParaRPr kumimoji="0" lang="pt-PT" altLang="pt-PT" sz="900" b="0" i="0" u="none" strike="noStrike" cap="none" normalizeH="0" baseline="0" dirty="0" smtClean="0">
              <a:ln>
                <a:noFill/>
              </a:ln>
              <a:solidFill>
                <a:srgbClr val="CD0A0A"/>
              </a:solidFill>
              <a:effectLst/>
              <a:latin typeface="latoregular"/>
            </a:endParaRPr>
          </a:p>
        </p:txBody>
      </p:sp>
      <p:pic>
        <p:nvPicPr>
          <p:cNvPr id="7182" name="Picture 14" descr="http://www.lnec.pt/fotos/downloads/especificacaolnec_168050428857c01d931ecf5.png">
            <a:hlinkClick r:id="rId5" tooltip="Download 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69" y="1726889"/>
            <a:ext cx="33337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-2268760" y="2586340"/>
            <a:ext cx="9289032" cy="9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38088" tIns="-50784" rIns="4761" bIns="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600" b="0" i="0" u="none" strike="noStrike" cap="none" normalizeH="0" baseline="0" dirty="0" smtClean="0">
                <a:ln>
                  <a:noFill/>
                </a:ln>
                <a:solidFill>
                  <a:srgbClr val="CD0A0A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pt-PT" altLang="pt-PT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t-PT" altLang="pt-PT" sz="9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latoregular"/>
              </a:rPr>
              <a:t>E 473</a:t>
            </a:r>
            <a:r>
              <a:rPr kumimoji="0" lang="pt-PT" altLang="pt-PT" sz="900" b="0" i="0" u="none" strike="noStrike" cap="none" normalizeH="0" baseline="0" dirty="0" smtClean="0">
                <a:ln>
                  <a:noFill/>
                </a:ln>
                <a:solidFill>
                  <a:srgbClr val="AAAAAA"/>
                </a:solidFill>
                <a:effectLst/>
                <a:latin typeface="latoregular"/>
              </a:rPr>
              <a:t> | </a:t>
            </a:r>
            <a:r>
              <a:rPr kumimoji="0" lang="pt-PT" altLang="pt-PT" sz="900" b="0" i="0" u="none" strike="noStrike" cap="none" normalizeH="0" baseline="0" dirty="0" smtClean="0">
                <a:ln>
                  <a:noFill/>
                </a:ln>
                <a:effectLst/>
                <a:latin typeface="latoregular"/>
              </a:rPr>
              <a:t>GUIA PARA A UTILIZAÇÃO DE AGREGADOS RECICLADOS EM CAMADAS NÃO LIGADAS DE PAVIMENTOS</a:t>
            </a:r>
            <a:endParaRPr kumimoji="0" lang="pt-PT" altLang="pt-PT" sz="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7185" name="Picture 17" descr="http://www.lnec.pt/fotos/downloads/especificacaolnec_168050428857c01d931ecf5.png">
            <a:hlinkClick r:id="rId6" tooltip="Download 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6" y="2364033"/>
            <a:ext cx="33337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46059" y="3176207"/>
            <a:ext cx="833713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600" b="0" i="0" u="none" strike="noStrike" cap="none" normalizeH="0" baseline="0" dirty="0" smtClean="0">
                <a:ln>
                  <a:noFill/>
                </a:ln>
                <a:solidFill>
                  <a:srgbClr val="CD0A0A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t-PT" altLang="pt-PT" sz="9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latoregular"/>
              </a:rPr>
              <a:t>E 474</a:t>
            </a:r>
            <a:r>
              <a:rPr kumimoji="0" lang="pt-PT" altLang="pt-PT" sz="900" b="0" i="0" u="none" strike="noStrike" cap="none" normalizeH="0" baseline="0" dirty="0" smtClean="0">
                <a:ln>
                  <a:noFill/>
                </a:ln>
                <a:solidFill>
                  <a:srgbClr val="AAAAAA"/>
                </a:solidFill>
                <a:effectLst/>
                <a:latin typeface="latoregular"/>
              </a:rPr>
              <a:t> | </a:t>
            </a:r>
            <a:r>
              <a:rPr kumimoji="0" lang="pt-PT" altLang="pt-PT" sz="900" b="0" i="0" u="none" strike="noStrike" cap="none" normalizeH="0" baseline="0" dirty="0" smtClean="0">
                <a:ln>
                  <a:noFill/>
                </a:ln>
                <a:effectLst/>
                <a:latin typeface="latoregular"/>
              </a:rPr>
              <a:t>GUIA PARA A UTILIZAÇÃO DE MATERIAIS RECICLADOS PROVENIENTES DE RESÍDUOS DE CONSTRUÇÃO E DEMOLIÇÃO EM ATERRO E CAMADA DE LEITO DE INFRA-ESTRUTURAS DE TRANSPORTE</a:t>
            </a:r>
            <a:r>
              <a:rPr kumimoji="0" lang="pt-PT" altLang="pt-PT" sz="900" b="0" i="0" u="none" strike="noStrike" cap="none" normalizeH="0" baseline="0" dirty="0" smtClean="0">
                <a:ln>
                  <a:noFill/>
                </a:ln>
                <a:solidFill>
                  <a:srgbClr val="AAAAAA"/>
                </a:solidFill>
                <a:effectLst/>
                <a:latin typeface="latoregular"/>
              </a:rPr>
              <a:t/>
            </a:r>
            <a:br>
              <a:rPr kumimoji="0" lang="pt-PT" altLang="pt-PT" sz="900" b="0" i="0" u="none" strike="noStrike" cap="none" normalizeH="0" baseline="0" dirty="0" smtClean="0">
                <a:ln>
                  <a:noFill/>
                </a:ln>
                <a:solidFill>
                  <a:srgbClr val="AAAAAA"/>
                </a:solidFill>
                <a:effectLst/>
                <a:latin typeface="latoregular"/>
              </a:rPr>
            </a:br>
            <a:r>
              <a:rPr kumimoji="0" lang="pt-PT" altLang="pt-PT" sz="900" b="0" i="0" u="none" strike="noStrike" cap="none" normalizeH="0" baseline="0" dirty="0" smtClean="0">
                <a:ln>
                  <a:noFill/>
                </a:ln>
                <a:solidFill>
                  <a:srgbClr val="CD0A0A"/>
                </a:solidFill>
                <a:effectLst/>
                <a:latin typeface="latoregular"/>
              </a:rPr>
              <a:t>  </a:t>
            </a:r>
            <a:r>
              <a:rPr kumimoji="0" lang="pt-PT" altLang="pt-PT" sz="900" b="0" i="0" u="none" strike="noStrike" cap="none" normalizeH="0" baseline="0" dirty="0" smtClean="0">
                <a:ln>
                  <a:noFill/>
                </a:ln>
                <a:solidFill>
                  <a:srgbClr val="AAAAAA"/>
                </a:solidFill>
                <a:effectLst/>
                <a:latin typeface="latoregular"/>
              </a:rPr>
              <a:t> </a:t>
            </a:r>
            <a:endParaRPr kumimoji="0" lang="pt-PT" altLang="pt-PT" sz="900" b="0" i="0" u="none" strike="noStrike" cap="none" normalizeH="0" baseline="0" dirty="0" smtClean="0">
              <a:ln>
                <a:noFill/>
              </a:ln>
              <a:solidFill>
                <a:srgbClr val="CD0A0A"/>
              </a:solidFill>
              <a:effectLst/>
              <a:latin typeface="latoregular"/>
            </a:endParaRPr>
          </a:p>
        </p:txBody>
      </p:sp>
      <p:pic>
        <p:nvPicPr>
          <p:cNvPr id="7187" name="Picture 19" descr="http://www.lnec.pt/fotos/downloads/especificacaolnec_168050428857c01d931ecf5.png">
            <a:hlinkClick r:id="rId7" tooltip="Download 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38" y="3069593"/>
            <a:ext cx="33337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346870" y="3979329"/>
            <a:ext cx="8550773" cy="53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38088" tIns="-50784" rIns="4761" bIns="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600" b="0" i="0" u="none" strike="noStrike" cap="none" normalizeH="0" baseline="0" dirty="0" smtClean="0">
                <a:ln>
                  <a:noFill/>
                </a:ln>
                <a:solidFill>
                  <a:srgbClr val="CD0A0A"/>
                </a:solidFill>
                <a:effectLst/>
                <a:latin typeface="Arial" panose="020B0604020202020204" pitchFamily="34" charset="0"/>
                <a:hlinkClick r:id="rId8" tooltip="Download "/>
              </a:rPr>
              <a:t>  </a:t>
            </a:r>
            <a:r>
              <a:rPr kumimoji="0" lang="pt-PT" altLang="pt-PT" sz="2900" b="0" i="0" u="none" strike="noStrike" cap="none" normalizeH="0" baseline="0" dirty="0" smtClean="0">
                <a:ln>
                  <a:noFill/>
                </a:ln>
                <a:solidFill>
                  <a:srgbClr val="CD0A0A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pt-PT" altLang="pt-PT" sz="600" b="0" i="0" u="none" strike="noStrike" cap="none" normalizeH="0" baseline="0" dirty="0" smtClean="0">
                <a:ln>
                  <a:noFill/>
                </a:ln>
                <a:solidFill>
                  <a:srgbClr val="CD0A0A"/>
                </a:solidFill>
                <a:effectLst/>
                <a:latin typeface="Arial" panose="020B0604020202020204" pitchFamily="34" charset="0"/>
              </a:rPr>
              <a:t>               </a:t>
            </a:r>
            <a:r>
              <a:rPr kumimoji="0" lang="pt-PT" altLang="pt-PT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t-PT" altLang="pt-PT" sz="9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latoregular"/>
              </a:rPr>
              <a:t>E 483</a:t>
            </a:r>
            <a:r>
              <a:rPr kumimoji="0" lang="pt-PT" altLang="pt-PT" sz="900" b="0" i="0" u="none" strike="noStrike" cap="none" normalizeH="0" baseline="0" dirty="0" smtClean="0">
                <a:ln>
                  <a:noFill/>
                </a:ln>
                <a:solidFill>
                  <a:srgbClr val="AAAAAA"/>
                </a:solidFill>
                <a:effectLst/>
                <a:latin typeface="latoregular"/>
              </a:rPr>
              <a:t> | </a:t>
            </a:r>
            <a:r>
              <a:rPr kumimoji="0" lang="pt-PT" altLang="pt-PT" sz="900" b="0" i="0" u="none" strike="noStrike" cap="none" normalizeH="0" baseline="0" dirty="0" smtClean="0">
                <a:ln>
                  <a:noFill/>
                </a:ln>
                <a:effectLst/>
                <a:latin typeface="latoregular"/>
              </a:rPr>
              <a:t>GUIA PARA A UTILIZAÇÃO DE AGREGADOS RECICLADOS PROVENIENTES DE MISTURAS BETUMINOSAS RECUPERADAS PARA CAMADAS NÃO LIGADAS DE PAVIMENTOS RODOVIÁRIOS</a:t>
            </a:r>
            <a:endParaRPr kumimoji="0" lang="pt-PT" altLang="pt-PT" sz="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7190" name="Picture 22" descr="http://www.lnec.pt/fotos/downloads/especificacaolnec_168050428857c01d931ecf5.png">
            <a:hlinkClick r:id="rId8" tooltip="Download 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38" y="3923943"/>
            <a:ext cx="33337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29730" y="4933166"/>
            <a:ext cx="805700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9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latoregular"/>
              </a:rPr>
              <a:t>E 484</a:t>
            </a:r>
            <a:r>
              <a:rPr kumimoji="0" lang="pt-PT" altLang="pt-PT" sz="900" b="0" i="0" u="none" strike="noStrike" cap="none" normalizeH="0" baseline="0" dirty="0" smtClean="0">
                <a:ln>
                  <a:noFill/>
                </a:ln>
                <a:solidFill>
                  <a:srgbClr val="AAAAAA"/>
                </a:solidFill>
                <a:effectLst/>
                <a:latin typeface="latoregular"/>
              </a:rPr>
              <a:t> | </a:t>
            </a:r>
            <a:r>
              <a:rPr kumimoji="0" lang="pt-PT" altLang="pt-PT" sz="900" b="0" i="0" u="none" strike="noStrike" cap="none" normalizeH="0" baseline="0" dirty="0" smtClean="0">
                <a:ln>
                  <a:noFill/>
                </a:ln>
                <a:effectLst/>
                <a:latin typeface="latoregular"/>
              </a:rPr>
              <a:t>GUIA PARA A UTILIZAÇÃO DE MATERIAIS PROVENIENTES DE RESÍDUOS DE CONSTRUÇÃO E DEMOLIÇÃO EM CAMINHOS RURAIS E FLORESTAIS</a:t>
            </a:r>
            <a:r>
              <a:rPr kumimoji="0" lang="pt-PT" altLang="pt-PT" sz="900" b="0" i="0" u="none" strike="noStrike" cap="none" normalizeH="0" baseline="0" dirty="0" smtClean="0">
                <a:ln>
                  <a:noFill/>
                </a:ln>
                <a:solidFill>
                  <a:srgbClr val="AAAAAA"/>
                </a:solidFill>
                <a:effectLst/>
                <a:latin typeface="latoregular"/>
              </a:rPr>
              <a:t> </a:t>
            </a:r>
            <a:r>
              <a:rPr kumimoji="0" lang="pt-PT" altLang="pt-PT" sz="900" b="0" i="0" u="none" strike="noStrike" cap="none" normalizeH="0" baseline="0" dirty="0" smtClean="0">
                <a:ln>
                  <a:noFill/>
                </a:ln>
                <a:solidFill>
                  <a:srgbClr val="CD0A0A"/>
                </a:solidFill>
                <a:effectLst/>
                <a:latin typeface="latoregular"/>
              </a:rPr>
              <a:t> </a:t>
            </a:r>
            <a:r>
              <a:rPr kumimoji="0" lang="pt-PT" altLang="pt-PT" sz="900" b="0" i="0" u="none" strike="noStrike" cap="none" normalizeH="0" baseline="0" dirty="0" smtClean="0">
                <a:ln>
                  <a:noFill/>
                </a:ln>
                <a:solidFill>
                  <a:srgbClr val="AAAAAA"/>
                </a:solidFill>
                <a:effectLst/>
                <a:latin typeface="latoregular"/>
              </a:rPr>
              <a:t> </a:t>
            </a:r>
            <a:endParaRPr kumimoji="0" lang="pt-PT" altLang="pt-PT" sz="900" b="0" i="0" u="none" strike="noStrike" cap="none" normalizeH="0" baseline="0" dirty="0" smtClean="0">
              <a:ln>
                <a:noFill/>
              </a:ln>
              <a:solidFill>
                <a:srgbClr val="CD0A0A"/>
              </a:solidFill>
              <a:effectLst/>
              <a:latin typeface="latoregular"/>
            </a:endParaRPr>
          </a:p>
        </p:txBody>
      </p:sp>
      <p:pic>
        <p:nvPicPr>
          <p:cNvPr id="7192" name="Picture 24" descr="http://www.lnec.pt/fotos/downloads/especificacaolnec_168050428857c01d931ecf5.png">
            <a:hlinkClick r:id="rId9" tooltip="Download 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02" y="4755740"/>
            <a:ext cx="33337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154071" y="5470406"/>
            <a:ext cx="8808322" cy="40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38088" tIns="-50784" rIns="4761" bIns="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600" b="0" i="0" u="none" strike="noStrike" cap="none" normalizeH="0" baseline="0" dirty="0" smtClean="0">
                <a:ln>
                  <a:noFill/>
                </a:ln>
                <a:solidFill>
                  <a:srgbClr val="CD0A0A"/>
                </a:solidFill>
                <a:effectLst/>
                <a:latin typeface="Arial" panose="020B0604020202020204" pitchFamily="34" charset="0"/>
                <a:hlinkClick r:id="rId10" tooltip="Download "/>
              </a:rPr>
              <a:t> </a:t>
            </a:r>
            <a:r>
              <a:rPr kumimoji="0" lang="pt-PT" altLang="pt-PT" sz="2900" b="0" i="0" u="none" strike="noStrike" cap="none" normalizeH="0" baseline="0" dirty="0" smtClean="0">
                <a:ln>
                  <a:noFill/>
                </a:ln>
                <a:solidFill>
                  <a:srgbClr val="CD0A0A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pt-PT" altLang="pt-PT" sz="600" b="0" i="0" u="none" strike="noStrike" cap="none" normalizeH="0" baseline="0" dirty="0" smtClean="0">
                <a:ln>
                  <a:noFill/>
                </a:ln>
                <a:solidFill>
                  <a:srgbClr val="CD0A0A"/>
                </a:solidFill>
                <a:effectLst/>
                <a:latin typeface="Arial" panose="020B0604020202020204" pitchFamily="34" charset="0"/>
              </a:rPr>
              <a:t>               </a:t>
            </a:r>
            <a:r>
              <a:rPr kumimoji="0" lang="pt-PT" altLang="pt-PT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t-PT" altLang="pt-PT" sz="9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latoregular"/>
              </a:rPr>
              <a:t>E 485</a:t>
            </a:r>
            <a:r>
              <a:rPr kumimoji="0" lang="pt-PT" altLang="pt-PT" sz="900" b="0" i="0" u="none" strike="noStrike" cap="none" normalizeH="0" baseline="0" dirty="0" smtClean="0">
                <a:ln>
                  <a:noFill/>
                </a:ln>
                <a:solidFill>
                  <a:srgbClr val="AAAAAA"/>
                </a:solidFill>
                <a:effectLst/>
                <a:latin typeface="latoregular"/>
              </a:rPr>
              <a:t> | </a:t>
            </a:r>
            <a:r>
              <a:rPr kumimoji="0" lang="pt-PT" altLang="pt-PT" sz="900" b="0" i="0" u="none" strike="noStrike" cap="none" normalizeH="0" baseline="0" dirty="0" smtClean="0">
                <a:ln>
                  <a:noFill/>
                </a:ln>
                <a:effectLst/>
                <a:latin typeface="latoregular"/>
              </a:rPr>
              <a:t>GUIA PARA A UTILIZAÇÃO DE MATERIAIS PROVENIENTES DE RESÍDUOS DE CONSTRUÇÃO E DEMOLIÇÃO EM PREENCHIMENTO DE VALAS</a:t>
            </a:r>
            <a:endParaRPr kumimoji="0" lang="pt-PT" altLang="pt-PT" sz="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7197" name="Picture 29" descr="http://www.lnec.pt/fotos/downloads/especificacaolnec_168050428857c01d931ecf5.png">
            <a:hlinkClick r:id="rId10" tooltip="Download 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02" y="5406449"/>
            <a:ext cx="33337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32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5455</TotalTime>
  <Words>4382</Words>
  <Application>Microsoft Office PowerPoint</Application>
  <PresentationFormat>Apresentação no Ecrã (4:3)</PresentationFormat>
  <Paragraphs>468</Paragraphs>
  <Slides>44</Slides>
  <Notes>41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44</vt:i4>
      </vt:variant>
    </vt:vector>
  </HeadingPairs>
  <TitlesOfParts>
    <vt:vector size="56" baseType="lpstr">
      <vt:lpstr>MS PGothic</vt:lpstr>
      <vt:lpstr>MS PGothic</vt:lpstr>
      <vt:lpstr>Arial</vt:lpstr>
      <vt:lpstr>Arial Narrow</vt:lpstr>
      <vt:lpstr>Calibri</vt:lpstr>
      <vt:lpstr>Century Gothic</vt:lpstr>
      <vt:lpstr>latoregular</vt:lpstr>
      <vt:lpstr>Open Sans</vt:lpstr>
      <vt:lpstr>Symbol</vt:lpstr>
      <vt:lpstr>Times New Roman</vt:lpstr>
      <vt:lpstr>Tema do Office</vt:lpstr>
      <vt:lpstr>Imagem de Mapa de Bits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RCD – da Produção à incorporação na Economia</dc:title>
  <dc:creator>Ana Margarida da Silva</dc:creator>
  <cp:lastModifiedBy>DFEMR</cp:lastModifiedBy>
  <cp:revision>445</cp:revision>
  <cp:lastPrinted>2017-06-07T11:29:54Z</cp:lastPrinted>
  <dcterms:created xsi:type="dcterms:W3CDTF">2016-09-14T16:34:20Z</dcterms:created>
  <dcterms:modified xsi:type="dcterms:W3CDTF">2018-04-16T07:47:53Z</dcterms:modified>
</cp:coreProperties>
</file>